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7" r:id="rId2"/>
    <p:sldId id="346" r:id="rId3"/>
    <p:sldId id="375" r:id="rId4"/>
    <p:sldId id="374" r:id="rId5"/>
    <p:sldId id="259" r:id="rId6"/>
    <p:sldId id="307" r:id="rId7"/>
    <p:sldId id="349" r:id="rId8"/>
    <p:sldId id="386" r:id="rId9"/>
    <p:sldId id="387" r:id="rId10"/>
    <p:sldId id="388" r:id="rId11"/>
    <p:sldId id="261" r:id="rId12"/>
    <p:sldId id="262" r:id="rId13"/>
    <p:sldId id="263" r:id="rId14"/>
    <p:sldId id="266" r:id="rId15"/>
    <p:sldId id="299" r:id="rId16"/>
    <p:sldId id="270" r:id="rId17"/>
    <p:sldId id="351" r:id="rId18"/>
    <p:sldId id="352" r:id="rId19"/>
    <p:sldId id="271" r:id="rId20"/>
    <p:sldId id="355" r:id="rId21"/>
    <p:sldId id="273" r:id="rId22"/>
    <p:sldId id="275" r:id="rId23"/>
    <p:sldId id="376" r:id="rId24"/>
    <p:sldId id="377" r:id="rId25"/>
    <p:sldId id="378" r:id="rId26"/>
    <p:sldId id="379" r:id="rId27"/>
    <p:sldId id="380" r:id="rId28"/>
    <p:sldId id="381" r:id="rId29"/>
    <p:sldId id="382" r:id="rId30"/>
    <p:sldId id="383" r:id="rId31"/>
    <p:sldId id="384" r:id="rId32"/>
    <p:sldId id="38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6777F86-1AD3-E745-8504-58BCD5495FDB}">
          <p14:sldIdLst>
            <p14:sldId id="257"/>
            <p14:sldId id="346"/>
            <p14:sldId id="375"/>
            <p14:sldId id="374"/>
            <p14:sldId id="259"/>
            <p14:sldId id="307"/>
            <p14:sldId id="349"/>
            <p14:sldId id="386"/>
            <p14:sldId id="387"/>
            <p14:sldId id="388"/>
            <p14:sldId id="261"/>
            <p14:sldId id="262"/>
            <p14:sldId id="263"/>
            <p14:sldId id="266"/>
            <p14:sldId id="299"/>
            <p14:sldId id="270"/>
            <p14:sldId id="351"/>
            <p14:sldId id="352"/>
            <p14:sldId id="271"/>
            <p14:sldId id="355"/>
            <p14:sldId id="273"/>
            <p14:sldId id="275"/>
            <p14:sldId id="376"/>
            <p14:sldId id="377"/>
            <p14:sldId id="378"/>
            <p14:sldId id="379"/>
            <p14:sldId id="380"/>
            <p14:sldId id="381"/>
            <p14:sldId id="382"/>
            <p14:sldId id="383"/>
            <p14:sldId id="384"/>
            <p14:sldId id="3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79"/>
    <a:srgbClr val="BDBEBD"/>
    <a:srgbClr val="00EC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91"/>
    <p:restoredTop sz="93342"/>
  </p:normalViewPr>
  <p:slideViewPr>
    <p:cSldViewPr snapToGrid="0" snapToObjects="1">
      <p:cViewPr>
        <p:scale>
          <a:sx n="90" d="100"/>
          <a:sy n="90" d="100"/>
        </p:scale>
        <p:origin x="1192" y="8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B8A9A7-2F8A-8542-A5B3-1DCBE9DCB46D}" type="datetimeFigureOut">
              <a:rPr lang="en-US" smtClean="0"/>
              <a:t>1/20/20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21345F-47DA-8D41-A25D-7C1673F27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86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056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191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36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281435-C3BB-4124-8E91-FEFD045DB9DA}" type="slidenum">
              <a:rPr lang="en-US"/>
              <a:pPr/>
              <a:t>16</a:t>
            </a:fld>
            <a:endParaRPr 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8907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281435-C3BB-4124-8E91-FEFD045DB9DA}" type="slidenum">
              <a:rPr lang="en-US"/>
              <a:pPr/>
              <a:t>17</a:t>
            </a:fld>
            <a:endParaRPr 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895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281435-C3BB-4124-8E91-FEFD045DB9DA}" type="slidenum">
              <a:rPr lang="en-US"/>
              <a:pPr/>
              <a:t>18</a:t>
            </a:fld>
            <a:endParaRPr 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299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281435-C3BB-4124-8E91-FEFD045DB9DA}" type="slidenum">
              <a:rPr lang="en-US"/>
              <a:pPr/>
              <a:t>20</a:t>
            </a:fld>
            <a:endParaRPr 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5087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8760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1345F-47DA-8D41-A25D-7C1673F2722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5736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1345F-47DA-8D41-A25D-7C1673F2722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151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1345F-47DA-8D41-A25D-7C1673F2722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881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2383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1345F-47DA-8D41-A25D-7C1673F2722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7919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1345F-47DA-8D41-A25D-7C1673F2722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9012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1345F-47DA-8D41-A25D-7C1673F2722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9748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1345F-47DA-8D41-A25D-7C1673F2722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1254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1345F-47DA-8D41-A25D-7C1673F2722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056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1345F-47DA-8D41-A25D-7C1673F2722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461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1345F-47DA-8D41-A25D-7C1673F2722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130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1345F-47DA-8D41-A25D-7C1673F2722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198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182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485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408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32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25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589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07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75508-BB0A-464D-ADEF-3A0075ABE227}" type="datetime1">
              <a:rPr lang="en-US" smtClean="0"/>
              <a:t>1/20/20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91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59A3-DF54-4C46-A244-9A1C3258A5D5}" type="datetime1">
              <a:rPr lang="en-US" smtClean="0"/>
              <a:t>1/20/20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513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23A13-4A4C-C245-A282-B82029FF14A9}" type="datetime1">
              <a:rPr lang="en-US" smtClean="0"/>
              <a:t>1/20/20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16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DBABF-E9B9-0B48-88BB-0E26979FE3C3}" type="datetime1">
              <a:rPr lang="en-US" smtClean="0"/>
              <a:t>1/20/20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68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FF0DC-4CC6-E74B-ADE9-A3A724E54A70}" type="datetime1">
              <a:rPr lang="en-US" smtClean="0"/>
              <a:t>1/20/20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529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A4E7-51A4-4043-B144-32E78EB53B2F}" type="datetime1">
              <a:rPr lang="en-US" smtClean="0"/>
              <a:t>1/20/20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850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253EF-D8E3-0440-8139-36EEB92428E3}" type="datetime1">
              <a:rPr lang="en-US" smtClean="0"/>
              <a:t>1/20/20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36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A77A2-9965-7C42-98E1-8D5C145B4EDB}" type="datetime1">
              <a:rPr lang="en-US" smtClean="0"/>
              <a:t>1/20/20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616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07D39-643B-3A4B-8B1B-C9B22069A6E3}" type="datetime1">
              <a:rPr lang="en-US" smtClean="0"/>
              <a:t>1/20/20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5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91225-698E-4144-BE2D-C0FAD87E1DE5}" type="datetime1">
              <a:rPr lang="en-US" smtClean="0"/>
              <a:t>1/20/20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41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2CE43-A1E8-1340-A845-87D6176A44FB}" type="datetime1">
              <a:rPr lang="en-US" smtClean="0"/>
              <a:t>1/20/20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936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80DAD-0F0E-1C48-9551-E0290ADDD356}" type="datetime1">
              <a:rPr lang="en-US" smtClean="0"/>
              <a:t>1/20/20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01959-B587-3B45-A9B3-C17F42F0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60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mailto:thodrek@cs.wisc.edu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mailto:thodrek@cs.wisc.edu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CS839: </a:t>
            </a:r>
            <a:br>
              <a:rPr lang="en-US" dirty="0" smtClean="0"/>
            </a:br>
            <a:r>
              <a:rPr lang="en-US" dirty="0"/>
              <a:t>Modern Data Management and Machine Learning Systems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Lecture 1: Course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2627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400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001000" y="49530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88780" y="-22510"/>
              <a:ext cx="19736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1  &gt;  Introduction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70485"/>
            <a:ext cx="10515600" cy="1325563"/>
          </a:xfrm>
        </p:spPr>
        <p:txBody>
          <a:bodyPr/>
          <a:lstStyle/>
          <a:p>
            <a:r>
              <a:rPr lang="en-US" dirty="0" smtClean="0"/>
              <a:t>Why this class?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1052"/>
            <a:ext cx="12192000" cy="337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0485"/>
            <a:ext cx="10515600" cy="1325563"/>
          </a:xfrm>
        </p:spPr>
        <p:txBody>
          <a:bodyPr/>
          <a:lstStyle/>
          <a:p>
            <a:r>
              <a:rPr lang="en-US" dirty="0" smtClean="0"/>
              <a:t>Why </a:t>
            </a:r>
            <a:r>
              <a:rPr lang="en-US" dirty="0" smtClean="0"/>
              <a:t>this class?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Mercenary</a:t>
            </a:r>
            <a:r>
              <a:rPr lang="en-US" dirty="0" smtClean="0"/>
              <a:t>-</a:t>
            </a:r>
            <a:r>
              <a:rPr lang="en-US" b="1" dirty="0" smtClean="0"/>
              <a:t>make more $$$: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8001000" y="49530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88780" y="-22510"/>
              <a:ext cx="19736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1  &gt;  Introduction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321" y="1276696"/>
            <a:ext cx="6258560" cy="54447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this course is (and is not)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Discuss </a:t>
            </a:r>
            <a:r>
              <a:rPr lang="en-US" b="1" dirty="0" smtClean="0"/>
              <a:t>data management </a:t>
            </a:r>
            <a:r>
              <a:rPr lang="en-US" b="1" dirty="0" smtClean="0"/>
              <a:t>and systems challenges </a:t>
            </a:r>
            <a:r>
              <a:rPr lang="en-US" dirty="0" smtClean="0"/>
              <a:t>at different stages of ML pipelines</a:t>
            </a:r>
            <a:endParaRPr lang="en-US" b="1" dirty="0" smtClean="0"/>
          </a:p>
          <a:p>
            <a:pPr lvl="1"/>
            <a:r>
              <a:rPr lang="en-US" dirty="0" smtClean="0"/>
              <a:t>How to </a:t>
            </a:r>
            <a:r>
              <a:rPr lang="en-US" dirty="0" smtClean="0"/>
              <a:t>collect data </a:t>
            </a:r>
            <a:r>
              <a:rPr lang="en-US" dirty="0" smtClean="0"/>
              <a:t>to be consumed by ML pipelines.</a:t>
            </a:r>
          </a:p>
          <a:p>
            <a:pPr lvl="1"/>
            <a:r>
              <a:rPr lang="en-US" dirty="0" smtClean="0"/>
              <a:t>How to </a:t>
            </a:r>
            <a:r>
              <a:rPr lang="en-US" dirty="0" smtClean="0"/>
              <a:t>manage noisy data the data</a:t>
            </a:r>
            <a:endParaRPr lang="en-US" dirty="0" smtClean="0"/>
          </a:p>
          <a:p>
            <a:pPr lvl="1"/>
            <a:r>
              <a:rPr lang="en-US" dirty="0" smtClean="0"/>
              <a:t>How to serve ML models </a:t>
            </a:r>
            <a:r>
              <a:rPr lang="en-US" dirty="0" smtClean="0"/>
              <a:t>fast</a:t>
            </a:r>
            <a:endParaRPr lang="en-US" dirty="0" smtClean="0"/>
          </a:p>
          <a:p>
            <a:pPr lvl="1"/>
            <a:r>
              <a:rPr lang="en-US" u="sng" dirty="0" smtClean="0"/>
              <a:t>Not</a:t>
            </a:r>
            <a:r>
              <a:rPr lang="en-US" dirty="0" smtClean="0"/>
              <a:t> how to be a </a:t>
            </a:r>
            <a:r>
              <a:rPr lang="en-US" dirty="0" err="1" smtClean="0"/>
              <a:t>Tensorflow</a:t>
            </a:r>
            <a:r>
              <a:rPr lang="en-US" dirty="0" smtClean="0"/>
              <a:t> ninja; not how to go into a Deep (learning) frenzy.</a:t>
            </a:r>
          </a:p>
          <a:p>
            <a:pPr lvl="1"/>
            <a:endParaRPr lang="en-US" dirty="0"/>
          </a:p>
          <a:p>
            <a:r>
              <a:rPr lang="en-US" dirty="0" smtClean="0"/>
              <a:t>We’ll cover </a:t>
            </a:r>
            <a:r>
              <a:rPr lang="en-US" b="1" dirty="0" smtClean="0"/>
              <a:t>algorithms and </a:t>
            </a:r>
            <a:r>
              <a:rPr lang="en-US" b="1" dirty="0" smtClean="0"/>
              <a:t>systems</a:t>
            </a:r>
            <a:endParaRPr lang="en-US" b="1" dirty="0" smtClean="0"/>
          </a:p>
          <a:p>
            <a:endParaRPr lang="en-US" b="1" dirty="0"/>
          </a:p>
          <a:p>
            <a:r>
              <a:rPr lang="en-US" dirty="0" smtClean="0"/>
              <a:t>And explore </a:t>
            </a:r>
            <a:r>
              <a:rPr lang="en-US" b="1" dirty="0" smtClean="0"/>
              <a:t>how to build </a:t>
            </a:r>
            <a:r>
              <a:rPr lang="en-US" b="1" dirty="0" smtClean="0"/>
              <a:t>the next generation of data </a:t>
            </a:r>
            <a:r>
              <a:rPr lang="en-US" b="1" dirty="0" err="1" smtClean="0"/>
              <a:t>mangeent</a:t>
            </a:r>
            <a:r>
              <a:rPr lang="en-US" b="1" dirty="0" smtClean="0"/>
              <a:t> and ML </a:t>
            </a:r>
            <a:r>
              <a:rPr lang="en-US" b="1" dirty="0" smtClean="0"/>
              <a:t>systems</a:t>
            </a:r>
            <a:endParaRPr lang="en-US" dirty="0">
              <a:sym typeface="Wingding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88780" y="-22510"/>
              <a:ext cx="19736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1  &gt;  Introduction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am I…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Instructor (me) Theo Rekatsinas </a:t>
            </a:r>
            <a:endParaRPr lang="en-US" dirty="0"/>
          </a:p>
          <a:p>
            <a:pPr lvl="1"/>
            <a:r>
              <a:rPr lang="en-US" dirty="0" smtClean="0"/>
              <a:t>Faculty in the Computer Sciences and part of the UW-Database Group</a:t>
            </a:r>
          </a:p>
          <a:p>
            <a:pPr lvl="1"/>
            <a:r>
              <a:rPr lang="en-US" b="1" dirty="0" smtClean="0"/>
              <a:t>Research</a:t>
            </a:r>
            <a:r>
              <a:rPr lang="en-US" dirty="0" smtClean="0"/>
              <a:t>: data integration and cleaning, statistical analytics, and machine learning.</a:t>
            </a:r>
          </a:p>
          <a:p>
            <a:pPr lvl="1"/>
            <a:r>
              <a:rPr lang="en-US" dirty="0" err="1" smtClean="0">
                <a:hlinkClick r:id="rId3"/>
              </a:rPr>
              <a:t>thodrek@cs.wisc.edu</a:t>
            </a:r>
            <a:endParaRPr lang="en-US" dirty="0" smtClean="0"/>
          </a:p>
          <a:p>
            <a:pPr lvl="1"/>
            <a:r>
              <a:rPr lang="en-US" dirty="0" smtClean="0"/>
              <a:t>Office hours: By appointment @CS 4361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780" y="-22510"/>
              <a:ext cx="32497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1  &gt;  Administrative  &gt;  Course Staff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>
              <a:sym typeface="Wingdings"/>
            </a:endParaRPr>
          </a:p>
          <a:p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Via email</a:t>
            </a:r>
            <a:r>
              <a:rPr lang="en-US" dirty="0">
                <a:sym typeface="Wingdings"/>
              </a:rPr>
              <a:t>: </a:t>
            </a:r>
            <a:r>
              <a:rPr lang="en-US" dirty="0" smtClean="0">
                <a:sym typeface="Wingdings"/>
                <a:hlinkClick r:id="rId3"/>
              </a:rPr>
              <a:t>thodrek@cs.wisc.edu</a:t>
            </a:r>
            <a:endParaRPr lang="en-US" dirty="0">
              <a:sym typeface="Wingdings"/>
            </a:endParaRPr>
          </a:p>
          <a:p>
            <a:endParaRPr lang="en-US" i="1" dirty="0" smtClean="0">
              <a:sym typeface="Wingdings"/>
            </a:endParaRPr>
          </a:p>
          <a:p>
            <a:r>
              <a:rPr lang="en-US" i="1" dirty="0" smtClean="0">
                <a:sym typeface="Wingdings"/>
              </a:rPr>
              <a:t>By appointment!</a:t>
            </a:r>
          </a:p>
          <a:p>
            <a:endParaRPr lang="en-US" dirty="0" smtClean="0">
              <a:sym typeface="Wingdings"/>
            </a:endParaRP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8780" y="-22510"/>
              <a:ext cx="22134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1  &gt;  Administrative 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780" y="1981082"/>
            <a:ext cx="11886565" cy="2852737"/>
          </a:xfrm>
        </p:spPr>
        <p:txBody>
          <a:bodyPr>
            <a:normAutofit/>
          </a:bodyPr>
          <a:lstStyle/>
          <a:p>
            <a:r>
              <a:rPr lang="en-US" sz="4800" dirty="0" smtClean="0"/>
              <a:t>Course Website: </a:t>
            </a:r>
            <a:br>
              <a:rPr lang="en-US" sz="4800" dirty="0" smtClean="0"/>
            </a:b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/>
              <a:t>https://</a:t>
            </a:r>
            <a:r>
              <a:rPr lang="en-US" sz="4800" dirty="0" err="1"/>
              <a:t>thodrek.github.io</a:t>
            </a:r>
            <a:r>
              <a:rPr lang="en-US" sz="4800" dirty="0"/>
              <a:t>/cs839_sp20</a:t>
            </a:r>
            <a:r>
              <a:rPr lang="en-US" sz="4800" dirty="0" smtClean="0"/>
              <a:t>/</a:t>
            </a:r>
            <a:endParaRPr lang="en-US" sz="4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15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88780" y="-22510"/>
              <a:ext cx="22134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1  &gt;  Administrative 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70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625" y="3678275"/>
            <a:ext cx="8540750" cy="2860637"/>
          </a:xfrm>
          <a:prstGeom prst="rect">
            <a:avLst/>
          </a:prstGeom>
        </p:spPr>
      </p:pic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C996B-F719-4B60-BB91-679F33C4CCC7}" type="slidenum">
              <a:rPr lang="en-US"/>
              <a:pPr/>
              <a:t>16</a:t>
            </a:fld>
            <a:endParaRPr lang="en-US"/>
          </a:p>
        </p:txBody>
      </p:sp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Lectures and Readings</a:t>
            </a:r>
            <a:endParaRPr lang="en-US" dirty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512089"/>
            <a:ext cx="59690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Lectures split into </a:t>
            </a:r>
            <a:r>
              <a:rPr lang="en-US" sz="2400" dirty="0" smtClean="0"/>
              <a:t>weekly themes:</a:t>
            </a:r>
            <a:endParaRPr lang="en-US" sz="2400" dirty="0"/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Two-classes per theme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First class: lecture by instructor (background and core-concepts)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Second class: paper review, presentation, and discussion</a:t>
            </a:r>
            <a:endParaRPr lang="en-US" sz="2000" dirty="0" smtClean="0"/>
          </a:p>
          <a:p>
            <a:r>
              <a:rPr lang="en-US" sz="2400" dirty="0" smtClean="0"/>
              <a:t>Each part covers </a:t>
            </a:r>
            <a:r>
              <a:rPr lang="en-US" sz="2400" dirty="0" smtClean="0"/>
              <a:t>one core topic in real-life ML deployments</a:t>
            </a:r>
            <a:endParaRPr lang="en-US" sz="2400" dirty="0" smtClean="0"/>
          </a:p>
        </p:txBody>
      </p:sp>
      <p:grpSp>
        <p:nvGrpSpPr>
          <p:cNvPr id="10" name="Group 9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8780" y="-22510"/>
              <a:ext cx="16973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1  &gt;  Logistics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C996B-F719-4B60-BB91-679F33C4CCC7}" type="slidenum">
              <a:rPr lang="en-US"/>
              <a:pPr/>
              <a:t>17</a:t>
            </a:fld>
            <a:endParaRPr lang="en-US"/>
          </a:p>
        </p:txBody>
      </p:sp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Lectures and Readings</a:t>
            </a:r>
            <a:endParaRPr lang="en-US" dirty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25625"/>
            <a:ext cx="11120120" cy="4351338"/>
          </a:xfrm>
        </p:spPr>
        <p:txBody>
          <a:bodyPr>
            <a:normAutofit fontScale="85000" lnSpcReduction="20000"/>
          </a:bodyPr>
          <a:lstStyle/>
          <a:p>
            <a:pPr marL="914400" lvl="1" indent="-457200">
              <a:buFont typeface="+mj-lt"/>
              <a:buAutoNum type="arabicPeriod"/>
            </a:pPr>
            <a:endParaRPr lang="en-US" dirty="0" smtClean="0"/>
          </a:p>
          <a:p>
            <a:r>
              <a:rPr lang="en-US" b="1" dirty="0" smtClean="0"/>
              <a:t>One</a:t>
            </a:r>
            <a:r>
              <a:rPr lang="en-US" dirty="0" smtClean="0"/>
              <a:t> </a:t>
            </a:r>
            <a:r>
              <a:rPr lang="en-US" dirty="0" smtClean="0"/>
              <a:t>mandatory </a:t>
            </a:r>
            <a:r>
              <a:rPr lang="en-US" dirty="0" smtClean="0"/>
              <a:t>paper </a:t>
            </a:r>
            <a:r>
              <a:rPr lang="en-US" dirty="0" smtClean="0"/>
              <a:t>to read every </a:t>
            </a:r>
            <a:r>
              <a:rPr lang="en-US" dirty="0" smtClean="0"/>
              <a:t>week</a:t>
            </a:r>
          </a:p>
          <a:p>
            <a:pPr lvl="1"/>
            <a:r>
              <a:rPr lang="en-US" dirty="0" smtClean="0"/>
              <a:t>10 papers in total</a:t>
            </a:r>
            <a:endParaRPr lang="en-US" dirty="0" smtClean="0"/>
          </a:p>
          <a:p>
            <a:r>
              <a:rPr lang="en-US" dirty="0" smtClean="0"/>
              <a:t>More papers </a:t>
            </a:r>
            <a:r>
              <a:rPr lang="en-US" dirty="0" smtClean="0"/>
              <a:t>posted for every </a:t>
            </a:r>
            <a:r>
              <a:rPr lang="en-US" dirty="0" smtClean="0"/>
              <a:t>topic; These will help you for your projects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How does this work: </a:t>
            </a:r>
          </a:p>
          <a:p>
            <a:pPr lvl="1"/>
            <a:r>
              <a:rPr lang="en-US" dirty="0" smtClean="0"/>
              <a:t>We will ask for 10 volunteers to present the paper (discussion leaders)</a:t>
            </a:r>
          </a:p>
          <a:p>
            <a:pPr lvl="2"/>
            <a:r>
              <a:rPr lang="en-US" dirty="0" smtClean="0"/>
              <a:t>The volunteers will give a 20 minute whiteboard talk on the paper</a:t>
            </a:r>
            <a:endParaRPr lang="en-US" dirty="0"/>
          </a:p>
          <a:p>
            <a:pPr lvl="2"/>
            <a:r>
              <a:rPr lang="en-US" dirty="0" smtClean="0"/>
              <a:t>If we do not have enough volunteers we will select people at random</a:t>
            </a:r>
          </a:p>
          <a:p>
            <a:pPr lvl="1"/>
            <a:r>
              <a:rPr lang="en-US" dirty="0" smtClean="0"/>
              <a:t>We will ask for 10 volunteers as scribes</a:t>
            </a:r>
          </a:p>
          <a:p>
            <a:pPr lvl="2"/>
            <a:r>
              <a:rPr lang="en-US" dirty="0" smtClean="0"/>
              <a:t>The scribe will need to keep minutes and summarize the discussion around the paper</a:t>
            </a:r>
          </a:p>
          <a:p>
            <a:pPr lvl="1"/>
            <a:r>
              <a:rPr lang="en-US" dirty="0" smtClean="0"/>
              <a:t>The presentation will be followed by a detailed paper discussion</a:t>
            </a:r>
          </a:p>
          <a:p>
            <a:pPr lvl="1"/>
            <a:r>
              <a:rPr lang="en-US" dirty="0" smtClean="0"/>
              <a:t>All people but the presenter and the scribe are required to submit a conference-style review</a:t>
            </a:r>
          </a:p>
          <a:p>
            <a:pPr lvl="2"/>
            <a:r>
              <a:rPr lang="en-US" dirty="0"/>
              <a:t>The volunteer will not have to submit a </a:t>
            </a:r>
            <a:r>
              <a:rPr lang="en-US" dirty="0" smtClean="0"/>
              <a:t>review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8780" y="-22510"/>
              <a:ext cx="16973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1  &gt;  Logistics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650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C996B-F719-4B60-BB91-679F33C4CCC7}" type="slidenum">
              <a:rPr lang="en-US"/>
              <a:pPr/>
              <a:t>18</a:t>
            </a:fld>
            <a:endParaRPr lang="en-US"/>
          </a:p>
        </p:txBody>
      </p:sp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Conference-Style Reviews</a:t>
            </a:r>
            <a:endParaRPr lang="en-US" dirty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25625"/>
            <a:ext cx="1112012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Summary</a:t>
            </a:r>
          </a:p>
          <a:p>
            <a:r>
              <a:rPr lang="en-US" dirty="0"/>
              <a:t>3</a:t>
            </a:r>
            <a:r>
              <a:rPr lang="en-US" dirty="0" smtClean="0"/>
              <a:t> strong points - </a:t>
            </a:r>
            <a:r>
              <a:rPr lang="en-US" dirty="0" smtClean="0"/>
              <a:t>3 week points</a:t>
            </a:r>
          </a:p>
          <a:p>
            <a:r>
              <a:rPr lang="en-US" dirty="0" smtClean="0"/>
              <a:t>Detailed comments</a:t>
            </a:r>
            <a:endParaRPr lang="en-US" dirty="0"/>
          </a:p>
          <a:p>
            <a:r>
              <a:rPr lang="en-US" b="1" dirty="0" smtClean="0"/>
              <a:t>You need to read and understand the papers!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8780" y="-22510"/>
              <a:ext cx="16973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1  &gt;  Logistics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830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Graded Elements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 smtClean="0"/>
              <a:t>Reviews and Presentations </a:t>
            </a:r>
            <a:r>
              <a:rPr lang="en-US" dirty="0" smtClean="0"/>
              <a:t>(20%)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Project Presentation </a:t>
            </a:r>
            <a:r>
              <a:rPr lang="en-US" dirty="0" smtClean="0"/>
              <a:t>(20%) 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Final Project Report  </a:t>
            </a:r>
            <a:r>
              <a:rPr lang="en-US" dirty="0" smtClean="0"/>
              <a:t>(60%)</a:t>
            </a:r>
          </a:p>
          <a:p>
            <a:endParaRPr lang="en-US" dirty="0"/>
          </a:p>
          <a:p>
            <a:r>
              <a:rPr lang="en-US" b="1" dirty="0" smtClean="0"/>
              <a:t>No exams or other </a:t>
            </a:r>
            <a:r>
              <a:rPr lang="en-US" b="1" dirty="0" smtClean="0"/>
              <a:t>homework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88780" y="-22510"/>
              <a:ext cx="16973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1  &gt;  Logistics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520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2627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400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008" y="1613582"/>
            <a:ext cx="5947984" cy="5008132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588063"/>
            <a:ext cx="10515600" cy="9121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</a:t>
            </a:r>
            <a:r>
              <a:rPr lang="en-US" dirty="0" smtClean="0"/>
              <a:t>naïve ML </a:t>
            </a:r>
            <a:r>
              <a:rPr lang="en-US" dirty="0" smtClean="0"/>
              <a:t>workload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5899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C996B-F719-4B60-BB91-679F33C4CCC7}" type="slidenum">
              <a:rPr lang="en-US"/>
              <a:pPr/>
              <a:t>20</a:t>
            </a:fld>
            <a:endParaRPr lang="en-US"/>
          </a:p>
        </p:txBody>
      </p:sp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Project</a:t>
            </a:r>
            <a:endParaRPr lang="en-US" dirty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25625"/>
            <a:ext cx="1112012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What can it be?</a:t>
            </a:r>
          </a:p>
          <a:p>
            <a:pPr lvl="1"/>
            <a:r>
              <a:rPr lang="en-US" dirty="0" smtClean="0"/>
              <a:t>An open problem relevant to your research and the course</a:t>
            </a:r>
          </a:p>
          <a:p>
            <a:pPr lvl="1"/>
            <a:r>
              <a:rPr lang="en-US" dirty="0" smtClean="0"/>
              <a:t>An open problem relevant to the course</a:t>
            </a:r>
          </a:p>
          <a:p>
            <a:pPr lvl="1"/>
            <a:r>
              <a:rPr lang="en-US" dirty="0" smtClean="0"/>
              <a:t>Will post some suggestions later in the semester</a:t>
            </a:r>
          </a:p>
          <a:p>
            <a:endParaRPr lang="en-US" dirty="0" smtClean="0"/>
          </a:p>
          <a:p>
            <a:r>
              <a:rPr lang="en-US" b="1" dirty="0" smtClean="0"/>
              <a:t>Milestones</a:t>
            </a:r>
          </a:p>
          <a:p>
            <a:pPr lvl="1"/>
            <a:r>
              <a:rPr lang="en-US" dirty="0" smtClean="0"/>
              <a:t>Part 1: Proposal (due </a:t>
            </a:r>
            <a:r>
              <a:rPr lang="en-US" dirty="0" smtClean="0"/>
              <a:t>2/25); feedback the following week</a:t>
            </a:r>
            <a:endParaRPr lang="en-US" dirty="0" smtClean="0"/>
          </a:p>
          <a:p>
            <a:pPr lvl="1"/>
            <a:r>
              <a:rPr lang="en-US" dirty="0" smtClean="0"/>
              <a:t>Part 2: </a:t>
            </a:r>
            <a:r>
              <a:rPr lang="en-US" dirty="0" smtClean="0"/>
              <a:t>Final presentations </a:t>
            </a:r>
            <a:r>
              <a:rPr lang="en-US" dirty="0" smtClean="0"/>
              <a:t>on </a:t>
            </a:r>
            <a:r>
              <a:rPr lang="en-US" dirty="0" smtClean="0"/>
              <a:t>4/28 </a:t>
            </a:r>
            <a:r>
              <a:rPr lang="en-US" dirty="0" smtClean="0"/>
              <a:t>and </a:t>
            </a:r>
            <a:r>
              <a:rPr lang="en-US" dirty="0" smtClean="0"/>
              <a:t>4/30;</a:t>
            </a:r>
          </a:p>
          <a:p>
            <a:pPr lvl="2"/>
            <a:r>
              <a:rPr lang="en-US" dirty="0" smtClean="0"/>
              <a:t>Random assignment</a:t>
            </a:r>
          </a:p>
          <a:p>
            <a:pPr lvl="1"/>
            <a:r>
              <a:rPr lang="en-US" dirty="0" smtClean="0"/>
              <a:t>Part 3: Final report (due 5/8)</a:t>
            </a:r>
          </a:p>
          <a:p>
            <a:pPr lvl="1"/>
            <a:endParaRPr lang="en-US" dirty="0"/>
          </a:p>
          <a:p>
            <a:r>
              <a:rPr lang="en-US" b="1" dirty="0" smtClean="0"/>
              <a:t>What is a good project</a:t>
            </a:r>
            <a:r>
              <a:rPr lang="en-US" b="1" dirty="0" smtClean="0"/>
              <a:t>?</a:t>
            </a:r>
            <a:endParaRPr lang="en-US" b="1" dirty="0" smtClean="0"/>
          </a:p>
        </p:txBody>
      </p:sp>
      <p:grpSp>
        <p:nvGrpSpPr>
          <p:cNvPr id="10" name="Group 9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8780" y="-22510"/>
              <a:ext cx="16973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1  &gt;  Logistics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081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expected from you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8801"/>
            <a:ext cx="9372600" cy="4525963"/>
          </a:xfrm>
        </p:spPr>
        <p:txBody>
          <a:bodyPr>
            <a:normAutofit/>
          </a:bodyPr>
          <a:lstStyle/>
          <a:p>
            <a:r>
              <a:rPr lang="en-US" b="1" dirty="0" smtClean="0"/>
              <a:t>Attend lectures</a:t>
            </a:r>
          </a:p>
          <a:p>
            <a:pPr lvl="1"/>
            <a:r>
              <a:rPr lang="en-US" dirty="0" smtClean="0"/>
              <a:t>If you don’t, it’s </a:t>
            </a:r>
            <a:r>
              <a:rPr lang="en-US" u="sng" dirty="0" smtClean="0"/>
              <a:t>at your own peril</a:t>
            </a:r>
          </a:p>
          <a:p>
            <a:endParaRPr lang="en-US" dirty="0" smtClean="0"/>
          </a:p>
          <a:p>
            <a:r>
              <a:rPr lang="en-US" b="1" dirty="0" smtClean="0"/>
              <a:t>Be active and think critically</a:t>
            </a:r>
          </a:p>
          <a:p>
            <a:pPr lvl="1"/>
            <a:r>
              <a:rPr lang="en-US" dirty="0" smtClean="0"/>
              <a:t>Ask questions, post comments</a:t>
            </a:r>
          </a:p>
          <a:p>
            <a:endParaRPr lang="en-US" dirty="0" smtClean="0"/>
          </a:p>
          <a:p>
            <a:r>
              <a:rPr lang="en-US" b="1" dirty="0" smtClean="0"/>
              <a:t>Do </a:t>
            </a:r>
            <a:r>
              <a:rPr lang="en-US" b="1" dirty="0" smtClean="0"/>
              <a:t>an amazing project</a:t>
            </a:r>
            <a:endParaRPr lang="en-US" b="1" dirty="0" smtClean="0"/>
          </a:p>
          <a:p>
            <a:pPr lvl="1"/>
            <a:r>
              <a:rPr lang="en-US" dirty="0" smtClean="0"/>
              <a:t>Start early and </a:t>
            </a:r>
            <a:r>
              <a:rPr lang="en-US" u="sng" dirty="0" smtClean="0"/>
              <a:t>push hard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21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8780" y="-22510"/>
              <a:ext cx="16973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1  &gt;  Logistics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Lectures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AutoNum type="arabicPeriod"/>
            </a:pPr>
            <a:r>
              <a:rPr lang="en-US" dirty="0"/>
              <a:t>Machine Learning </a:t>
            </a:r>
            <a:r>
              <a:rPr lang="en-US" dirty="0" smtClean="0"/>
              <a:t>Life-Cycle</a:t>
            </a:r>
          </a:p>
          <a:p>
            <a:pPr marL="514350" indent="-514350">
              <a:buAutoNum type="arabicPeriod"/>
            </a:pPr>
            <a:r>
              <a:rPr lang="en-US" dirty="0" smtClean="0"/>
              <a:t>Training Data Collection</a:t>
            </a:r>
          </a:p>
          <a:p>
            <a:pPr marL="514350" indent="-514350">
              <a:buAutoNum type="arabicPeriod"/>
            </a:pPr>
            <a:r>
              <a:rPr lang="en-US" dirty="0" smtClean="0"/>
              <a:t>Data Validation</a:t>
            </a:r>
          </a:p>
          <a:p>
            <a:pPr marL="514350" indent="-514350">
              <a:buAutoNum type="arabicPeriod"/>
            </a:pPr>
            <a:r>
              <a:rPr lang="en-US" dirty="0" smtClean="0"/>
              <a:t>Adaptive Data Management</a:t>
            </a:r>
          </a:p>
          <a:p>
            <a:pPr marL="514350" indent="-514350">
              <a:buAutoNum type="arabicPeriod"/>
            </a:pPr>
            <a:r>
              <a:rPr lang="en-US" dirty="0" smtClean="0"/>
              <a:t>Serving Feature Selection Workloads</a:t>
            </a:r>
          </a:p>
          <a:p>
            <a:pPr marL="514350" indent="-514350">
              <a:buAutoNum type="arabicPeriod"/>
            </a:pPr>
            <a:r>
              <a:rPr lang="en-US" dirty="0" smtClean="0"/>
              <a:t>Automated ML</a:t>
            </a:r>
          </a:p>
          <a:p>
            <a:pPr marL="514350" indent="-514350">
              <a:buAutoNum type="arabicPeriod"/>
            </a:pPr>
            <a:r>
              <a:rPr lang="en-US" dirty="0" smtClean="0"/>
              <a:t>Distributed Model Training</a:t>
            </a:r>
          </a:p>
          <a:p>
            <a:pPr marL="514350" indent="-514350">
              <a:buAutoNum type="arabicPeriod"/>
            </a:pPr>
            <a:r>
              <a:rPr lang="en-US" dirty="0" smtClean="0"/>
              <a:t>Efficient Prediction Serving</a:t>
            </a:r>
          </a:p>
          <a:p>
            <a:pPr marL="514350" indent="-514350">
              <a:buAutoNum type="arabicPeriod"/>
            </a:pPr>
            <a:r>
              <a:rPr lang="en-US" dirty="0" smtClean="0"/>
              <a:t>Model Compression</a:t>
            </a:r>
          </a:p>
          <a:p>
            <a:pPr marL="514350" indent="-514350">
              <a:buAutoNum type="arabicPeriod"/>
            </a:pPr>
            <a:r>
              <a:rPr lang="en-US" dirty="0" smtClean="0"/>
              <a:t>Relational Bias in Neural Networks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22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-25177"/>
            <a:ext cx="12192000" cy="307777"/>
            <a:chOff x="0" y="-22510"/>
            <a:chExt cx="12192000" cy="307777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88780" y="-22510"/>
              <a:ext cx="16898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1  &gt;  Lectures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173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Machine Learning Life-Cycle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23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-25177"/>
            <a:ext cx="12192000" cy="307777"/>
            <a:chOff x="0" y="-22510"/>
            <a:chExt cx="12192000" cy="307777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88780" y="-22510"/>
              <a:ext cx="16898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1  &gt;  Lectures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05151"/>
            <a:ext cx="12192000" cy="32476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80609" y="5335267"/>
            <a:ext cx="5430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smtClean="0"/>
              <a:t>[</a:t>
            </a:r>
            <a:r>
              <a:rPr lang="en-US" dirty="0" smtClean="0"/>
              <a:t>Gonzalez</a:t>
            </a:r>
            <a:r>
              <a:rPr lang="en-US" dirty="0" smtClean="0"/>
              <a:t>, IEEE </a:t>
            </a:r>
            <a:r>
              <a:rPr lang="en-US" smtClean="0"/>
              <a:t>Data Engineering Bulletin 2018]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98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Training Data Collection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24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-25177"/>
            <a:ext cx="12192000" cy="307777"/>
            <a:chOff x="0" y="-22510"/>
            <a:chExt cx="12192000" cy="307777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88780" y="-22510"/>
              <a:ext cx="16898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1  &gt;  Lectures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218" y="1518274"/>
            <a:ext cx="10215563" cy="501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1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Data Validation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25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-25177"/>
            <a:ext cx="12192000" cy="307777"/>
            <a:chOff x="0" y="-22510"/>
            <a:chExt cx="12192000" cy="307777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88780" y="-22510"/>
              <a:ext cx="16898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1  &gt;  Lectures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900" y="4422775"/>
            <a:ext cx="7188200" cy="2298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75" y="1406531"/>
            <a:ext cx="10687050" cy="301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Adaptive Data Management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26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-25177"/>
            <a:ext cx="12192000" cy="307777"/>
            <a:chOff x="0" y="-22510"/>
            <a:chExt cx="12192000" cy="307777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88780" y="-22510"/>
              <a:ext cx="16898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1  &gt;  Lectures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643" y="1690688"/>
            <a:ext cx="9542714" cy="474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1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Serving Feature Selection Workloads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27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-25177"/>
            <a:ext cx="12192000" cy="307777"/>
            <a:chOff x="0" y="-22510"/>
            <a:chExt cx="12192000" cy="307777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88780" y="-22510"/>
              <a:ext cx="16898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1  &gt;  Lectures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146" y="4065563"/>
            <a:ext cx="7147708" cy="26559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3256" y="1468930"/>
            <a:ext cx="5805488" cy="281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05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AutoML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28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-25177"/>
            <a:ext cx="12192000" cy="307777"/>
            <a:chOff x="0" y="-22510"/>
            <a:chExt cx="12192000" cy="307777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88780" y="-22510"/>
              <a:ext cx="16898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1  &gt;  Lectures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0" y="2449512"/>
            <a:ext cx="11112500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Distributed Model Training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29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-25177"/>
            <a:ext cx="12192000" cy="307777"/>
            <a:chOff x="0" y="-22510"/>
            <a:chExt cx="12192000" cy="307777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88780" y="-22510"/>
              <a:ext cx="16898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1  &gt;  Lectures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75" y="1417570"/>
            <a:ext cx="4438650" cy="49387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2162" y="1517735"/>
            <a:ext cx="5481638" cy="446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68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smtClean="0"/>
              <a:t>real-life ML </a:t>
            </a:r>
            <a:r>
              <a:rPr lang="en-US" dirty="0"/>
              <a:t>workload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2627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400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100" y="1690688"/>
            <a:ext cx="9575800" cy="4114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70473" y="6171684"/>
            <a:ext cx="3851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[</a:t>
            </a:r>
            <a:r>
              <a:rPr lang="en-US" dirty="0" err="1" smtClean="0"/>
              <a:t>Polyzotis</a:t>
            </a:r>
            <a:r>
              <a:rPr lang="en-US" dirty="0" smtClean="0"/>
              <a:t> et al., SIGMOD 2017]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23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Efficient Prediction Serving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30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-25177"/>
            <a:ext cx="12192000" cy="307777"/>
            <a:chOff x="0" y="-22510"/>
            <a:chExt cx="12192000" cy="307777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88780" y="-22510"/>
              <a:ext cx="16898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1  &gt;  Lectures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700" y="1795721"/>
            <a:ext cx="6578600" cy="36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45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Model Compression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31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-25177"/>
            <a:ext cx="12192000" cy="307777"/>
            <a:chOff x="0" y="-22510"/>
            <a:chExt cx="12192000" cy="307777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88780" y="-22510"/>
              <a:ext cx="16898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1  &gt;  Lectures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6425"/>
            <a:ext cx="12192000" cy="328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Relational Inductive Bias in Neural Networks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32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-25177"/>
            <a:ext cx="12192000" cy="307777"/>
            <a:chOff x="0" y="-22510"/>
            <a:chExt cx="12192000" cy="307777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88780" y="-22510"/>
              <a:ext cx="16898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1  &gt;  Lectures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666" y="1552575"/>
            <a:ext cx="8588375" cy="28207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3228" y="4449370"/>
            <a:ext cx="6549372" cy="222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0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2627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400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588063"/>
            <a:ext cx="10515600" cy="9121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ML-related components in real-life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0" y="1663700"/>
            <a:ext cx="10541000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9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endParaRPr lang="en-US" dirty="0" smtClean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+mj-lt"/>
              </a:rPr>
              <a:t>Introduction, </a:t>
            </a:r>
            <a:r>
              <a:rPr lang="en-US" dirty="0" smtClean="0">
                <a:latin typeface="+mj-lt"/>
              </a:rPr>
              <a:t>Admin </a:t>
            </a:r>
            <a:r>
              <a:rPr lang="en-US" dirty="0" smtClean="0">
                <a:latin typeface="+mj-lt"/>
              </a:rPr>
              <a:t>&amp; </a:t>
            </a:r>
            <a:r>
              <a:rPr lang="en-US" dirty="0">
                <a:latin typeface="+mj-lt"/>
              </a:rPr>
              <a:t>L</a:t>
            </a:r>
            <a:r>
              <a:rPr lang="en-US" dirty="0" smtClean="0">
                <a:latin typeface="+mj-lt"/>
              </a:rPr>
              <a:t>ogistics</a:t>
            </a:r>
            <a:endParaRPr lang="en-US" dirty="0">
              <a:latin typeface="+mj-lt"/>
            </a:endParaRPr>
          </a:p>
          <a:p>
            <a:pPr lvl="1"/>
            <a:endParaRPr lang="en-US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+mj-lt"/>
              </a:rPr>
              <a:t>Course Overview</a:t>
            </a:r>
            <a:endParaRPr lang="en-US" dirty="0" smtClean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en-US" dirty="0" smtClean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2627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400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</a:t>
            </a:r>
            <a:r>
              <a:rPr lang="en-US" dirty="0"/>
              <a:t>Introduction, </a:t>
            </a:r>
            <a:r>
              <a:rPr lang="en-US" dirty="0" smtClean="0"/>
              <a:t>Admin </a:t>
            </a:r>
            <a:r>
              <a:rPr lang="en-US" dirty="0"/>
              <a:t>&amp; </a:t>
            </a:r>
            <a:r>
              <a:rPr lang="en-US" dirty="0" smtClean="0"/>
              <a:t>Logistics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6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1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96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8" y="1673664"/>
            <a:ext cx="3510280" cy="4351338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b="1" dirty="0" smtClean="0"/>
              <a:t>Intellectual</a:t>
            </a:r>
            <a:r>
              <a:rPr lang="en-US" dirty="0" smtClean="0"/>
              <a:t>: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ombine ideas from CS, statistics, optimization, etc.</a:t>
            </a:r>
          </a:p>
          <a:p>
            <a:pPr lvl="1"/>
            <a:r>
              <a:rPr lang="en-US" dirty="0" smtClean="0"/>
              <a:t>The coolest new thing!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8001000" y="49530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88780" y="-22510"/>
              <a:ext cx="19736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1  &gt;  Introduction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70485"/>
            <a:ext cx="10515600" cy="1325563"/>
          </a:xfrm>
        </p:spPr>
        <p:txBody>
          <a:bodyPr/>
          <a:lstStyle/>
          <a:p>
            <a:r>
              <a:rPr lang="en-US" dirty="0" smtClean="0"/>
              <a:t>Why this class?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278" y="1701226"/>
            <a:ext cx="8743722" cy="39137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78303"/>
          <a:stretch/>
        </p:blipFill>
        <p:spPr>
          <a:xfrm>
            <a:off x="3443515" y="5551511"/>
            <a:ext cx="8458200" cy="61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7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001000" y="49530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88780" y="-22510"/>
              <a:ext cx="19736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1  &gt;  Introduction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70485"/>
            <a:ext cx="10515600" cy="1325563"/>
          </a:xfrm>
        </p:spPr>
        <p:txBody>
          <a:bodyPr/>
          <a:lstStyle/>
          <a:p>
            <a:r>
              <a:rPr lang="en-US" dirty="0" smtClean="0"/>
              <a:t>Why this class?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2066"/>
            <a:ext cx="12192000" cy="403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2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001000" y="49530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88780" y="-22510"/>
              <a:ext cx="19736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1  &gt;  Introduction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70485"/>
            <a:ext cx="10515600" cy="1325563"/>
          </a:xfrm>
        </p:spPr>
        <p:txBody>
          <a:bodyPr/>
          <a:lstStyle/>
          <a:p>
            <a:r>
              <a:rPr lang="en-US" dirty="0" smtClean="0"/>
              <a:t>Why this class?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16662"/>
            <a:ext cx="12192000" cy="24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2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3871</TotalTime>
  <Words>789</Words>
  <Application>Microsoft Macintosh PowerPoint</Application>
  <PresentationFormat>Widescreen</PresentationFormat>
  <Paragraphs>217</Paragraphs>
  <Slides>32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Calibri</vt:lpstr>
      <vt:lpstr>Calibri Light</vt:lpstr>
      <vt:lpstr>Wingdings</vt:lpstr>
      <vt:lpstr>Arial</vt:lpstr>
      <vt:lpstr>Office Theme</vt:lpstr>
      <vt:lpstr>CS839:  Modern Data Management and Machine Learning Systems</vt:lpstr>
      <vt:lpstr>A naïve ML workload</vt:lpstr>
      <vt:lpstr>A real-life ML workload</vt:lpstr>
      <vt:lpstr>ML-related components in real-life</vt:lpstr>
      <vt:lpstr>Today’s Lecture</vt:lpstr>
      <vt:lpstr>1. Introduction, Admin &amp; Logistics</vt:lpstr>
      <vt:lpstr>Why this class?</vt:lpstr>
      <vt:lpstr>Why this class?</vt:lpstr>
      <vt:lpstr>Why this class?</vt:lpstr>
      <vt:lpstr>Why this class?</vt:lpstr>
      <vt:lpstr>Why this class?</vt:lpstr>
      <vt:lpstr>What this course is (and is not)</vt:lpstr>
      <vt:lpstr>Who am I…</vt:lpstr>
      <vt:lpstr>Communication</vt:lpstr>
      <vt:lpstr>Course Website:   https://thodrek.github.io/cs839_sp20/</vt:lpstr>
      <vt:lpstr>Lectures and Readings</vt:lpstr>
      <vt:lpstr>Lectures and Readings</vt:lpstr>
      <vt:lpstr>Conference-Style Reviews</vt:lpstr>
      <vt:lpstr>Graded Elements</vt:lpstr>
      <vt:lpstr>Research Project</vt:lpstr>
      <vt:lpstr>What is expected from you </vt:lpstr>
      <vt:lpstr>Lectures Overview</vt:lpstr>
      <vt:lpstr>Machine Learning Life-Cycle</vt:lpstr>
      <vt:lpstr>Training Data Collection</vt:lpstr>
      <vt:lpstr>Data Validation</vt:lpstr>
      <vt:lpstr>Adaptive Data Management</vt:lpstr>
      <vt:lpstr>Serving Feature Selection Workloads</vt:lpstr>
      <vt:lpstr>AutoML</vt:lpstr>
      <vt:lpstr>Distributed Model Training</vt:lpstr>
      <vt:lpstr>Efficient Prediction Serving</vt:lpstr>
      <vt:lpstr>Model Compression</vt:lpstr>
      <vt:lpstr>Relational Inductive Bias in Neural Networks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145 Style Guide</dc:title>
  <dc:creator>Alex Ratner</dc:creator>
  <cp:lastModifiedBy>Theodoros Rekatsinas</cp:lastModifiedBy>
  <cp:revision>300</cp:revision>
  <cp:lastPrinted>2017-09-05T19:00:45Z</cp:lastPrinted>
  <dcterms:created xsi:type="dcterms:W3CDTF">2015-09-11T05:09:33Z</dcterms:created>
  <dcterms:modified xsi:type="dcterms:W3CDTF">2020-01-21T03:30:54Z</dcterms:modified>
</cp:coreProperties>
</file>