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7" r:id="rId2"/>
    <p:sldId id="654" r:id="rId3"/>
    <p:sldId id="747" r:id="rId4"/>
    <p:sldId id="746" r:id="rId5"/>
    <p:sldId id="714" r:id="rId6"/>
    <p:sldId id="748" r:id="rId7"/>
    <p:sldId id="749" r:id="rId8"/>
    <p:sldId id="751" r:id="rId9"/>
    <p:sldId id="752" r:id="rId10"/>
    <p:sldId id="753" r:id="rId11"/>
    <p:sldId id="754" r:id="rId12"/>
    <p:sldId id="755" r:id="rId13"/>
    <p:sldId id="756" r:id="rId14"/>
    <p:sldId id="758" r:id="rId15"/>
    <p:sldId id="757" r:id="rId16"/>
    <p:sldId id="759" r:id="rId17"/>
    <p:sldId id="760" r:id="rId18"/>
    <p:sldId id="761" r:id="rId19"/>
    <p:sldId id="762" r:id="rId20"/>
    <p:sldId id="763" r:id="rId21"/>
    <p:sldId id="764" r:id="rId22"/>
    <p:sldId id="765" r:id="rId23"/>
    <p:sldId id="766" r:id="rId24"/>
    <p:sldId id="767" r:id="rId25"/>
    <p:sldId id="768" r:id="rId26"/>
    <p:sldId id="769" r:id="rId27"/>
    <p:sldId id="770" r:id="rId28"/>
    <p:sldId id="771" r:id="rId29"/>
    <p:sldId id="772" r:id="rId30"/>
    <p:sldId id="773" r:id="rId31"/>
    <p:sldId id="774" r:id="rId32"/>
    <p:sldId id="775" r:id="rId33"/>
    <p:sldId id="776" r:id="rId34"/>
    <p:sldId id="777" r:id="rId35"/>
    <p:sldId id="778" r:id="rId36"/>
    <p:sldId id="779" r:id="rId37"/>
    <p:sldId id="780" r:id="rId38"/>
    <p:sldId id="781" r:id="rId39"/>
    <p:sldId id="782" r:id="rId40"/>
    <p:sldId id="784" r:id="rId41"/>
    <p:sldId id="78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77F86-1AD3-E745-8504-58BCD5495FDB}">
          <p14:sldIdLst>
            <p14:sldId id="257"/>
            <p14:sldId id="654"/>
            <p14:sldId id="747"/>
            <p14:sldId id="746"/>
            <p14:sldId id="714"/>
            <p14:sldId id="748"/>
            <p14:sldId id="749"/>
            <p14:sldId id="751"/>
            <p14:sldId id="752"/>
            <p14:sldId id="753"/>
            <p14:sldId id="754"/>
            <p14:sldId id="755"/>
            <p14:sldId id="756"/>
            <p14:sldId id="758"/>
            <p14:sldId id="757"/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  <p14:sldId id="784"/>
            <p14:sldId id="7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2B822C"/>
    <a:srgbClr val="4F7C32"/>
    <a:srgbClr val="00E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/>
    <p:restoredTop sz="91358"/>
  </p:normalViewPr>
  <p:slideViewPr>
    <p:cSldViewPr snapToGrid="0" snapToObjects="1">
      <p:cViewPr>
        <p:scale>
          <a:sx n="100" d="100"/>
          <a:sy n="100" d="100"/>
        </p:scale>
        <p:origin x="648" y="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4/15/19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45F-47DA-8D41-A25D-7C1673F2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03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9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87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5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8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4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5508-BB0A-464D-ADEF-3A0075ABE227}" type="datetime1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59A3-DF54-4C46-A244-9A1C3258A5D5}" type="datetime1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A13-4A4C-C245-A282-B82029FF14A9}" type="datetime1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ABF-E9B9-0B48-88BB-0E26979FE3C3}" type="datetime1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0DC-4CC6-E74B-ADE9-A3A724E54A70}" type="datetime1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4E7-51A4-4043-B144-32E78EB53B2F}" type="datetime1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3EF-D8E3-0440-8139-36EEB92428E3}" type="datetime1">
              <a:rPr lang="en-US" smtClean="0"/>
              <a:t>4/15/19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7A2-9965-7C42-98E1-8D5C145B4EDB}" type="datetime1">
              <a:rPr lang="en-US" smtClean="0"/>
              <a:t>4/15/19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D39-643B-3A4B-8B1B-C9B22069A6E3}" type="datetime1">
              <a:rPr lang="en-US" smtClean="0"/>
              <a:t>4/15/19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225-698E-4144-BE2D-C0FAD87E1DE5}" type="datetime1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E43-A1E8-1340-A845-87D6176A44FB}" type="datetime1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0DAD-0F0E-1C48-9551-E0290ADDD356}" type="datetime1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230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CS639: </a:t>
            </a:r>
            <a:br>
              <a:rPr lang="en-US" dirty="0"/>
            </a:br>
            <a:r>
              <a:rPr lang="en-US" b="1" dirty="0"/>
              <a:t>Data Management for </a:t>
            </a:r>
            <a:br>
              <a:rPr lang="en-US" b="1" dirty="0"/>
            </a:br>
            <a:r>
              <a:rPr lang="en-US" b="1" dirty="0"/>
              <a:t>Data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701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Lecture </a:t>
            </a:r>
            <a:r>
              <a:rPr lang="en-US" dirty="0" smtClean="0"/>
              <a:t>21: Information Extraction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Theodoros </a:t>
            </a:r>
            <a:r>
              <a:rPr lang="en-US" dirty="0" smtClean="0"/>
              <a:t>Rekatsinas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7" y="354834"/>
            <a:ext cx="4379089" cy="1824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2" y="1690688"/>
            <a:ext cx="10751996" cy="38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99" y="1313802"/>
            <a:ext cx="9886802" cy="55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282" y="1307839"/>
            <a:ext cx="9897435" cy="555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394" y="1323291"/>
            <a:ext cx="9283211" cy="52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Knowledge Extraction from Unstructured Data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Step 1: Identify Entities of interest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Step 2: Identify relations that these entities participate in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Step 3(*): Identify events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35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1427843"/>
            <a:ext cx="9163050" cy="51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1349835"/>
            <a:ext cx="8801100" cy="53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1793054"/>
            <a:ext cx="9245600" cy="46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Information Extraction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47" y="1431397"/>
            <a:ext cx="8327306" cy="518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Information Extraction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102" y="1386851"/>
            <a:ext cx="8823795" cy="52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Manage data of various forms (structured, key-values, documents)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RDBMS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MadReduce</a:t>
            </a:r>
            <a:endParaRPr lang="en-US" dirty="0" smtClean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Key-value Stores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How to learn  models that capture the distribution of observed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Statistics and Statistical Inference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Linear Classifiers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Decision Trees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Unsupervised/Supervised learning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Optimization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37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Information Extraction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80" y="1325655"/>
            <a:ext cx="8884839" cy="53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Information Extraction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95" y="1203081"/>
            <a:ext cx="8754605" cy="55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Information Extraction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66" y="1303921"/>
            <a:ext cx="8788268" cy="54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Information Extraction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59" y="1284982"/>
            <a:ext cx="8932282" cy="54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Traditional Rule-Based Systems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526221"/>
            <a:ext cx="8451850" cy="50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Supervised Machine Learning-Based Systems (state-of-the-art)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504194"/>
            <a:ext cx="9124950" cy="46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IE as Supervised Learning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767" y="1568936"/>
            <a:ext cx="8219733" cy="515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IE as Supervised Learning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964438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Candidate Extraction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868" y="1396688"/>
            <a:ext cx="8286264" cy="52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Candidate Extraction++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590" y="1392017"/>
            <a:ext cx="8706820" cy="52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Until the end of the semester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Information extraction and Data Integration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Communicating insights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Visualizations and Privacy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40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Feature Extraction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720850"/>
            <a:ext cx="95504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Feature Extraction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71" y="1259637"/>
            <a:ext cx="10305459" cy="523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Feature Extraction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096" y="1308067"/>
            <a:ext cx="8643808" cy="54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Distant Supervision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05" y="1363436"/>
            <a:ext cx="9588795" cy="51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Distant Supervision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600200"/>
            <a:ext cx="87249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Distant Supervision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555750"/>
            <a:ext cx="86360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Distant Supervision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1638300"/>
            <a:ext cx="8674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Distant Supervision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1625600"/>
            <a:ext cx="86995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IE as supervised learning 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413124"/>
            <a:ext cx="8432800" cy="52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Fonduer</a:t>
            </a:r>
            <a:r>
              <a:rPr lang="en-US" sz="3600" dirty="0" smtClean="0"/>
              <a:t>: An example state-of-the-art system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7406"/>
            <a:ext cx="12192000" cy="25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Extracting knowledge from unstructured data (e.g., text)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Recognize Named Entities in unstructured data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Clean and normalize extractions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7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Fonduer</a:t>
            </a:r>
            <a:r>
              <a:rPr lang="en-US" sz="3600" dirty="0" smtClean="0"/>
              <a:t>: An example state-of-the-art system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386110"/>
            <a:ext cx="10896600" cy="49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Fonduer</a:t>
            </a:r>
            <a:r>
              <a:rPr lang="en-US" sz="3600" dirty="0" smtClean="0"/>
              <a:t>: An example state-of-the-art system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757"/>
            <a:ext cx="12192000" cy="465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</a:t>
            </a:r>
            <a:r>
              <a:rPr lang="en-US" sz="3600" dirty="0" smtClean="0"/>
              <a:t>Information Extraction?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Goal: Mine knowledge from unstructured data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011" y="2678907"/>
            <a:ext cx="8153977" cy="35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Growth </a:t>
            </a:r>
            <a:r>
              <a:rPr lang="en-US" sz="3600" smtClean="0"/>
              <a:t>of Unstructured Text Data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1512619"/>
            <a:ext cx="9690100" cy="50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Knowledge in unstructured data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542914"/>
            <a:ext cx="9194800" cy="51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Knowledge from Unstructured Data (Example)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B1C0-0793-554B-8903-36BC4327134C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49" y="2067624"/>
            <a:ext cx="9874102" cy="34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96" y="1380835"/>
            <a:ext cx="9635608" cy="49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8745</TotalTime>
  <Words>293</Words>
  <Application>Microsoft Macintosh PowerPoint</Application>
  <PresentationFormat>Widescreen</PresentationFormat>
  <Paragraphs>132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Calibri Light</vt:lpstr>
      <vt:lpstr>Mangal</vt:lpstr>
      <vt:lpstr>Arial</vt:lpstr>
      <vt:lpstr>Office Theme</vt:lpstr>
      <vt:lpstr> CS639:  Data Management for  Data Science</vt:lpstr>
      <vt:lpstr>So far…</vt:lpstr>
      <vt:lpstr>Until the end of the semester…</vt:lpstr>
      <vt:lpstr>Information Extraction</vt:lpstr>
      <vt:lpstr>What is Information Extraction?</vt:lpstr>
      <vt:lpstr>Growth of Unstructured Text Data</vt:lpstr>
      <vt:lpstr>Knowledge in unstructured data</vt:lpstr>
      <vt:lpstr>Knowledge from Unstructured Data (Example)</vt:lpstr>
      <vt:lpstr>Personalized medicine</vt:lpstr>
      <vt:lpstr>Personalized medicine</vt:lpstr>
      <vt:lpstr>Personalized medicine</vt:lpstr>
      <vt:lpstr>Personalized medicine</vt:lpstr>
      <vt:lpstr>Personalized medicine</vt:lpstr>
      <vt:lpstr>Knowledge Extraction from Unstructured Data</vt:lpstr>
      <vt:lpstr>Entities</vt:lpstr>
      <vt:lpstr>Relations</vt:lpstr>
      <vt:lpstr>Events</vt:lpstr>
      <vt:lpstr>What is Information Extraction</vt:lpstr>
      <vt:lpstr>What is Information Extraction</vt:lpstr>
      <vt:lpstr>What is Information Extraction</vt:lpstr>
      <vt:lpstr>What is Information Extraction</vt:lpstr>
      <vt:lpstr>What is Information Extraction</vt:lpstr>
      <vt:lpstr>What is Information Extraction</vt:lpstr>
      <vt:lpstr>Traditional Rule-Based Systems</vt:lpstr>
      <vt:lpstr>Supervised Machine Learning-Based Systems (state-of-the-art)</vt:lpstr>
      <vt:lpstr>IE as Supervised Learning</vt:lpstr>
      <vt:lpstr>IE as Supervised Learning</vt:lpstr>
      <vt:lpstr>Candidate Extraction</vt:lpstr>
      <vt:lpstr>Candidate Extraction++</vt:lpstr>
      <vt:lpstr>Feature Extraction</vt:lpstr>
      <vt:lpstr>Feature Extraction</vt:lpstr>
      <vt:lpstr>Feature Extraction</vt:lpstr>
      <vt:lpstr>Distant Supervision</vt:lpstr>
      <vt:lpstr>Distant Supervision</vt:lpstr>
      <vt:lpstr>Distant Supervision</vt:lpstr>
      <vt:lpstr>Distant Supervision</vt:lpstr>
      <vt:lpstr>Distant Supervision</vt:lpstr>
      <vt:lpstr>IE as supervised learning </vt:lpstr>
      <vt:lpstr>Fonduer: An example state-of-the-art system</vt:lpstr>
      <vt:lpstr>Fonduer: An example state-of-the-art system</vt:lpstr>
      <vt:lpstr>Fonduer: An example state-of-the-art system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Style Guide</dc:title>
  <dc:creator>Alex Ratner</dc:creator>
  <cp:lastModifiedBy>Theodoros Rekatsinas</cp:lastModifiedBy>
  <cp:revision>1013</cp:revision>
  <cp:lastPrinted>2019-04-01T19:09:13Z</cp:lastPrinted>
  <dcterms:created xsi:type="dcterms:W3CDTF">2015-09-11T05:09:33Z</dcterms:created>
  <dcterms:modified xsi:type="dcterms:W3CDTF">2019-04-15T17:32:16Z</dcterms:modified>
</cp:coreProperties>
</file>