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30" r:id="rId3"/>
    <p:sldId id="368" r:id="rId4"/>
    <p:sldId id="259" r:id="rId5"/>
    <p:sldId id="307" r:id="rId6"/>
    <p:sldId id="371" r:id="rId7"/>
    <p:sldId id="370" r:id="rId8"/>
    <p:sldId id="372" r:id="rId9"/>
    <p:sldId id="373" r:id="rId10"/>
    <p:sldId id="374" r:id="rId11"/>
    <p:sldId id="308" r:id="rId12"/>
    <p:sldId id="338" r:id="rId13"/>
    <p:sldId id="377" r:id="rId14"/>
    <p:sldId id="380" r:id="rId15"/>
    <p:sldId id="378" r:id="rId16"/>
    <p:sldId id="381" r:id="rId17"/>
    <p:sldId id="342" r:id="rId18"/>
    <p:sldId id="382" r:id="rId19"/>
    <p:sldId id="383" r:id="rId20"/>
    <p:sldId id="384" r:id="rId21"/>
    <p:sldId id="385" r:id="rId22"/>
    <p:sldId id="375" r:id="rId23"/>
    <p:sldId id="376" r:id="rId24"/>
    <p:sldId id="3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330"/>
            <p14:sldId id="368"/>
            <p14:sldId id="259"/>
            <p14:sldId id="307"/>
            <p14:sldId id="371"/>
            <p14:sldId id="370"/>
            <p14:sldId id="372"/>
            <p14:sldId id="373"/>
            <p14:sldId id="374"/>
            <p14:sldId id="308"/>
            <p14:sldId id="338"/>
            <p14:sldId id="377"/>
            <p14:sldId id="380"/>
            <p14:sldId id="378"/>
            <p14:sldId id="381"/>
            <p14:sldId id="342"/>
            <p14:sldId id="382"/>
            <p14:sldId id="383"/>
            <p14:sldId id="384"/>
            <p14:sldId id="385"/>
            <p14:sldId id="375"/>
            <p14:sldId id="376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1"/>
    <p:restoredTop sz="91285"/>
  </p:normalViewPr>
  <p:slideViewPr>
    <p:cSldViewPr snapToGrid="0" snapToObjects="1">
      <p:cViewPr>
        <p:scale>
          <a:sx n="74" d="100"/>
          <a:sy n="74" d="100"/>
        </p:scale>
        <p:origin x="2104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8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CS639: </a:t>
            </a:r>
            <a:br>
              <a:rPr lang="en-US" dirty="0" smtClean="0"/>
            </a:br>
            <a:r>
              <a:rPr lang="en-US" b="1" dirty="0" smtClean="0"/>
              <a:t>Data Management for </a:t>
            </a:r>
            <a:br>
              <a:rPr lang="en-US" b="1" dirty="0" smtClean="0"/>
            </a:br>
            <a:r>
              <a:rPr lang="en-US" b="1" dirty="0" smtClean="0"/>
              <a:t>Data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Lecture 2: Statistical Inference and Exploratory Data Analysis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Theodoros Rekatsinas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Statistical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Uncertainty and Randomness in Data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Modeling Data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Samples and Distributions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3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represents the </a:t>
            </a:r>
            <a:r>
              <a:rPr lang="en-US" b="1" dirty="0" smtClean="0">
                <a:solidFill>
                  <a:srgbClr val="0070C0"/>
                </a:solidFill>
              </a:rPr>
              <a:t>traces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real-world processes.</a:t>
            </a:r>
          </a:p>
          <a:p>
            <a:pPr lvl="1"/>
            <a:r>
              <a:rPr lang="en-US" dirty="0" smtClean="0"/>
              <a:t>The collected traces correspond to a </a:t>
            </a:r>
            <a:r>
              <a:rPr lang="en-US" b="1" dirty="0" smtClean="0">
                <a:solidFill>
                  <a:srgbClr val="0070C0"/>
                </a:solidFill>
              </a:rPr>
              <a:t>sample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those processes.</a:t>
            </a:r>
          </a:p>
          <a:p>
            <a:pPr lvl="1"/>
            <a:endParaRPr lang="en-US" dirty="0"/>
          </a:p>
          <a:p>
            <a:r>
              <a:rPr lang="en-US" dirty="0" smtClean="0"/>
              <a:t>There is </a:t>
            </a:r>
            <a:r>
              <a:rPr lang="en-US" b="1" dirty="0" smtClean="0">
                <a:solidFill>
                  <a:srgbClr val="0070C0"/>
                </a:solidFill>
              </a:rPr>
              <a:t>randomness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uncertainty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the data collection process.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process that generates the data is </a:t>
            </a:r>
            <a:r>
              <a:rPr lang="en-US" b="1" dirty="0" smtClean="0">
                <a:solidFill>
                  <a:srgbClr val="0070C0"/>
                </a:solidFill>
              </a:rPr>
              <a:t>stochastic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(random).</a:t>
            </a:r>
          </a:p>
          <a:p>
            <a:pPr lvl="1"/>
            <a:r>
              <a:rPr lang="en-US" dirty="0" smtClean="0"/>
              <a:t>Example: Let’s toss a coin! What will the outcome be? Heads or tails? There are many factors that make a coin toss a stochastic process.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sampling process introduces uncertainty.</a:t>
            </a:r>
          </a:p>
          <a:p>
            <a:pPr lvl="1"/>
            <a:r>
              <a:rPr lang="en-US" dirty="0" smtClean="0"/>
              <a:t>Example: Errors </a:t>
            </a:r>
            <a:r>
              <a:rPr lang="en-US" dirty="0"/>
              <a:t>due to sensor position due to error in </a:t>
            </a:r>
            <a:r>
              <a:rPr lang="en-US" dirty="0" smtClean="0"/>
              <a:t>GPS, errors </a:t>
            </a:r>
            <a:r>
              <a:rPr lang="en-US" dirty="0"/>
              <a:t>due to </a:t>
            </a:r>
            <a:r>
              <a:rPr lang="en-US" dirty="0" smtClean="0"/>
              <a:t>the angles </a:t>
            </a:r>
            <a:r>
              <a:rPr lang="en-US" dirty="0"/>
              <a:t>of laser </a:t>
            </a:r>
            <a:r>
              <a:rPr lang="en-US" dirty="0" smtClean="0"/>
              <a:t>travel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Uncertainty and Randomness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represents the </a:t>
            </a:r>
            <a:r>
              <a:rPr lang="en-US" b="1" dirty="0" smtClean="0">
                <a:solidFill>
                  <a:srgbClr val="0070C0"/>
                </a:solidFill>
              </a:rPr>
              <a:t>traces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real-world processes.</a:t>
            </a:r>
          </a:p>
          <a:p>
            <a:pPr lvl="1"/>
            <a:endParaRPr lang="en-US" dirty="0"/>
          </a:p>
          <a:p>
            <a:r>
              <a:rPr lang="en-US" dirty="0" smtClean="0"/>
              <a:t>Part of the data science process: We need to </a:t>
            </a:r>
            <a:r>
              <a:rPr lang="en-US" b="1" dirty="0" smtClean="0">
                <a:solidFill>
                  <a:srgbClr val="0070C0"/>
                </a:solidFill>
              </a:rPr>
              <a:t>model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real-world.</a:t>
            </a:r>
          </a:p>
          <a:p>
            <a:endParaRPr lang="en-US" dirty="0" smtClean="0"/>
          </a:p>
          <a:p>
            <a:r>
              <a:rPr lang="en-US" dirty="0" smtClean="0"/>
              <a:t>A model is a function</a:t>
            </a:r>
            <a:r>
              <a:rPr lang="en-US" b="1" dirty="0" smtClean="0"/>
              <a:t> </a:t>
            </a:r>
            <a:r>
              <a:rPr lang="en-US" dirty="0" smtClean="0"/>
              <a:t>f</a:t>
            </a:r>
            <a:r>
              <a:rPr lang="el-GR" baseline="-25000" dirty="0"/>
              <a:t>θ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n-US" dirty="0"/>
              <a:t>x</a:t>
            </a:r>
            <a:r>
              <a:rPr lang="en-US" dirty="0" smtClean="0"/>
              <a:t>: input variables (can be a vector)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: model parameters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represents the </a:t>
            </a:r>
            <a:r>
              <a:rPr lang="en-US" b="1" dirty="0" smtClean="0">
                <a:solidFill>
                  <a:srgbClr val="0070C0"/>
                </a:solidFill>
              </a:rPr>
              <a:t>traces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real-world processes.</a:t>
            </a:r>
          </a:p>
          <a:p>
            <a:pPr lvl="1"/>
            <a:endParaRPr lang="en-US" dirty="0"/>
          </a:p>
          <a:p>
            <a:r>
              <a:rPr lang="en-US" dirty="0"/>
              <a:t>There is </a:t>
            </a:r>
            <a:r>
              <a:rPr lang="en-US" b="1" dirty="0">
                <a:solidFill>
                  <a:srgbClr val="0070C0"/>
                </a:solidFill>
              </a:rPr>
              <a:t>randomness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uncertainty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the data collection process.</a:t>
            </a:r>
          </a:p>
          <a:p>
            <a:endParaRPr lang="en-US" dirty="0" smtClean="0"/>
          </a:p>
          <a:p>
            <a:r>
              <a:rPr lang="en-US" dirty="0" smtClean="0"/>
              <a:t>A model is a function</a:t>
            </a:r>
            <a:r>
              <a:rPr lang="en-US" b="1" dirty="0" smtClean="0"/>
              <a:t> </a:t>
            </a:r>
            <a:r>
              <a:rPr lang="en-US" dirty="0" smtClean="0"/>
              <a:t>f</a:t>
            </a:r>
            <a:r>
              <a:rPr lang="el-GR" baseline="-25000" dirty="0"/>
              <a:t>θ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n-US" dirty="0"/>
              <a:t>x</a:t>
            </a:r>
            <a:r>
              <a:rPr lang="en-US" dirty="0" smtClean="0"/>
              <a:t>: input variables (can be a vector)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: model parameters</a:t>
            </a:r>
          </a:p>
          <a:p>
            <a:pPr lvl="1"/>
            <a:endParaRPr lang="en-US" dirty="0"/>
          </a:p>
          <a:p>
            <a:r>
              <a:rPr lang="en-US" dirty="0" smtClean="0"/>
              <a:t>Models should rely on </a:t>
            </a:r>
            <a:r>
              <a:rPr lang="en-US" b="1" dirty="0" smtClean="0">
                <a:solidFill>
                  <a:srgbClr val="0070C0"/>
                </a:solidFill>
              </a:rPr>
              <a:t>probability theory </a:t>
            </a:r>
            <a:r>
              <a:rPr lang="en-US" dirty="0" smtClean="0"/>
              <a:t>to capture uncertainty and randomness!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Modeling Uncertainty and Randomness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Modeling Example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53" y="1443832"/>
            <a:ext cx="8747493" cy="52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Modeling Example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53" y="1443832"/>
            <a:ext cx="8747493" cy="52916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22098" y="2242868"/>
            <a:ext cx="8347648" cy="2777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125" y="1581617"/>
            <a:ext cx="346354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The model corresponds to a linear function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Population and Samples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Population is complete set of traces/data </a:t>
            </a:r>
            <a:r>
              <a:rPr lang="en-US" dirty="0" smtClean="0"/>
              <a:t>points.</a:t>
            </a:r>
            <a:endParaRPr lang="en-US" dirty="0"/>
          </a:p>
          <a:p>
            <a:pPr lvl="1"/>
            <a:r>
              <a:rPr lang="en-US" dirty="0"/>
              <a:t>US population 314 Million, world population is 7 billion for example</a:t>
            </a:r>
          </a:p>
          <a:p>
            <a:pPr lvl="1"/>
            <a:r>
              <a:rPr lang="en-US" dirty="0"/>
              <a:t>All voters, all things</a:t>
            </a:r>
          </a:p>
          <a:p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/>
              <a:t>is a subset of the complete set (or population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we select the sample introduces biases into the data</a:t>
            </a:r>
          </a:p>
          <a:p>
            <a:endParaRPr lang="en-US" dirty="0" smtClean="0"/>
          </a:p>
          <a:p>
            <a:r>
              <a:rPr lang="en-US" dirty="0" smtClean="0"/>
              <a:t>Population </a:t>
            </a:r>
            <a:r>
              <a:rPr lang="en-US" dirty="0" smtClean="0">
                <a:sym typeface="Wingdings" panose="05000000000000000000" pitchFamily="2" charset="2"/>
              </a:rPr>
              <a:t>sample </a:t>
            </a:r>
            <a:r>
              <a:rPr lang="en-US" dirty="0">
                <a:sym typeface="Wingdings" panose="05000000000000000000" pitchFamily="2" charset="2"/>
              </a:rPr>
              <a:t> mathematical 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Population and Samples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Emails sent by people in the </a:t>
            </a:r>
            <a:r>
              <a:rPr lang="en-US" dirty="0" smtClean="0"/>
              <a:t>CS </a:t>
            </a:r>
            <a:r>
              <a:rPr lang="en-US" dirty="0"/>
              <a:t>dept. in a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Method 1: 1/10 of all emails over the year randomly </a:t>
            </a:r>
            <a:r>
              <a:rPr lang="en-US" dirty="0" smtClean="0"/>
              <a:t>chosen</a:t>
            </a:r>
          </a:p>
          <a:p>
            <a:endParaRPr lang="en-US" dirty="0"/>
          </a:p>
          <a:p>
            <a:r>
              <a:rPr lang="en-US" dirty="0"/>
              <a:t>Method 2: 1/10 of people randomly chosen; all their email over the </a:t>
            </a:r>
            <a:r>
              <a:rPr lang="en-US" dirty="0" smtClean="0"/>
              <a:t>year</a:t>
            </a:r>
          </a:p>
          <a:p>
            <a:endParaRPr lang="en-US" dirty="0"/>
          </a:p>
          <a:p>
            <a:r>
              <a:rPr lang="en-US" dirty="0"/>
              <a:t>Both are reasonable sample selection method for analysis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However estimations pdfs (probability distribution functions) of the emails sent by a person for the two samples will be different.</a:t>
            </a:r>
          </a:p>
        </p:txBody>
      </p:sp>
    </p:spTree>
    <p:extLst>
      <p:ext uri="{BB962C8B-B14F-4D97-AF65-F5344CB8AC3E}">
        <p14:creationId xmlns:p14="http://schemas.microsoft.com/office/powerpoint/2010/main" val="21311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Back to Models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Abstraction of a real world process 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build a model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Probability distribution functions (pdfs) are building blocks of statistical models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622"/>
          </a:xfrm>
        </p:spPr>
        <p:txBody>
          <a:bodyPr>
            <a:normAutofit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Waiting list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you receive invitations to register and you have two days to reply.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Piazza: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you need to register to engage in discussions and receive announcements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Announcements: </a:t>
            </a:r>
            <a:r>
              <a:rPr lang="en-US" sz="3600" smtClean="0">
                <a:solidFill>
                  <a:schemeClr val="tx1"/>
                </a:solidFill>
                <a:latin typeface="+mj-lt"/>
              </a:rPr>
              <a:t>updated class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website; announcements will be posted there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6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Normal, uniform, Cauchy, t-, F-, Chi-square, exponential, Weibull, lognormal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r>
              <a:rPr lang="en-US" dirty="0"/>
              <a:t>They are </a:t>
            </a:r>
            <a:r>
              <a:rPr lang="en-US" dirty="0" smtClean="0"/>
              <a:t>known as </a:t>
            </a:r>
            <a:r>
              <a:rPr lang="en-US" dirty="0"/>
              <a:t>continuous density functions 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probability density function, if we integrate the function to find the area under the curve it is 1, allowing it to be interpreted as probability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Further, joint distributions, conditional </a:t>
            </a:r>
            <a:r>
              <a:rPr lang="en-US" dirty="0" smtClean="0"/>
              <a:t>distributions and many more.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Fitting a Model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Fitting a model means estimating the parameters of the </a:t>
            </a:r>
            <a:r>
              <a:rPr lang="en-US" dirty="0" smtClean="0"/>
              <a:t>model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distribution, what are the values of min, max, mean, </a:t>
            </a:r>
            <a:r>
              <a:rPr lang="en-US" dirty="0" err="1"/>
              <a:t>stddev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involves algorithms such as maximum likelihood estimation (MLE) and optimization </a:t>
            </a:r>
            <a:r>
              <a:rPr lang="en-US" dirty="0" smtClean="0"/>
              <a:t>methods.</a:t>
            </a:r>
          </a:p>
          <a:p>
            <a:endParaRPr lang="en-US" dirty="0"/>
          </a:p>
          <a:p>
            <a:r>
              <a:rPr lang="en-US" dirty="0"/>
              <a:t>Example:  y = </a:t>
            </a:r>
            <a:r>
              <a:rPr lang="el-GR" dirty="0"/>
              <a:t>β1+β2∗</a:t>
            </a:r>
            <a:r>
              <a:rPr lang="en-US" dirty="0"/>
              <a:t>𝑥 </a:t>
            </a:r>
            <a:r>
              <a:rPr lang="en-US" dirty="0">
                <a:sym typeface="Wingdings" pitchFamily="2" charset="2"/>
              </a:rPr>
              <a:t> y = 7.2 + 4.5*x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Exploratory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Intro to Exploratory Data Analysis (EDA)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EDA in </a:t>
            </a:r>
            <a:r>
              <a:rPr lang="en-US" dirty="0" err="1" smtClean="0">
                <a:latin typeface="+mj-lt"/>
              </a:rPr>
              <a:t>Jupyter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5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Notebook link provided on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622"/>
          </a:xfrm>
        </p:spPr>
        <p:txBody>
          <a:bodyPr>
            <a:normAutofit/>
          </a:bodyPr>
          <a:lstStyle/>
          <a:p>
            <a:r>
              <a:rPr lang="en-US" dirty="0" smtClean="0"/>
              <a:t>First assignment (P0)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Create a GitHub account and clone the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github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repository of the class.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Deploy the class VM (instructions in the slides of Lecture 1)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Quick Recap: The data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cience </a:t>
            </a: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orkflow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Statistical Inference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Exploratory Data Analysis</a:t>
            </a:r>
          </a:p>
          <a:p>
            <a:pPr lvl="1"/>
            <a:r>
              <a:rPr lang="en-US" dirty="0" smtClean="0">
                <a:latin typeface="+mj-lt"/>
              </a:rPr>
              <a:t>Activity: EDA in </a:t>
            </a:r>
            <a:r>
              <a:rPr lang="en-US" dirty="0" err="1" smtClean="0">
                <a:latin typeface="+mj-lt"/>
              </a:rPr>
              <a:t>Jupyter</a:t>
            </a:r>
            <a:r>
              <a:rPr lang="en-US" dirty="0" smtClean="0">
                <a:latin typeface="+mj-lt"/>
              </a:rPr>
              <a:t> notebook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Quick Recap: The DS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definition of data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31985" y="2500025"/>
            <a:ext cx="10203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Data science is a broad field that refers to the collective processes, theories, concepts, tools </a:t>
            </a:r>
            <a:r>
              <a:rPr lang="en-US" sz="3200" dirty="0" smtClean="0">
                <a:solidFill>
                  <a:srgbClr val="333333"/>
                </a:solidFill>
              </a:rPr>
              <a:t>and technologies</a:t>
            </a:r>
            <a:r>
              <a:rPr lang="en-US" sz="3200" dirty="0">
                <a:solidFill>
                  <a:srgbClr val="333333"/>
                </a:solidFill>
              </a:rPr>
              <a:t> that enable the review, analysis and extraction of valuable knowledge and information from raw data</a:t>
            </a:r>
            <a:r>
              <a:rPr lang="en-US" sz="3200" dirty="0" smtClean="0">
                <a:solidFill>
                  <a:srgbClr val="333333"/>
                </a:solidFill>
              </a:rPr>
              <a:t>.</a:t>
            </a:r>
          </a:p>
          <a:p>
            <a:endParaRPr lang="en-US" sz="3200" dirty="0">
              <a:solidFill>
                <a:srgbClr val="333333"/>
              </a:solidFill>
            </a:endParaRPr>
          </a:p>
          <a:p>
            <a:r>
              <a:rPr lang="en-US" sz="3200" dirty="0" smtClean="0">
                <a:solidFill>
                  <a:srgbClr val="333333"/>
                </a:solidFill>
              </a:rPr>
              <a:t>Source: </a:t>
            </a:r>
            <a:r>
              <a:rPr lang="en-US" sz="3200" dirty="0" err="1" smtClean="0">
                <a:solidFill>
                  <a:srgbClr val="333333"/>
                </a:solidFill>
              </a:rPr>
              <a:t>Techopedia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9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workflow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87" y="1339203"/>
            <a:ext cx="7786225" cy="4693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780" y="60331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cacm.acm.org</a:t>
            </a:r>
            <a:r>
              <a:rPr lang="en-US" dirty="0"/>
              <a:t>/blogs/blog-</a:t>
            </a:r>
            <a:r>
              <a:rPr lang="en-US" dirty="0" err="1"/>
              <a:t>cacm</a:t>
            </a:r>
            <a:r>
              <a:rPr lang="en-US" dirty="0"/>
              <a:t>/169199-data-science-workflow-overview-and-challenges/</a:t>
            </a:r>
            <a:r>
              <a:rPr lang="en-US" dirty="0" err="1"/>
              <a:t>fulltext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799" y="4474123"/>
            <a:ext cx="4150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is wrong here?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workflow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5466" y="3674179"/>
            <a:ext cx="502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science is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not (only) about hacking!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8900"/>
            <a:ext cx="10795000" cy="668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" y="1327795"/>
            <a:ext cx="445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Your mind-set should be “statistical thinking in the age of big-data”</a:t>
            </a:r>
          </a:p>
        </p:txBody>
      </p:sp>
    </p:spTree>
    <p:extLst>
      <p:ext uri="{BB962C8B-B14F-4D97-AF65-F5344CB8AC3E}">
        <p14:creationId xmlns:p14="http://schemas.microsoft.com/office/powerpoint/2010/main" val="15997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817</Words>
  <Application>Microsoft Macintosh PowerPoint</Application>
  <PresentationFormat>Widescreen</PresentationFormat>
  <Paragraphs>183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 CS639:  Data Management for  Data Science</vt:lpstr>
      <vt:lpstr>Announcements</vt:lpstr>
      <vt:lpstr>First assignment (P0)</vt:lpstr>
      <vt:lpstr>Today’s Lecture</vt:lpstr>
      <vt:lpstr>1. Quick Recap: The DS Workflow</vt:lpstr>
      <vt:lpstr>One definition of data science</vt:lpstr>
      <vt:lpstr>Data science workflow</vt:lpstr>
      <vt:lpstr>Data science workflow</vt:lpstr>
      <vt:lpstr>PowerPoint Presentation</vt:lpstr>
      <vt:lpstr>2. Statistical Inference</vt:lpstr>
      <vt:lpstr>What you will learn about in this section</vt:lpstr>
      <vt:lpstr>Uncertainty and Randomness</vt:lpstr>
      <vt:lpstr>Models</vt:lpstr>
      <vt:lpstr>Modeling Uncertainty and Randomness</vt:lpstr>
      <vt:lpstr>Modeling Example</vt:lpstr>
      <vt:lpstr>Modeling Example</vt:lpstr>
      <vt:lpstr>Population and Samples</vt:lpstr>
      <vt:lpstr>Population and Samples</vt:lpstr>
      <vt:lpstr>Back to Models</vt:lpstr>
      <vt:lpstr>Probability Distributions</vt:lpstr>
      <vt:lpstr>Fitting a Model</vt:lpstr>
      <vt:lpstr>3. Exploratory Data Analysis</vt:lpstr>
      <vt:lpstr>What you will learn about in this section</vt:lpstr>
      <vt:lpstr>Activity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336</cp:revision>
  <cp:lastPrinted>2019-01-22T23:38:09Z</cp:lastPrinted>
  <dcterms:created xsi:type="dcterms:W3CDTF">2015-09-11T05:09:33Z</dcterms:created>
  <dcterms:modified xsi:type="dcterms:W3CDTF">2019-01-25T20:22:56Z</dcterms:modified>
</cp:coreProperties>
</file>