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7" r:id="rId2"/>
    <p:sldId id="331" r:id="rId3"/>
    <p:sldId id="589" r:id="rId4"/>
    <p:sldId id="633" r:id="rId5"/>
    <p:sldId id="590" r:id="rId6"/>
    <p:sldId id="591" r:id="rId7"/>
    <p:sldId id="634" r:id="rId8"/>
    <p:sldId id="635" r:id="rId9"/>
    <p:sldId id="636" r:id="rId10"/>
    <p:sldId id="637" r:id="rId11"/>
    <p:sldId id="638" r:id="rId12"/>
    <p:sldId id="639" r:id="rId13"/>
    <p:sldId id="640" r:id="rId14"/>
    <p:sldId id="641" r:id="rId15"/>
    <p:sldId id="642" r:id="rId16"/>
    <p:sldId id="643" r:id="rId17"/>
    <p:sldId id="644" r:id="rId18"/>
    <p:sldId id="645" r:id="rId19"/>
    <p:sldId id="646" r:id="rId20"/>
    <p:sldId id="647" r:id="rId21"/>
    <p:sldId id="648" r:id="rId22"/>
    <p:sldId id="649" r:id="rId23"/>
    <p:sldId id="650" r:id="rId24"/>
    <p:sldId id="651" r:id="rId25"/>
    <p:sldId id="652" r:id="rId26"/>
    <p:sldId id="65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777F86-1AD3-E745-8504-58BCD5495FDB}">
          <p14:sldIdLst>
            <p14:sldId id="257"/>
            <p14:sldId id="331"/>
            <p14:sldId id="589"/>
            <p14:sldId id="633"/>
            <p14:sldId id="590"/>
            <p14:sldId id="591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  <p14:sldId id="651"/>
            <p14:sldId id="652"/>
            <p14:sldId id="6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2B822C"/>
    <a:srgbClr val="4F7C32"/>
    <a:srgbClr val="00E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2"/>
    <p:restoredTop sz="91327"/>
  </p:normalViewPr>
  <p:slideViewPr>
    <p:cSldViewPr snapToGrid="0" snapToObjects="1">
      <p:cViewPr>
        <p:scale>
          <a:sx n="83" d="100"/>
          <a:sy n="83" d="100"/>
        </p:scale>
        <p:origin x="1448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A9A7-2F8A-8542-A5B3-1DCBE9DCB46D}" type="datetimeFigureOut">
              <a:rPr lang="en-US" smtClean="0"/>
              <a:t>3/24/19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1345F-47DA-8D41-A25D-7C1673F27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040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2994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1060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04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5035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281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191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041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432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682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29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0966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683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16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638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812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773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840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53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499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173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77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914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190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2510-E658-4176-9BC5-3335DBD0E44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53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5508-BB0A-464D-ADEF-3A0075ABE227}" type="datetime1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59A3-DF54-4C46-A244-9A1C3258A5D5}" type="datetime1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3A13-4A4C-C245-A282-B82029FF14A9}" type="datetime1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BABF-E9B9-0B48-88BB-0E26979FE3C3}" type="datetime1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0DC-4CC6-E74B-ADE9-A3A724E54A70}" type="datetime1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A4E7-51A4-4043-B144-32E78EB53B2F}" type="datetime1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3EF-D8E3-0440-8139-36EEB92428E3}" type="datetime1">
              <a:rPr lang="en-US" smtClean="0"/>
              <a:t>3/24/19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7A2-9965-7C42-98E1-8D5C145B4EDB}" type="datetime1">
              <a:rPr lang="en-US" smtClean="0"/>
              <a:t>3/24/19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7D39-643B-3A4B-8B1B-C9B22069A6E3}" type="datetime1">
              <a:rPr lang="en-US" smtClean="0"/>
              <a:t>3/24/19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225-698E-4144-BE2D-C0FAD87E1DE5}" type="datetime1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E43-A1E8-1340-A845-87D6176A44FB}" type="datetime1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0DAD-0F0E-1C48-9551-E0290ADDD356}" type="datetime1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9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2302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CS639: </a:t>
            </a:r>
            <a:br>
              <a:rPr lang="en-US" dirty="0"/>
            </a:br>
            <a:r>
              <a:rPr lang="en-US" b="1" dirty="0"/>
              <a:t>Data Management for </a:t>
            </a:r>
            <a:br>
              <a:rPr lang="en-US" b="1" dirty="0"/>
            </a:br>
            <a:r>
              <a:rPr lang="en-US" b="1" dirty="0"/>
              <a:t>Data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70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Lecture </a:t>
            </a:r>
            <a:r>
              <a:rPr lang="en-US" dirty="0" smtClean="0"/>
              <a:t>17: Linear Classifiers and Support Vector Machines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Theodoros </a:t>
            </a:r>
            <a:r>
              <a:rPr lang="en-US" dirty="0" smtClean="0"/>
              <a:t>Rekatsinas</a:t>
            </a:r>
          </a:p>
          <a:p>
            <a:r>
              <a:rPr lang="en-US" dirty="0" smtClean="0"/>
              <a:t>(lecture by </a:t>
            </a:r>
            <a:r>
              <a:rPr lang="en-US" dirty="0" err="1" smtClean="0"/>
              <a:t>Ankur</a:t>
            </a:r>
            <a:r>
              <a:rPr lang="en-US" dirty="0" smtClean="0"/>
              <a:t> </a:t>
            </a:r>
            <a:r>
              <a:rPr lang="en-US" dirty="0" err="1" smtClean="0"/>
              <a:t>Goswami</a:t>
            </a:r>
            <a:r>
              <a:rPr lang="en-US" dirty="0" smtClean="0"/>
              <a:t> many slides from David Sontag)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7" y="354834"/>
            <a:ext cx="4379089" cy="1824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separators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1456841"/>
            <a:ext cx="87884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751" y="1370524"/>
            <a:ext cx="9286498" cy="548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to a plane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493" y="1410963"/>
            <a:ext cx="8869013" cy="52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invariance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406" y="1478729"/>
            <a:ext cx="9749187" cy="537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invariance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708" y="1441846"/>
            <a:ext cx="9446109" cy="529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l-GR" dirty="0" smtClean="0"/>
              <a:t>γ </a:t>
            </a:r>
            <a:r>
              <a:rPr lang="en-US" dirty="0" smtClean="0"/>
              <a:t>as a function of </a:t>
            </a:r>
            <a:r>
              <a:rPr lang="en-US" b="1" dirty="0" smtClean="0"/>
              <a:t>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395" y="1583290"/>
            <a:ext cx="8377480" cy="52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 (SVMs)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158" y="1486525"/>
            <a:ext cx="8549683" cy="5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 data is not separable?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501" y="1410994"/>
            <a:ext cx="9272998" cy="544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Allowing for slack: “Soft margin” </a:t>
            </a:r>
            <a:r>
              <a:rPr lang="en-US" dirty="0" smtClean="0"/>
              <a:t>SVM</a:t>
            </a:r>
            <a:endParaRPr lang="en-US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444" y="1386785"/>
            <a:ext cx="9113111" cy="53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Allowing for slack: “Soft margin</a:t>
            </a:r>
            <a:r>
              <a:rPr lang="en-US"/>
              <a:t>” </a:t>
            </a:r>
            <a:r>
              <a:rPr lang="en-US" smtClean="0"/>
              <a:t>SVM</a:t>
            </a:r>
            <a:endParaRPr lang="en-US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779" y="1413841"/>
            <a:ext cx="9432441" cy="544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Linear classifiers</a:t>
            </a: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The Perceptron Algorithm</a:t>
            </a: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Support Vector Machines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Hinge Loss Formulation</a:t>
            </a:r>
            <a:endParaRPr lang="en-US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182" y="1519134"/>
            <a:ext cx="8499636" cy="53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Hinge Loss vs 0-1 Loss</a:t>
            </a:r>
            <a:endParaRPr lang="en-US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393" y="1531030"/>
            <a:ext cx="8691213" cy="47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</a:t>
            </a:r>
            <a:endParaRPr lang="en-US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714" y="1555463"/>
            <a:ext cx="7385696" cy="508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versus all classification</a:t>
            </a:r>
            <a:endParaRPr lang="en-US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289" y="1366158"/>
            <a:ext cx="8403422" cy="54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</a:t>
            </a:r>
            <a:endParaRPr lang="en-US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718" y="1369665"/>
            <a:ext cx="8618564" cy="54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SVM</a:t>
            </a:r>
            <a:endParaRPr lang="en-US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568" y="1348353"/>
            <a:ext cx="8678730" cy="55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to know</a:t>
            </a:r>
            <a:endParaRPr lang="en-US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49" y="1430051"/>
            <a:ext cx="8106690" cy="53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classifier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728420" y="1690688"/>
            <a:ext cx="9601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sz="2400" dirty="0" smtClean="0"/>
              <a:t>Let’s simplify life by assuming:</a:t>
            </a:r>
          </a:p>
          <a:p>
            <a:pPr lvl="1"/>
            <a:r>
              <a:rPr lang="en-US" altLang="x-none" sz="2000" dirty="0" smtClean="0"/>
              <a:t>Every instance is a vector of real numbers, </a:t>
            </a:r>
            <a:r>
              <a:rPr lang="en-US" altLang="x-none" sz="2000" b="1" dirty="0" smtClean="0"/>
              <a:t>x</a:t>
            </a:r>
            <a:r>
              <a:rPr lang="en-US" altLang="x-none" sz="2000" dirty="0" smtClean="0"/>
              <a:t>=(</a:t>
            </a:r>
            <a:r>
              <a:rPr lang="en-US" altLang="x-none" sz="2000" i="1" dirty="0" smtClean="0"/>
              <a:t>x</a:t>
            </a:r>
            <a:r>
              <a:rPr lang="en-US" altLang="x-none" sz="2000" i="1" baseline="-25000" dirty="0" smtClean="0"/>
              <a:t>1</a:t>
            </a:r>
            <a:r>
              <a:rPr lang="en-US" altLang="x-none" sz="2000" i="1" dirty="0" smtClean="0"/>
              <a:t>,…,</a:t>
            </a:r>
            <a:r>
              <a:rPr lang="en-US" altLang="x-none" sz="2000" i="1" dirty="0" err="1" smtClean="0"/>
              <a:t>x</a:t>
            </a:r>
            <a:r>
              <a:rPr lang="en-US" altLang="x-none" sz="2000" i="1" baseline="-25000" dirty="0" err="1" smtClean="0"/>
              <a:t>n</a:t>
            </a:r>
            <a:r>
              <a:rPr lang="en-US" altLang="x-none" sz="2000" i="1" dirty="0" smtClean="0"/>
              <a:t>).  (</a:t>
            </a:r>
            <a:r>
              <a:rPr lang="en-US" altLang="x-none" sz="2000" dirty="0" smtClean="0"/>
              <a:t>Notation: boldface </a:t>
            </a:r>
            <a:r>
              <a:rPr lang="en-US" altLang="x-none" sz="2000" b="1" dirty="0" smtClean="0"/>
              <a:t>x </a:t>
            </a:r>
            <a:r>
              <a:rPr lang="en-US" altLang="x-none" sz="2000" dirty="0" smtClean="0"/>
              <a:t>is a vector.)</a:t>
            </a:r>
            <a:endParaRPr lang="en-US" altLang="x-none" sz="2000" i="1" dirty="0" smtClean="0"/>
          </a:p>
          <a:p>
            <a:pPr lvl="1"/>
            <a:r>
              <a:rPr lang="en-US" altLang="x-none" sz="2000" dirty="0" smtClean="0"/>
              <a:t>There are only two classes, </a:t>
            </a:r>
            <a:r>
              <a:rPr lang="en-US" altLang="x-none" sz="2000" i="1" dirty="0" smtClean="0"/>
              <a:t>y=(+1)</a:t>
            </a:r>
            <a:r>
              <a:rPr lang="en-US" altLang="x-none" sz="2000" dirty="0" smtClean="0"/>
              <a:t> and </a:t>
            </a:r>
            <a:r>
              <a:rPr lang="en-US" altLang="x-none" sz="2000" i="1" dirty="0" smtClean="0"/>
              <a:t>y=(</a:t>
            </a:r>
            <a:r>
              <a:rPr lang="en-US" altLang="x-none" sz="2000" dirty="0" smtClean="0"/>
              <a:t>-</a:t>
            </a:r>
            <a:r>
              <a:rPr lang="en-US" altLang="x-none" sz="2000" i="1" dirty="0" smtClean="0"/>
              <a:t>1</a:t>
            </a:r>
            <a:r>
              <a:rPr lang="en-US" altLang="x-none" sz="2000" dirty="0" smtClean="0"/>
              <a:t>)</a:t>
            </a:r>
          </a:p>
          <a:p>
            <a:r>
              <a:rPr lang="en-US" altLang="x-none" sz="2400" dirty="0" smtClean="0"/>
              <a:t>A </a:t>
            </a:r>
            <a:r>
              <a:rPr lang="en-US" altLang="x-none" sz="2400" u="sng" dirty="0" smtClean="0"/>
              <a:t>linear classifier</a:t>
            </a:r>
            <a:r>
              <a:rPr lang="en-US" altLang="x-none" sz="2400" dirty="0" smtClean="0"/>
              <a:t> is vector </a:t>
            </a:r>
            <a:r>
              <a:rPr lang="en-US" altLang="x-none" sz="2400" b="1" dirty="0" smtClean="0"/>
              <a:t>w</a:t>
            </a:r>
            <a:r>
              <a:rPr lang="en-US" altLang="x-none" sz="2400" dirty="0" smtClean="0"/>
              <a:t> of the same dimension as </a:t>
            </a:r>
            <a:r>
              <a:rPr lang="en-US" altLang="x-none" sz="2400" b="1" dirty="0" smtClean="0"/>
              <a:t>x</a:t>
            </a:r>
            <a:r>
              <a:rPr lang="en-US" altLang="x-none" sz="2400" dirty="0" smtClean="0"/>
              <a:t> that is used to make this prediction:</a:t>
            </a:r>
            <a:endParaRPr lang="en-US" altLang="x-none" sz="2400" dirty="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55803"/>
              </p:ext>
            </p:extLst>
          </p:nvPr>
        </p:nvGraphicFramePr>
        <p:xfrm>
          <a:off x="2423870" y="4124326"/>
          <a:ext cx="742473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4" imgW="2768400" imgH="228600" progId="Equation.3">
                  <p:embed/>
                </p:oleObj>
              </mc:Choice>
              <mc:Fallback>
                <p:oleObj name="Equation" r:id="rId4" imgW="276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870" y="4124326"/>
                        <a:ext cx="742473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787683"/>
              </p:ext>
            </p:extLst>
          </p:nvPr>
        </p:nvGraphicFramePr>
        <p:xfrm>
          <a:off x="5187708" y="4911726"/>
          <a:ext cx="45339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6" imgW="1536480" imgH="457200" progId="Equation.3">
                  <p:embed/>
                </p:oleObj>
              </mc:Choice>
              <mc:Fallback>
                <p:oleObj name="Equation" r:id="rId6" imgW="1536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708" y="4911726"/>
                        <a:ext cx="4533900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2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Linear classifier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57" y="1467572"/>
            <a:ext cx="9384686" cy="539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Perceptron Algorithm to learn a Linear Classifier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50" y="1333500"/>
            <a:ext cx="98933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Linearly separable data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026" y="1518834"/>
            <a:ext cx="9269947" cy="520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the perceptron algorithm work?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917" y="1690688"/>
            <a:ext cx="8744165" cy="514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perceptron algorithm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029" y="1434980"/>
            <a:ext cx="8285351" cy="52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the perceptron algorithm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44" y="1437421"/>
            <a:ext cx="8953500" cy="5183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6831" y="4572000"/>
            <a:ext cx="245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[We will see next week]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7472</TotalTime>
  <Words>245</Words>
  <Application>Microsoft Macintosh PowerPoint</Application>
  <PresentationFormat>Widescreen</PresentationFormat>
  <Paragraphs>68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Calibri Light</vt:lpstr>
      <vt:lpstr>Arial</vt:lpstr>
      <vt:lpstr>Office Theme</vt:lpstr>
      <vt:lpstr>Microsoft Equation 3.0</vt:lpstr>
      <vt:lpstr> CS639:  Data Management for  Data Science</vt:lpstr>
      <vt:lpstr>Today’s Lecture</vt:lpstr>
      <vt:lpstr>Linear classifier</vt:lpstr>
      <vt:lpstr>Example: Linear classifier</vt:lpstr>
      <vt:lpstr>The Perceptron Algorithm to learn a Linear Classifier</vt:lpstr>
      <vt:lpstr>Definition: Linearly separable data</vt:lpstr>
      <vt:lpstr>Does the perceptron algorithm work?</vt:lpstr>
      <vt:lpstr>Properties of the perceptron algorithm</vt:lpstr>
      <vt:lpstr>Problems with the perceptron algorithm</vt:lpstr>
      <vt:lpstr>Linear separators</vt:lpstr>
      <vt:lpstr>Support Vector Machines</vt:lpstr>
      <vt:lpstr>Normal to a plane</vt:lpstr>
      <vt:lpstr>Scale invariance</vt:lpstr>
      <vt:lpstr>Scale invariance</vt:lpstr>
      <vt:lpstr>What is γ as a function of w?</vt:lpstr>
      <vt:lpstr>Support Vector Machines (SVMs)</vt:lpstr>
      <vt:lpstr>What if the data is not separable?</vt:lpstr>
      <vt:lpstr>Allowing for slack: “Soft margin” SVM</vt:lpstr>
      <vt:lpstr>Allowing for slack: “Soft margin” SVM</vt:lpstr>
      <vt:lpstr>Equivalent Hinge Loss Formulation</vt:lpstr>
      <vt:lpstr>Hinge Loss vs 0-1 Loss</vt:lpstr>
      <vt:lpstr>Multiclass SVM</vt:lpstr>
      <vt:lpstr>One versus all classification</vt:lpstr>
      <vt:lpstr>Multiclass SVM</vt:lpstr>
      <vt:lpstr>Multiclass SVM</vt:lpstr>
      <vt:lpstr>What you need to know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145 Style Guide</dc:title>
  <dc:creator>Alex Ratner</dc:creator>
  <cp:lastModifiedBy>Theodoros Rekatsinas</cp:lastModifiedBy>
  <cp:revision>892</cp:revision>
  <cp:lastPrinted>2019-03-24T20:04:48Z</cp:lastPrinted>
  <dcterms:created xsi:type="dcterms:W3CDTF">2015-09-11T05:09:33Z</dcterms:created>
  <dcterms:modified xsi:type="dcterms:W3CDTF">2019-03-25T01:25:49Z</dcterms:modified>
</cp:coreProperties>
</file>