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0"/>
  </p:notesMasterIdLst>
  <p:sldIdLst>
    <p:sldId id="257" r:id="rId2"/>
    <p:sldId id="330" r:id="rId3"/>
    <p:sldId id="388" r:id="rId4"/>
    <p:sldId id="331" r:id="rId5"/>
    <p:sldId id="332" r:id="rId6"/>
    <p:sldId id="342" r:id="rId7"/>
    <p:sldId id="345" r:id="rId8"/>
    <p:sldId id="392" r:id="rId9"/>
    <p:sldId id="393" r:id="rId10"/>
    <p:sldId id="394" r:id="rId11"/>
    <p:sldId id="395" r:id="rId12"/>
    <p:sldId id="396" r:id="rId13"/>
    <p:sldId id="397" r:id="rId14"/>
    <p:sldId id="398" r:id="rId15"/>
    <p:sldId id="399" r:id="rId16"/>
    <p:sldId id="400" r:id="rId17"/>
    <p:sldId id="401" r:id="rId18"/>
    <p:sldId id="402" r:id="rId19"/>
    <p:sldId id="403" r:id="rId20"/>
    <p:sldId id="404" r:id="rId21"/>
    <p:sldId id="389" r:id="rId22"/>
    <p:sldId id="405" r:id="rId23"/>
    <p:sldId id="406" r:id="rId24"/>
    <p:sldId id="407" r:id="rId25"/>
    <p:sldId id="408" r:id="rId26"/>
    <p:sldId id="409" r:id="rId27"/>
    <p:sldId id="410" r:id="rId28"/>
    <p:sldId id="411" r:id="rId29"/>
    <p:sldId id="412" r:id="rId30"/>
    <p:sldId id="413" r:id="rId31"/>
    <p:sldId id="414" r:id="rId32"/>
    <p:sldId id="415" r:id="rId33"/>
    <p:sldId id="416" r:id="rId34"/>
    <p:sldId id="417" r:id="rId35"/>
    <p:sldId id="418" r:id="rId36"/>
    <p:sldId id="419" r:id="rId37"/>
    <p:sldId id="420" r:id="rId38"/>
    <p:sldId id="421" r:id="rId39"/>
    <p:sldId id="422" r:id="rId40"/>
    <p:sldId id="423" r:id="rId41"/>
    <p:sldId id="424" r:id="rId42"/>
    <p:sldId id="390" r:id="rId43"/>
    <p:sldId id="425" r:id="rId44"/>
    <p:sldId id="427" r:id="rId45"/>
    <p:sldId id="426" r:id="rId46"/>
    <p:sldId id="428" r:id="rId47"/>
    <p:sldId id="429" r:id="rId48"/>
    <p:sldId id="430" r:id="rId49"/>
    <p:sldId id="431" r:id="rId50"/>
    <p:sldId id="432" r:id="rId51"/>
    <p:sldId id="433" r:id="rId52"/>
    <p:sldId id="391" r:id="rId53"/>
    <p:sldId id="434" r:id="rId54"/>
    <p:sldId id="435" r:id="rId55"/>
    <p:sldId id="436" r:id="rId56"/>
    <p:sldId id="438" r:id="rId57"/>
    <p:sldId id="437" r:id="rId58"/>
    <p:sldId id="439" r:id="rId59"/>
    <p:sldId id="440" r:id="rId60"/>
    <p:sldId id="441" r:id="rId61"/>
    <p:sldId id="442" r:id="rId62"/>
    <p:sldId id="443" r:id="rId63"/>
    <p:sldId id="444" r:id="rId64"/>
    <p:sldId id="445" r:id="rId65"/>
    <p:sldId id="446" r:id="rId66"/>
    <p:sldId id="447" r:id="rId67"/>
    <p:sldId id="448" r:id="rId68"/>
    <p:sldId id="449" r:id="rId6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6777F86-1AD3-E745-8504-58BCD5495FDB}">
          <p14:sldIdLst>
            <p14:sldId id="257"/>
            <p14:sldId id="330"/>
            <p14:sldId id="388"/>
            <p14:sldId id="331"/>
            <p14:sldId id="332"/>
            <p14:sldId id="342"/>
            <p14:sldId id="345"/>
            <p14:sldId id="392"/>
            <p14:sldId id="393"/>
            <p14:sldId id="394"/>
            <p14:sldId id="395"/>
            <p14:sldId id="396"/>
            <p14:sldId id="397"/>
            <p14:sldId id="398"/>
            <p14:sldId id="399"/>
            <p14:sldId id="400"/>
            <p14:sldId id="401"/>
            <p14:sldId id="402"/>
            <p14:sldId id="403"/>
            <p14:sldId id="404"/>
            <p14:sldId id="389"/>
            <p14:sldId id="405"/>
            <p14:sldId id="406"/>
            <p14:sldId id="407"/>
            <p14:sldId id="408"/>
            <p14:sldId id="409"/>
            <p14:sldId id="410"/>
            <p14:sldId id="411"/>
            <p14:sldId id="412"/>
            <p14:sldId id="413"/>
            <p14:sldId id="414"/>
            <p14:sldId id="415"/>
            <p14:sldId id="416"/>
            <p14:sldId id="417"/>
            <p14:sldId id="418"/>
            <p14:sldId id="419"/>
            <p14:sldId id="420"/>
            <p14:sldId id="421"/>
            <p14:sldId id="422"/>
            <p14:sldId id="423"/>
            <p14:sldId id="424"/>
            <p14:sldId id="390"/>
            <p14:sldId id="425"/>
            <p14:sldId id="427"/>
            <p14:sldId id="426"/>
            <p14:sldId id="428"/>
            <p14:sldId id="429"/>
            <p14:sldId id="430"/>
            <p14:sldId id="431"/>
            <p14:sldId id="432"/>
            <p14:sldId id="433"/>
            <p14:sldId id="391"/>
            <p14:sldId id="434"/>
            <p14:sldId id="435"/>
            <p14:sldId id="436"/>
            <p14:sldId id="438"/>
            <p14:sldId id="437"/>
            <p14:sldId id="439"/>
            <p14:sldId id="440"/>
            <p14:sldId id="441"/>
            <p14:sldId id="442"/>
            <p14:sldId id="443"/>
            <p14:sldId id="444"/>
            <p14:sldId id="445"/>
            <p14:sldId id="446"/>
            <p14:sldId id="447"/>
            <p14:sldId id="448"/>
            <p14:sldId id="44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C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20"/>
    <p:restoredTop sz="91348"/>
  </p:normalViewPr>
  <p:slideViewPr>
    <p:cSldViewPr snapToGrid="0" snapToObjects="1">
      <p:cViewPr>
        <p:scale>
          <a:sx n="99" d="100"/>
          <a:sy n="99" d="100"/>
        </p:scale>
        <p:origin x="856" y="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notesMaster" Target="notesMasters/notesMaster1.xml"/><Relationship Id="rId71" Type="http://schemas.openxmlformats.org/officeDocument/2006/relationships/presProps" Target="presProps.xml"/><Relationship Id="rId72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theme" Target="theme/theme1.xml"/><Relationship Id="rId74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1" Type="http://schemas.openxmlformats.org/officeDocument/2006/relationships/image" Target="../media/image2.wmf"/><Relationship Id="rId2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Relationship Id="rId2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Relationship Id="rId2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Relationship Id="rId2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Relationship Id="rId2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8A9A7-2F8A-8542-A5B3-1DCBE9DCB46D}" type="datetimeFigureOut">
              <a:rPr lang="en-US" smtClean="0"/>
              <a:t>3/11/19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1345F-47DA-8D41-A25D-7C1673F27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6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056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Digit Symbol Substitution </a:t>
            </a:r>
            <a:r>
              <a:rPr lang="en-US" sz="1200" b="0" i="0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13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714444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Digit Symbol Substitution </a:t>
            </a:r>
            <a:r>
              <a:rPr lang="en-US" sz="1200" b="0" i="0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74819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Digit Symbol Substitution </a:t>
            </a:r>
            <a:r>
              <a:rPr lang="en-US" sz="1200" b="0" i="0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15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2060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Digit Symbol Substitution </a:t>
            </a:r>
            <a:r>
              <a:rPr lang="en-US" sz="1200" b="0" i="0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74978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Digit Symbol Substitution </a:t>
            </a:r>
            <a:r>
              <a:rPr lang="en-US" sz="1200" b="0" i="0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02730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Digit Symbol Substitution </a:t>
            </a:r>
            <a:r>
              <a:rPr lang="en-US" sz="1200" b="0" i="0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45073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Digit Symbol Substitution </a:t>
            </a:r>
            <a:r>
              <a:rPr lang="en-US" sz="1200" b="0" i="0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19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16964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Digit Symbol Substitution </a:t>
            </a:r>
            <a:r>
              <a:rPr lang="en-US" sz="1200" b="0" i="0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20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62223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Digit Symbol Substitution </a:t>
            </a:r>
            <a:r>
              <a:rPr lang="en-US" sz="1200" b="0" i="0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22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83674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Digit Symbol Substitution </a:t>
            </a:r>
            <a:r>
              <a:rPr lang="en-US" sz="1200" b="0" i="0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23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0618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0291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Digit Symbol Substitution </a:t>
            </a:r>
            <a:r>
              <a:rPr lang="en-US" sz="1200" b="0" i="0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7479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Digit Symbol Substitution </a:t>
            </a:r>
            <a:r>
              <a:rPr lang="en-US" sz="1200" b="0" i="0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25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39618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Digit Symbol Substitution </a:t>
            </a:r>
            <a:r>
              <a:rPr lang="en-US" sz="1200" b="0" i="0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50712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Digit Symbol Substitution </a:t>
            </a:r>
            <a:r>
              <a:rPr lang="en-US" sz="1200" b="0" i="0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95961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Digit Symbol Substitution </a:t>
            </a:r>
            <a:r>
              <a:rPr lang="en-US" sz="1200" b="0" i="0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54692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Digit Symbol Substitution </a:t>
            </a:r>
            <a:r>
              <a:rPr lang="en-US" sz="1200" b="0" i="0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29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8584217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Digit Symbol Substitution </a:t>
            </a:r>
            <a:r>
              <a:rPr lang="en-US" sz="1200" b="0" i="0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30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958028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Digit Symbol Substitution </a:t>
            </a:r>
            <a:r>
              <a:rPr lang="en-US" sz="1200" b="0" i="0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31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9505972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Digit Symbol Substitution </a:t>
            </a:r>
            <a:r>
              <a:rPr lang="en-US" sz="1200" b="0" i="0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32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089735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Digit Symbol Substitution </a:t>
            </a:r>
            <a:r>
              <a:rPr lang="en-US" sz="1200" b="0" i="0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33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33483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0397379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Digit Symbol Substitution </a:t>
            </a:r>
            <a:r>
              <a:rPr lang="en-US" sz="1200" b="0" i="0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34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479432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Digit Symbol Substitution </a:t>
            </a:r>
            <a:r>
              <a:rPr lang="en-US" sz="1200" b="0" i="0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35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857276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Digit Symbol Substitution </a:t>
            </a:r>
            <a:r>
              <a:rPr lang="en-US" sz="1200" b="0" i="0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36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326485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37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8982614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38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584688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39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1634794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40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07502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41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588404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43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7018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44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0175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6617466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45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41562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46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426590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47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927627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48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25531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49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8010918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50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735894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51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299925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53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942547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54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790452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55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21163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9646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56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334149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57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74511087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58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172476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59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79379286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60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8841185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61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69242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9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97469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10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4403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Digit Symbol Substitution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294900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Digit Symbol Substitution </a:t>
            </a:r>
            <a:r>
              <a:rPr lang="en-US" sz="1200" b="0" i="0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12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50650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5508-BB0A-464D-ADEF-3A0075ABE227}" type="datetime1">
              <a:rPr lang="en-US" smtClean="0"/>
              <a:t>3/11/19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1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59A3-DF54-4C46-A244-9A1C3258A5D5}" type="datetime1">
              <a:rPr lang="en-US" smtClean="0"/>
              <a:t>3/11/19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13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3A13-4A4C-C245-A282-B82029FF14A9}" type="datetime1">
              <a:rPr lang="en-US" smtClean="0"/>
              <a:t>3/11/19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1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DBABF-E9B9-0B48-88BB-0E26979FE3C3}" type="datetime1">
              <a:rPr lang="en-US" smtClean="0"/>
              <a:t>3/11/19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668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F0DC-4CC6-E74B-ADE9-A3A724E54A70}" type="datetime1">
              <a:rPr lang="en-US" smtClean="0"/>
              <a:t>3/11/19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29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CA4E7-51A4-4043-B144-32E78EB53B2F}" type="datetime1">
              <a:rPr lang="en-US" smtClean="0"/>
              <a:t>3/11/19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50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253EF-D8E3-0440-8139-36EEB92428E3}" type="datetime1">
              <a:rPr lang="en-US" smtClean="0"/>
              <a:t>3/11/19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336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A77A2-9965-7C42-98E1-8D5C145B4EDB}" type="datetime1">
              <a:rPr lang="en-US" smtClean="0"/>
              <a:t>3/11/19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16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7D39-643B-3A4B-8B1B-C9B22069A6E3}" type="datetime1">
              <a:rPr lang="en-US" smtClean="0"/>
              <a:t>3/11/19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5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91225-698E-4144-BE2D-C0FAD87E1DE5}" type="datetime1">
              <a:rPr lang="en-US" smtClean="0"/>
              <a:t>3/11/19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41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CE43-A1E8-1340-A845-87D6176A44FB}" type="datetime1">
              <a:rPr lang="en-US" smtClean="0"/>
              <a:t>3/11/19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36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80DAD-0F0E-1C48-9551-E0290ADDD356}" type="datetime1">
              <a:rPr lang="en-US" smtClean="0"/>
              <a:t>3/11/19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10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image" Target="../media/image12.jpeg"/><Relationship Id="rId5" Type="http://schemas.openxmlformats.org/officeDocument/2006/relationships/oleObject" Target="../embeddings/oleObject6.bin"/><Relationship Id="rId6" Type="http://schemas.openxmlformats.org/officeDocument/2006/relationships/image" Target="../media/image11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image" Target="../media/image14.jpeg"/><Relationship Id="rId5" Type="http://schemas.openxmlformats.org/officeDocument/2006/relationships/oleObject" Target="../embeddings/oleObject7.bin"/><Relationship Id="rId6" Type="http://schemas.openxmlformats.org/officeDocument/2006/relationships/image" Target="../media/image13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4" Type="http://schemas.openxmlformats.org/officeDocument/2006/relationships/oleObject" Target="../embeddings/oleObject8.bin"/><Relationship Id="rId5" Type="http://schemas.openxmlformats.org/officeDocument/2006/relationships/image" Target="../media/image15.wmf"/><Relationship Id="rId6" Type="http://schemas.openxmlformats.org/officeDocument/2006/relationships/oleObject" Target="../embeddings/oleObject9.bin"/><Relationship Id="rId7" Type="http://schemas.openxmlformats.org/officeDocument/2006/relationships/image" Target="../media/image16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4" Type="http://schemas.openxmlformats.org/officeDocument/2006/relationships/oleObject" Target="../embeddings/oleObject10.bin"/><Relationship Id="rId5" Type="http://schemas.openxmlformats.org/officeDocument/2006/relationships/image" Target="../media/image17.wmf"/><Relationship Id="rId6" Type="http://schemas.openxmlformats.org/officeDocument/2006/relationships/oleObject" Target="../embeddings/oleObject11.bin"/><Relationship Id="rId7" Type="http://schemas.openxmlformats.org/officeDocument/2006/relationships/image" Target="../media/image18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oleObject" Target="../embeddings/oleObject12.bin"/><Relationship Id="rId5" Type="http://schemas.openxmlformats.org/officeDocument/2006/relationships/image" Target="../media/image19.wmf"/><Relationship Id="rId6" Type="http://schemas.openxmlformats.org/officeDocument/2006/relationships/oleObject" Target="../embeddings/oleObject13.bin"/><Relationship Id="rId7" Type="http://schemas.openxmlformats.org/officeDocument/2006/relationships/image" Target="../media/image20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3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25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26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27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28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28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4" Type="http://schemas.openxmlformats.org/officeDocument/2006/relationships/oleObject" Target="../embeddings/oleObject14.bin"/><Relationship Id="rId5" Type="http://schemas.openxmlformats.org/officeDocument/2006/relationships/image" Target="../media/image15.wmf"/><Relationship Id="rId6" Type="http://schemas.openxmlformats.org/officeDocument/2006/relationships/oleObject" Target="../embeddings/oleObject15.bin"/><Relationship Id="rId7" Type="http://schemas.openxmlformats.org/officeDocument/2006/relationships/image" Target="../media/image16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2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4" Type="http://schemas.openxmlformats.org/officeDocument/2006/relationships/oleObject" Target="../embeddings/oleObject16.bin"/><Relationship Id="rId5" Type="http://schemas.openxmlformats.org/officeDocument/2006/relationships/image" Target="../media/image30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Relationship Id="rId3" Type="http://schemas.openxmlformats.org/officeDocument/2006/relationships/image" Target="../media/image31.jpe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Relationship Id="rId3" Type="http://schemas.openxmlformats.org/officeDocument/2006/relationships/image" Target="../media/image32.jpe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Relationship Id="rId3" Type="http://schemas.openxmlformats.org/officeDocument/2006/relationships/image" Target="../media/image33.jpe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Relationship Id="rId3" Type="http://schemas.openxmlformats.org/officeDocument/2006/relationships/image" Target="../media/image33.jpe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4" Type="http://schemas.openxmlformats.org/officeDocument/2006/relationships/oleObject" Target="../embeddings/oleObject17.bin"/><Relationship Id="rId5" Type="http://schemas.openxmlformats.org/officeDocument/2006/relationships/image" Target="../media/image34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3.w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4.wmf"/><Relationship Id="rId10" Type="http://schemas.openxmlformats.org/officeDocument/2006/relationships/oleObject" Target="../embeddings/oleObject4.bin"/><Relationship Id="rId11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5.xml"/><Relationship Id="rId4" Type="http://schemas.openxmlformats.org/officeDocument/2006/relationships/oleObject" Target="../embeddings/oleObject18.bin"/><Relationship Id="rId5" Type="http://schemas.openxmlformats.org/officeDocument/2006/relationships/image" Target="../media/image35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6.jpeg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6.jpeg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6.jpeg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12302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CS639: </a:t>
            </a:r>
            <a:br>
              <a:rPr lang="en-US" dirty="0" smtClean="0"/>
            </a:br>
            <a:r>
              <a:rPr lang="en-US" b="1" dirty="0" smtClean="0"/>
              <a:t>Data Management for </a:t>
            </a:r>
            <a:br>
              <a:rPr lang="en-US" b="1" dirty="0" smtClean="0"/>
            </a:br>
            <a:r>
              <a:rPr lang="en-US" b="1" dirty="0" smtClean="0"/>
              <a:t>Data Science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02701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Lecture </a:t>
            </a:r>
            <a:r>
              <a:rPr lang="en-US" dirty="0" smtClean="0"/>
              <a:t>13: Statistical Inference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Theodoros Rekatsinas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37" y="354834"/>
            <a:ext cx="4379089" cy="18246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of a trait: vitamin D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grpSp>
        <p:nvGrpSpPr>
          <p:cNvPr id="7" name="Group 1068"/>
          <p:cNvGrpSpPr>
            <a:grpSpLocks/>
          </p:cNvGrpSpPr>
          <p:nvPr/>
        </p:nvGrpSpPr>
        <p:grpSpPr bwMode="auto">
          <a:xfrm>
            <a:off x="2240924" y="1303337"/>
            <a:ext cx="7391400" cy="5554663"/>
            <a:chOff x="768" y="1152"/>
            <a:chExt cx="3600" cy="3019"/>
          </a:xfrm>
        </p:grpSpPr>
        <p:pic>
          <p:nvPicPr>
            <p:cNvPr id="9" name="Picture 1066" descr="vit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1152"/>
              <a:ext cx="3600" cy="30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1067"/>
            <p:cNvSpPr>
              <a:spLocks noChangeArrowheads="1"/>
            </p:cNvSpPr>
            <p:nvPr/>
          </p:nvSpPr>
          <p:spPr bwMode="auto">
            <a:xfrm>
              <a:off x="768" y="1200"/>
              <a:ext cx="384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" name="Text Box 1069"/>
          <p:cNvSpPr txBox="1">
            <a:spLocks noChangeArrowheads="1"/>
          </p:cNvSpPr>
          <p:nvPr/>
        </p:nvSpPr>
        <p:spPr bwMode="auto">
          <a:xfrm>
            <a:off x="6386848" y="2446337"/>
            <a:ext cx="36576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b="0"/>
              <a:t>Right-skewed!</a:t>
            </a:r>
          </a:p>
          <a:p>
            <a:pPr>
              <a:spcBef>
                <a:spcPct val="50000"/>
              </a:spcBef>
            </a:pPr>
            <a:r>
              <a:rPr lang="en-US" altLang="x-none" b="0"/>
              <a:t>Mean= 63 nmol/L</a:t>
            </a:r>
          </a:p>
          <a:p>
            <a:pPr>
              <a:spcBef>
                <a:spcPct val="50000"/>
              </a:spcBef>
            </a:pPr>
            <a:r>
              <a:rPr lang="en-US" altLang="x-none" b="0"/>
              <a:t>Standard deviation = 33 nmol/L</a:t>
            </a:r>
          </a:p>
        </p:txBody>
      </p:sp>
    </p:spTree>
    <p:extLst>
      <p:ext uri="{BB962C8B-B14F-4D97-AF65-F5344CB8AC3E}">
        <p14:creationId xmlns:p14="http://schemas.microsoft.com/office/powerpoint/2010/main" val="153187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of a trait: DSST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grpSp>
        <p:nvGrpSpPr>
          <p:cNvPr id="16" name="Group 4"/>
          <p:cNvGrpSpPr>
            <a:grpSpLocks/>
          </p:cNvGrpSpPr>
          <p:nvPr/>
        </p:nvGrpSpPr>
        <p:grpSpPr bwMode="auto">
          <a:xfrm>
            <a:off x="2804374" y="1244421"/>
            <a:ext cx="6477000" cy="5411788"/>
            <a:chOff x="720" y="792"/>
            <a:chExt cx="4080" cy="3409"/>
          </a:xfrm>
        </p:grpSpPr>
        <p:pic>
          <p:nvPicPr>
            <p:cNvPr id="17" name="Picture 0" descr="fig1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" y="792"/>
              <a:ext cx="4080" cy="3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768" y="864"/>
              <a:ext cx="384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7071574" y="2196921"/>
            <a:ext cx="40386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b="0"/>
              <a:t>Normally distributed</a:t>
            </a:r>
          </a:p>
          <a:p>
            <a:pPr>
              <a:spcBef>
                <a:spcPct val="50000"/>
              </a:spcBef>
            </a:pPr>
            <a:r>
              <a:rPr lang="en-US" altLang="x-none" b="0"/>
              <a:t>Mean = 28 points</a:t>
            </a:r>
          </a:p>
          <a:p>
            <a:pPr>
              <a:spcBef>
                <a:spcPct val="50000"/>
              </a:spcBef>
            </a:pPr>
            <a:r>
              <a:rPr lang="en-US" altLang="x-none" b="0"/>
              <a:t>Standard deviation = 10 points</a:t>
            </a:r>
          </a:p>
        </p:txBody>
      </p:sp>
    </p:spTree>
    <p:extLst>
      <p:ext uri="{BB962C8B-B14F-4D97-AF65-F5344CB8AC3E}">
        <p14:creationId xmlns:p14="http://schemas.microsoft.com/office/powerpoint/2010/main" val="9275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of a statistic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x-none" sz="2400" dirty="0"/>
              <a:t>Statistics follow distributions too…</a:t>
            </a:r>
          </a:p>
          <a:p>
            <a:r>
              <a:rPr lang="en-US" altLang="x-none" sz="2400" i="1" dirty="0"/>
              <a:t>But the distribution of a statistic is a theoretical construct.</a:t>
            </a:r>
          </a:p>
          <a:p>
            <a:r>
              <a:rPr lang="en-US" altLang="x-none" sz="2400" dirty="0"/>
              <a:t>Statisticians ask a thought experiment: how much would the value of the statistic fluctuate if one could repeat a particular study over and over again with different samples of the same size? </a:t>
            </a:r>
          </a:p>
          <a:p>
            <a:r>
              <a:rPr lang="en-US" altLang="x-none" sz="2400" dirty="0"/>
              <a:t>By answering this question, statisticians are able to pinpoint exactly how much uncertainty is associated with a given statistic. 	</a:t>
            </a:r>
            <a:endParaRPr lang="en-US" altLang="x-none" sz="2400" dirty="0"/>
          </a:p>
        </p:txBody>
      </p:sp>
    </p:spTree>
    <p:extLst>
      <p:ext uri="{BB962C8B-B14F-4D97-AF65-F5344CB8AC3E}">
        <p14:creationId xmlns:p14="http://schemas.microsoft.com/office/powerpoint/2010/main" val="2140129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of a statistic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x-none" dirty="0"/>
              <a:t>Two approaches to determine the distribution of a statistic:</a:t>
            </a:r>
          </a:p>
          <a:p>
            <a:pPr lvl="1"/>
            <a:r>
              <a:rPr lang="en-US" altLang="x-none" dirty="0"/>
              <a:t>1. Computer simulation</a:t>
            </a:r>
          </a:p>
          <a:p>
            <a:pPr lvl="2"/>
            <a:r>
              <a:rPr lang="en-US" altLang="x-none" dirty="0"/>
              <a:t>Repeat the experiment over and over again virtually!</a:t>
            </a:r>
          </a:p>
          <a:p>
            <a:pPr lvl="2"/>
            <a:r>
              <a:rPr lang="en-US" altLang="x-none" dirty="0"/>
              <a:t>More intuitive; can directly observe the behavior of statistics.</a:t>
            </a:r>
          </a:p>
          <a:p>
            <a:pPr lvl="1"/>
            <a:r>
              <a:rPr lang="en-US" altLang="x-none" dirty="0"/>
              <a:t>2. Mathematical theory</a:t>
            </a:r>
          </a:p>
          <a:p>
            <a:pPr lvl="2"/>
            <a:r>
              <a:rPr lang="en-US" altLang="x-none" dirty="0"/>
              <a:t>Proofs and formulas! </a:t>
            </a:r>
          </a:p>
          <a:p>
            <a:pPr lvl="2"/>
            <a:r>
              <a:rPr lang="en-US" altLang="x-none" dirty="0"/>
              <a:t>More practical; use formulas to solve problems.</a:t>
            </a:r>
          </a:p>
          <a:p>
            <a:pPr lvl="2">
              <a:buFont typeface="Wingdings" charset="2"/>
              <a:buNone/>
            </a:pPr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696950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computer simulation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x-none" dirty="0"/>
              <a:t>How many heads come up in 100 coin tosses?</a:t>
            </a:r>
          </a:p>
          <a:p>
            <a:r>
              <a:rPr lang="en-US" altLang="x-none" dirty="0"/>
              <a:t>Flip coins virtually</a:t>
            </a:r>
          </a:p>
          <a:p>
            <a:pPr lvl="1"/>
            <a:r>
              <a:rPr lang="en-US" altLang="x-none" dirty="0"/>
              <a:t>Flip a coin 100 times; count the number of heads.</a:t>
            </a:r>
          </a:p>
          <a:p>
            <a:pPr lvl="1"/>
            <a:r>
              <a:rPr lang="en-US" altLang="x-none" dirty="0"/>
              <a:t>Repeat this over and over again a large number of times (we’ll try 30,000 repeats!)</a:t>
            </a:r>
          </a:p>
          <a:p>
            <a:pPr lvl="1"/>
            <a:r>
              <a:rPr lang="en-US" altLang="x-none" dirty="0"/>
              <a:t>Plot the 30,000 results. </a:t>
            </a:r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089367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Coin tosses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6" name="Picture 4" descr="coin to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971" y="1422445"/>
            <a:ext cx="5849937" cy="490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8156933" y="1965370"/>
            <a:ext cx="2809875" cy="3124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/>
              <a:t>Conclusions: </a:t>
            </a:r>
          </a:p>
          <a:p>
            <a:pPr>
              <a:spcBef>
                <a:spcPct val="50000"/>
              </a:spcBef>
            </a:pPr>
            <a:r>
              <a:rPr lang="en-US" altLang="x-none"/>
              <a:t>We usually get between 40 and 60 heads when we flip a coin 100 times. </a:t>
            </a:r>
          </a:p>
          <a:p>
            <a:pPr>
              <a:spcBef>
                <a:spcPct val="50000"/>
              </a:spcBef>
            </a:pPr>
            <a:r>
              <a:rPr lang="en-US" altLang="x-none"/>
              <a:t>It’s extremely unlikely that we will get 30 heads or 70 heads (didn’t happen in 30,000 experiments!).</a:t>
            </a:r>
          </a:p>
        </p:txBody>
      </p:sp>
    </p:spTree>
    <p:extLst>
      <p:ext uri="{BB962C8B-B14F-4D97-AF65-F5344CB8AC3E}">
        <p14:creationId xmlns:p14="http://schemas.microsoft.com/office/powerpoint/2010/main" val="2051282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of the sample mean, computer simulation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</a:pPr>
            <a:r>
              <a:rPr lang="en-US" altLang="x-none" sz="2400" dirty="0"/>
              <a:t>1. Specify the underlying distribution of vitamin D in all European men aged 40 to 79. 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altLang="x-none" sz="2000" dirty="0"/>
              <a:t>Right-skewed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altLang="x-none" sz="2000" dirty="0"/>
              <a:t>Standard deviation = 33 </a:t>
            </a:r>
            <a:r>
              <a:rPr lang="en-US" altLang="x-none" sz="2000" dirty="0" err="1"/>
              <a:t>nmol</a:t>
            </a:r>
            <a:r>
              <a:rPr lang="en-US" altLang="x-none" sz="2000" dirty="0"/>
              <a:t>/L 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altLang="x-none" sz="2000" dirty="0"/>
              <a:t>True mean = 62 </a:t>
            </a:r>
            <a:r>
              <a:rPr lang="en-US" altLang="x-none" sz="2000" dirty="0" err="1"/>
              <a:t>nmol</a:t>
            </a:r>
            <a:r>
              <a:rPr lang="en-US" altLang="x-none" sz="2000" dirty="0"/>
              <a:t>/L (this is arbitrary; does not affect the distribution)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x-none" sz="2400" dirty="0"/>
              <a:t>2. Select a random sample of 100 virtual men from the population.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x-none" sz="2400" dirty="0"/>
              <a:t>3. Calculate the mean vitamin D for the sample. 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x-none" sz="2400" dirty="0"/>
              <a:t>4. Repeat steps (2) and (3) a large number of times (say 1000 times).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x-none" sz="2400" dirty="0"/>
              <a:t>5. Explore the distribution of the 1000 means. </a:t>
            </a:r>
            <a:endParaRPr lang="en-US" altLang="x-none" sz="2400" dirty="0"/>
          </a:p>
        </p:txBody>
      </p:sp>
    </p:spTree>
    <p:extLst>
      <p:ext uri="{BB962C8B-B14F-4D97-AF65-F5344CB8AC3E}">
        <p14:creationId xmlns:p14="http://schemas.microsoft.com/office/powerpoint/2010/main" val="104304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Distribution of mean vitamin D (a sample statistic)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6" name="Picture 3" descr="fig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901" y="1499987"/>
            <a:ext cx="624840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401351" y="2041325"/>
            <a:ext cx="3657600" cy="1476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b="0"/>
              <a:t>Normally distributed! Surprise!</a:t>
            </a:r>
          </a:p>
          <a:p>
            <a:pPr>
              <a:spcBef>
                <a:spcPct val="50000"/>
              </a:spcBef>
            </a:pPr>
            <a:r>
              <a:rPr lang="en-US" altLang="x-none" b="0"/>
              <a:t>Mean= 62 nmol/L (the true mean)</a:t>
            </a:r>
          </a:p>
          <a:p>
            <a:pPr>
              <a:spcBef>
                <a:spcPct val="50000"/>
              </a:spcBef>
            </a:pPr>
            <a:r>
              <a:rPr lang="en-US" altLang="x-none" b="0"/>
              <a:t>Standard deviation = 3.3 nmol/L</a:t>
            </a:r>
          </a:p>
        </p:txBody>
      </p:sp>
    </p:spTree>
    <p:extLst>
      <p:ext uri="{BB962C8B-B14F-4D97-AF65-F5344CB8AC3E}">
        <p14:creationId xmlns:p14="http://schemas.microsoft.com/office/powerpoint/2010/main" val="832201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Distribution of mean vitamin D (a sample statistic)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x-none" dirty="0"/>
              <a:t>Normally distributed (even though the trait is right-skewed!)</a:t>
            </a:r>
          </a:p>
          <a:p>
            <a:r>
              <a:rPr lang="en-US" altLang="x-none" dirty="0"/>
              <a:t>Mean = true mean</a:t>
            </a:r>
          </a:p>
          <a:p>
            <a:r>
              <a:rPr lang="en-US" altLang="x-none" dirty="0"/>
              <a:t>Standard deviation = 3.3 </a:t>
            </a:r>
            <a:r>
              <a:rPr lang="en-US" altLang="x-none" dirty="0" err="1"/>
              <a:t>nmol</a:t>
            </a:r>
            <a:r>
              <a:rPr lang="en-US" altLang="x-none" dirty="0"/>
              <a:t>/L</a:t>
            </a:r>
          </a:p>
          <a:p>
            <a:pPr lvl="1"/>
            <a:r>
              <a:rPr lang="en-US" altLang="x-none" u="sng" dirty="0"/>
              <a:t>The standard deviation of a statistic is called a standard error</a:t>
            </a:r>
          </a:p>
          <a:p>
            <a:pPr lvl="1"/>
            <a:endParaRPr lang="en-US" altLang="x-none" dirty="0" smtClean="0"/>
          </a:p>
          <a:p>
            <a:pPr lvl="1"/>
            <a:r>
              <a:rPr lang="en-US" altLang="x-none" dirty="0" smtClean="0"/>
              <a:t>The </a:t>
            </a:r>
            <a:r>
              <a:rPr lang="en-US" altLang="x-none" dirty="0"/>
              <a:t>standard error of a mean = </a:t>
            </a:r>
            <a:endParaRPr lang="en-US" altLang="x-none" dirty="0"/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3574788"/>
              </p:ext>
            </p:extLst>
          </p:nvPr>
        </p:nvGraphicFramePr>
        <p:xfrm>
          <a:off x="5501426" y="3666324"/>
          <a:ext cx="72707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49" name="Equation" r:id="rId4" imgW="266400" imgH="419040" progId="Equation.3">
                  <p:embed/>
                </p:oleObj>
              </mc:Choice>
              <mc:Fallback>
                <p:oleObj name="Equation" r:id="rId4" imgW="2664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1426" y="3666324"/>
                        <a:ext cx="727075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252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536064" y="1034849"/>
            <a:ext cx="6781800" cy="5694362"/>
            <a:chOff x="720" y="733"/>
            <a:chExt cx="4272" cy="3587"/>
          </a:xfrm>
        </p:grpSpPr>
        <p:pic>
          <p:nvPicPr>
            <p:cNvPr id="11" name="Picture 4" descr="fig3a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" y="733"/>
              <a:ext cx="4272" cy="3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768" y="768"/>
              <a:ext cx="384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 smtClean="0"/>
              <a:t>If we increase the sample size to n=400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6574664" y="1852411"/>
            <a:ext cx="434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b="1" dirty="0"/>
              <a:t>Standard error = 1.7 </a:t>
            </a:r>
            <a:r>
              <a:rPr lang="en-US" altLang="x-none" b="1" dirty="0" err="1"/>
              <a:t>nmol</a:t>
            </a:r>
            <a:r>
              <a:rPr lang="en-US" altLang="x-none" b="1" dirty="0"/>
              <a:t>/L</a:t>
            </a:r>
          </a:p>
        </p:txBody>
      </p:sp>
      <p:graphicFrame>
        <p:nvGraphicFramePr>
          <p:cNvPr id="14" name="Object 10"/>
          <p:cNvGraphicFramePr>
            <a:graphicFrameLocks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7161233"/>
              </p:ext>
            </p:extLst>
          </p:nvPr>
        </p:nvGraphicFramePr>
        <p:xfrm>
          <a:off x="7108064" y="2309611"/>
          <a:ext cx="19812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72" name="Equation" r:id="rId5" imgW="1117440" imgH="419040" progId="Equation.3">
                  <p:embed/>
                </p:oleObj>
              </mc:Choice>
              <mc:Fallback>
                <p:oleObj name="Equation" r:id="rId5" imgW="11174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8064" y="2309611"/>
                        <a:ext cx="1981200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326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2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7622"/>
          </a:xfrm>
        </p:spPr>
        <p:txBody>
          <a:bodyPr>
            <a:normAutofit/>
          </a:bodyPr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Arial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+mj-lt"/>
              </a:rPr>
              <a:t>We have graded most of the exams</a:t>
            </a:r>
          </a:p>
          <a:p>
            <a:pPr marL="1028700" lvl="1" indent="-571500">
              <a:buFont typeface="Arial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We will be announcing grades by Wednesday</a:t>
            </a:r>
            <a:endParaRPr lang="en-US" sz="2800" dirty="0" smtClean="0">
              <a:solidFill>
                <a:schemeClr val="tx1"/>
              </a:solidFill>
              <a:latin typeface="+mj-lt"/>
            </a:endParaRPr>
          </a:p>
          <a:p>
            <a:pPr marL="571500" indent="-571500">
              <a:buFont typeface="Arial" charset="0"/>
              <a:buChar char="•"/>
            </a:pPr>
            <a:endParaRPr lang="en-US" sz="3600" dirty="0">
              <a:solidFill>
                <a:schemeClr val="tx1"/>
              </a:solidFill>
              <a:latin typeface="+mj-lt"/>
            </a:endParaRPr>
          </a:p>
          <a:p>
            <a:pPr marL="571500" indent="-571500">
              <a:buFont typeface="Arial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+mj-lt"/>
              </a:rPr>
              <a:t>Next PA will come after the spring break</a:t>
            </a:r>
            <a:endParaRPr lang="en-US" sz="3600" dirty="0">
              <a:solidFill>
                <a:schemeClr val="tx1"/>
              </a:solidFill>
              <a:latin typeface="+mj-lt"/>
            </a:endParaRPr>
          </a:p>
          <a:p>
            <a:pPr marL="514350" indent="-514350">
              <a:buFont typeface="Arial" charset="0"/>
              <a:buChar char="•"/>
            </a:pPr>
            <a:endParaRPr lang="en-US" dirty="0">
              <a:solidFill>
                <a:schemeClr val="tx1"/>
              </a:solidFill>
              <a:latin typeface="+mj-lt"/>
            </a:endParaRPr>
          </a:p>
          <a:p>
            <a:pPr marL="514350" indent="-514350">
              <a:buFont typeface="Arial" charset="0"/>
              <a:buChar char="•"/>
            </a:pPr>
            <a:endParaRPr lang="en-US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9569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 smtClean="0"/>
              <a:t>If we increase the variability of vitamin D (the trait) to SD = 40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2938530" y="1793054"/>
            <a:ext cx="6019800" cy="5016500"/>
            <a:chOff x="672" y="728"/>
            <a:chExt cx="4272" cy="3592"/>
          </a:xfrm>
        </p:grpSpPr>
        <p:pic>
          <p:nvPicPr>
            <p:cNvPr id="15" name="Picture 8" descr="fig2b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728"/>
              <a:ext cx="4272" cy="3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Rectangle 9"/>
            <p:cNvSpPr>
              <a:spLocks noChangeArrowheads="1"/>
            </p:cNvSpPr>
            <p:nvPr/>
          </p:nvSpPr>
          <p:spPr bwMode="auto">
            <a:xfrm>
              <a:off x="720" y="768"/>
              <a:ext cx="432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6062730" y="1856554"/>
            <a:ext cx="434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/>
              <a:t>Standard error = 4.0 nmol/L</a:t>
            </a:r>
          </a:p>
        </p:txBody>
      </p:sp>
      <p:graphicFrame>
        <p:nvGraphicFramePr>
          <p:cNvPr id="18" name="Object 12"/>
          <p:cNvGraphicFramePr>
            <a:graphicFrameLocks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4504936"/>
              </p:ext>
            </p:extLst>
          </p:nvPr>
        </p:nvGraphicFramePr>
        <p:xfrm>
          <a:off x="6900930" y="2466154"/>
          <a:ext cx="19812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95" name="Equation" r:id="rId5" imgW="1117440" imgH="419040" progId="Equation.3">
                  <p:embed/>
                </p:oleObj>
              </mc:Choice>
              <mc:Fallback>
                <p:oleObj name="Equation" r:id="rId5" imgW="11174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0930" y="2466154"/>
                        <a:ext cx="1981200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7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dirty="0" smtClean="0"/>
              <a:t>. CLT </a:t>
            </a:r>
            <a:r>
              <a:rPr lang="en-US" dirty="0" smtClean="0"/>
              <a:t>and </a:t>
            </a:r>
            <a:r>
              <a:rPr lang="en-US" dirty="0"/>
              <a:t>Statistics of </a:t>
            </a:r>
            <a:r>
              <a:rPr lang="en-US" dirty="0" smtClean="0"/>
              <a:t>Distributions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21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221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3087261" y="3116687"/>
            <a:ext cx="1582538" cy="6102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bIns="0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Central Limit Theorem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eaLnBrk="0" hangingPunct="0">
              <a:spcBef>
                <a:spcPct val="0"/>
              </a:spcBef>
              <a:buNone/>
            </a:pPr>
            <a:r>
              <a:rPr lang="en-US" altLang="x-none" sz="2400" dirty="0">
                <a:ea typeface="Times New Roman" charset="0"/>
                <a:cs typeface="Times New Roman" charset="0"/>
              </a:rPr>
              <a:t>	If all possible random samples, each of size </a:t>
            </a:r>
            <a:r>
              <a:rPr lang="en-US" altLang="x-none" sz="2400" i="1" dirty="0">
                <a:ea typeface="Times New Roman" charset="0"/>
                <a:cs typeface="Times New Roman" charset="0"/>
              </a:rPr>
              <a:t>n</a:t>
            </a:r>
            <a:r>
              <a:rPr lang="en-US" altLang="x-none" sz="2400" dirty="0">
                <a:ea typeface="Times New Roman" charset="0"/>
                <a:cs typeface="Times New Roman" charset="0"/>
              </a:rPr>
              <a:t>, are taken from any population with a mean </a:t>
            </a:r>
            <a:r>
              <a:rPr lang="en-US" altLang="x-none" sz="2400" dirty="0">
                <a:ea typeface="Times New Roman" charset="0"/>
                <a:cs typeface="Times New Roman" charset="0"/>
                <a:sym typeface="Symbol" charset="2"/>
              </a:rPr>
              <a:t></a:t>
            </a:r>
            <a:r>
              <a:rPr lang="en-US" altLang="x-none" sz="2400" dirty="0">
                <a:ea typeface="Times New Roman" charset="0"/>
                <a:cs typeface="Times New Roman" charset="0"/>
              </a:rPr>
              <a:t> and a standard deviation </a:t>
            </a:r>
            <a:r>
              <a:rPr lang="en-US" altLang="x-none" sz="2400" dirty="0">
                <a:ea typeface="Times New Roman" charset="0"/>
                <a:cs typeface="Times New Roman" charset="0"/>
                <a:sym typeface="Symbol" charset="2"/>
              </a:rPr>
              <a:t></a:t>
            </a:r>
            <a:r>
              <a:rPr lang="en-US" altLang="x-none" sz="2400" dirty="0">
                <a:ea typeface="Times New Roman" charset="0"/>
                <a:cs typeface="Times New Roman" charset="0"/>
              </a:rPr>
              <a:t>, the sampling distribution of the sample means (averages) will:</a:t>
            </a:r>
            <a:endParaRPr lang="en-US" altLang="x-none" sz="2400" dirty="0">
              <a:ea typeface="Times New Roman" charset="0"/>
              <a:cs typeface="Times New Roman" charset="0"/>
              <a:sym typeface="Symbol" charset="2"/>
            </a:endParaRPr>
          </a:p>
          <a:p>
            <a:endParaRPr lang="en-US" altLang="x-none" sz="2400" dirty="0"/>
          </a:p>
        </p:txBody>
      </p:sp>
      <p:graphicFrame>
        <p:nvGraphicFramePr>
          <p:cNvPr id="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9535301"/>
              </p:ext>
            </p:extLst>
          </p:nvPr>
        </p:nvGraphicFramePr>
        <p:xfrm>
          <a:off x="3156745" y="3078050"/>
          <a:ext cx="1487162" cy="564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61" name="Equation" r:id="rId4" imgW="444240" imgH="203040" progId="Equation.3">
                  <p:embed/>
                </p:oleObj>
              </mc:Choice>
              <mc:Fallback>
                <p:oleObj name="Equation" r:id="rId4" imgW="4442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6745" y="3078050"/>
                        <a:ext cx="1487162" cy="5642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062507" y="3116687"/>
            <a:ext cx="662940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400" b="0" dirty="0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1. have mean:</a:t>
            </a:r>
            <a:endParaRPr lang="en-US" altLang="x-none" sz="2400" b="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4948707" y="3674030"/>
            <a:ext cx="2133600" cy="990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bIns="0" anchor="ctr"/>
          <a:lstStyle/>
          <a:p>
            <a:endParaRPr lang="en-US"/>
          </a:p>
        </p:txBody>
      </p:sp>
      <p:graphicFrame>
        <p:nvGraphicFramePr>
          <p:cNvPr id="1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7884649"/>
              </p:ext>
            </p:extLst>
          </p:nvPr>
        </p:nvGraphicFramePr>
        <p:xfrm>
          <a:off x="5253507" y="3521630"/>
          <a:ext cx="1295400" cy="123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62" name="Equation" r:id="rId6" imgW="545760" imgH="393480" progId="Equation.3">
                  <p:embed/>
                </p:oleObj>
              </mc:Choice>
              <mc:Fallback>
                <p:oleObj name="Equation" r:id="rId6" imgW="545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3507" y="3521630"/>
                        <a:ext cx="1295400" cy="123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1062507" y="3902630"/>
            <a:ext cx="457200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400" b="0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2. have standard deviation:  </a:t>
            </a:r>
            <a:endParaRPr lang="en-US" altLang="x-none" sz="2400" b="0">
              <a:latin typeface="Times New Roman" charset="0"/>
              <a:sym typeface="Symbol" charset="2"/>
            </a:endParaRP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1062507" y="5241498"/>
            <a:ext cx="82296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400" b="0" dirty="0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3. be approximately normally distributed regardless of the shape of the parent population (normality improves with larger </a:t>
            </a:r>
            <a:r>
              <a:rPr lang="en-US" altLang="x-none" sz="2400" b="0" i="1" dirty="0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n</a:t>
            </a:r>
            <a:r>
              <a:rPr lang="en-US" altLang="x-none" sz="2400" b="0" dirty="0" smtClean="0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).</a:t>
            </a:r>
            <a:endParaRPr lang="en-US" altLang="x-none" sz="2400" b="0" dirty="0">
              <a:solidFill>
                <a:schemeClr val="hlink"/>
              </a:solidFill>
              <a:latin typeface="Times New Roman" charset="0"/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77777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8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Check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grpSp>
        <p:nvGrpSpPr>
          <p:cNvPr id="16" name="Group 4"/>
          <p:cNvGrpSpPr>
            <a:grpSpLocks/>
          </p:cNvGrpSpPr>
          <p:nvPr/>
        </p:nvGrpSpPr>
        <p:grpSpPr bwMode="auto">
          <a:xfrm>
            <a:off x="2304246" y="1793054"/>
            <a:ext cx="6172200" cy="836613"/>
            <a:chOff x="624" y="1488"/>
            <a:chExt cx="3888" cy="527"/>
          </a:xfrm>
        </p:grpSpPr>
        <p:graphicFrame>
          <p:nvGraphicFramePr>
            <p:cNvPr id="19" name="Object 5"/>
            <p:cNvGraphicFramePr>
              <a:graphicFrameLocks noChangeAspect="1"/>
            </p:cNvGraphicFramePr>
            <p:nvPr/>
          </p:nvGraphicFramePr>
          <p:xfrm>
            <a:off x="624" y="1488"/>
            <a:ext cx="635" cy="5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2183" name="Equation" r:id="rId4" imgW="203040" imgH="203040" progId="Equation.3">
                    <p:embed/>
                  </p:oleObj>
                </mc:Choice>
                <mc:Fallback>
                  <p:oleObj name="Equation" r:id="rId4" imgW="20304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" y="1488"/>
                          <a:ext cx="635" cy="52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Text Box 6"/>
            <p:cNvSpPr txBox="1">
              <a:spLocks noChangeArrowheads="1"/>
            </p:cNvSpPr>
            <p:nvPr/>
          </p:nvSpPr>
          <p:spPr bwMode="auto">
            <a:xfrm>
              <a:off x="1440" y="1680"/>
              <a:ext cx="30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x-none"/>
                <a:t>The mean of the sample means. </a:t>
              </a:r>
            </a:p>
          </p:txBody>
        </p:sp>
      </p:grpSp>
      <p:grpSp>
        <p:nvGrpSpPr>
          <p:cNvPr id="21" name="Group 7"/>
          <p:cNvGrpSpPr>
            <a:grpSpLocks/>
          </p:cNvGrpSpPr>
          <p:nvPr/>
        </p:nvGrpSpPr>
        <p:grpSpPr bwMode="auto">
          <a:xfrm>
            <a:off x="2304246" y="2859854"/>
            <a:ext cx="7620000" cy="1219200"/>
            <a:chOff x="672" y="2160"/>
            <a:chExt cx="4800" cy="768"/>
          </a:xfrm>
        </p:grpSpPr>
        <p:graphicFrame>
          <p:nvGraphicFramePr>
            <p:cNvPr id="22" name="Object 8"/>
            <p:cNvGraphicFramePr>
              <a:graphicFrameLocks noChangeAspect="1"/>
            </p:cNvGraphicFramePr>
            <p:nvPr/>
          </p:nvGraphicFramePr>
          <p:xfrm>
            <a:off x="672" y="2160"/>
            <a:ext cx="584" cy="7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2184" name="Equation" r:id="rId6" imgW="203040" imgH="203040" progId="Equation.3">
                    <p:embed/>
                  </p:oleObj>
                </mc:Choice>
                <mc:Fallback>
                  <p:oleObj name="Equation" r:id="rId6" imgW="20304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2" y="2160"/>
                          <a:ext cx="584" cy="76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Text Box 9"/>
            <p:cNvSpPr txBox="1">
              <a:spLocks noChangeArrowheads="1"/>
            </p:cNvSpPr>
            <p:nvPr/>
          </p:nvSpPr>
          <p:spPr bwMode="auto">
            <a:xfrm>
              <a:off x="1440" y="2400"/>
              <a:ext cx="403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x-none" dirty="0"/>
                <a:t>The standard deviation of the sample means. </a:t>
              </a:r>
              <a:r>
                <a:rPr lang="en-US" altLang="x-none" i="1" dirty="0"/>
                <a:t>Also called “the standard error of the mean.”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6565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088761" y="1793054"/>
            <a:ext cx="7772400" cy="186848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2"/>
              <a:buNone/>
            </a:pPr>
            <a:r>
              <a:rPr lang="en-US" altLang="x-none" sz="2400" smtClean="0">
                <a:ea typeface="Times New Roman" charset="0"/>
                <a:cs typeface="Times New Roman" charset="0"/>
              </a:rPr>
              <a:t>If </a:t>
            </a:r>
            <a:r>
              <a:rPr lang="en-US" altLang="x-none" sz="2400" i="1" smtClean="0">
                <a:ea typeface="Times New Roman" charset="0"/>
                <a:cs typeface="Times New Roman" charset="0"/>
              </a:rPr>
              <a:t>X</a:t>
            </a:r>
            <a:r>
              <a:rPr lang="en-US" altLang="x-none" sz="2400" smtClean="0">
                <a:ea typeface="Times New Roman" charset="0"/>
                <a:cs typeface="Times New Roman" charset="0"/>
              </a:rPr>
              <a:t> is a random variable from any distribution with known mean, E(</a:t>
            </a:r>
            <a:r>
              <a:rPr lang="en-US" altLang="x-none" sz="2400" i="1" smtClean="0">
                <a:ea typeface="Times New Roman" charset="0"/>
                <a:cs typeface="Times New Roman" charset="0"/>
              </a:rPr>
              <a:t>x</a:t>
            </a:r>
            <a:r>
              <a:rPr lang="en-US" altLang="x-none" sz="2400" smtClean="0">
                <a:ea typeface="Times New Roman" charset="0"/>
                <a:cs typeface="Times New Roman" charset="0"/>
              </a:rPr>
              <a:t>), and variance, Var(</a:t>
            </a:r>
            <a:r>
              <a:rPr lang="en-US" altLang="x-none" sz="2400" i="1" smtClean="0">
                <a:ea typeface="Times New Roman" charset="0"/>
                <a:cs typeface="Times New Roman" charset="0"/>
              </a:rPr>
              <a:t>x</a:t>
            </a:r>
            <a:r>
              <a:rPr lang="en-US" altLang="x-none" sz="2400" smtClean="0">
                <a:ea typeface="Times New Roman" charset="0"/>
                <a:cs typeface="Times New Roman" charset="0"/>
              </a:rPr>
              <a:t>), then the expected value and variance of the average of </a:t>
            </a:r>
            <a:r>
              <a:rPr lang="en-US" altLang="x-none" sz="2400" i="1" smtClean="0">
                <a:ea typeface="Times New Roman" charset="0"/>
                <a:cs typeface="Times New Roman" charset="0"/>
              </a:rPr>
              <a:t>n</a:t>
            </a:r>
            <a:r>
              <a:rPr lang="en-US" altLang="x-none" sz="2400" smtClean="0">
                <a:ea typeface="Times New Roman" charset="0"/>
                <a:cs typeface="Times New Roman" charset="0"/>
              </a:rPr>
              <a:t> observations of X is:</a:t>
            </a:r>
          </a:p>
          <a:p>
            <a:pPr>
              <a:buFont typeface="Wingdings" charset="2"/>
              <a:buNone/>
            </a:pPr>
            <a:endParaRPr lang="en-US" altLang="x-none" sz="2400" smtClean="0">
              <a:ea typeface="Times New Roman" charset="0"/>
              <a:cs typeface="Times New Roman" charset="0"/>
            </a:endParaRPr>
          </a:p>
          <a:p>
            <a:pPr>
              <a:buFont typeface="Wingdings" charset="2"/>
              <a:buNone/>
            </a:pPr>
            <a:r>
              <a:rPr lang="en-US" altLang="x-none" sz="2400" smtClean="0">
                <a:ea typeface="Times New Roman" charset="0"/>
                <a:cs typeface="Times New Roman" charset="0"/>
              </a:rPr>
              <a:t> </a:t>
            </a:r>
            <a:endParaRPr lang="en-US" altLang="x-none" sz="2400" dirty="0">
              <a:ea typeface="Times New Roman" charset="0"/>
              <a:cs typeface="Times New Roman" charset="0"/>
            </a:endParaRPr>
          </a:p>
        </p:txBody>
      </p:sp>
      <p:graphicFrame>
        <p:nvGraphicFramePr>
          <p:cNvPr id="1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143212"/>
              </p:ext>
            </p:extLst>
          </p:nvPr>
        </p:nvGraphicFramePr>
        <p:xfrm>
          <a:off x="4039673" y="3432941"/>
          <a:ext cx="4648200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7" name="Equation" r:id="rId4" imgW="2577960" imgH="596880" progId="Equation.3">
                  <p:embed/>
                </p:oleObj>
              </mc:Choice>
              <mc:Fallback>
                <p:oleObj name="Equation" r:id="rId4" imgW="257796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9673" y="3432941"/>
                        <a:ext cx="4648200" cy="1081088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568240"/>
              </p:ext>
            </p:extLst>
          </p:nvPr>
        </p:nvGraphicFramePr>
        <p:xfrm>
          <a:off x="3887273" y="4804541"/>
          <a:ext cx="495300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8" r:id="rId6" imgW="3187700" imgH="609600" progId="Equation.3">
                  <p:embed/>
                </p:oleObj>
              </mc:Choice>
              <mc:Fallback>
                <p:oleObj r:id="rId6" imgW="3187700" imgH="60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7273" y="4804541"/>
                        <a:ext cx="4953000" cy="946150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410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simulation of the CLT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1524000" y="1900707"/>
            <a:ext cx="91440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2"/>
              <a:buNone/>
            </a:pPr>
            <a:r>
              <a:rPr lang="en-US" altLang="x-none" sz="2400" dirty="0" smtClean="0"/>
              <a:t>1. Pick any probability distribution and specify a mean and standard deviation.</a:t>
            </a:r>
          </a:p>
          <a:p>
            <a:pPr>
              <a:buFont typeface="Wingdings" charset="2"/>
              <a:buNone/>
            </a:pPr>
            <a:r>
              <a:rPr lang="en-US" altLang="x-none" sz="2400" dirty="0" smtClean="0"/>
              <a:t>2. Tell the computer to randomly generate 1000 observations from that probability distributions</a:t>
            </a:r>
          </a:p>
          <a:p>
            <a:pPr lvl="1">
              <a:buFont typeface="Wingdings" charset="2"/>
              <a:buNone/>
            </a:pPr>
            <a:r>
              <a:rPr lang="en-US" altLang="x-none" dirty="0" smtClean="0"/>
              <a:t>E.g., the computer is more likely to spit out values with high probabilities</a:t>
            </a:r>
          </a:p>
          <a:p>
            <a:pPr>
              <a:buFont typeface="Wingdings" charset="2"/>
              <a:buNone/>
            </a:pPr>
            <a:r>
              <a:rPr lang="en-US" altLang="x-none" sz="2400" dirty="0" smtClean="0"/>
              <a:t>3. Plot the “observed” values in a histogram.</a:t>
            </a:r>
          </a:p>
          <a:p>
            <a:pPr>
              <a:buFont typeface="Wingdings" charset="2"/>
              <a:buNone/>
            </a:pPr>
            <a:r>
              <a:rPr lang="en-US" altLang="x-none" sz="2400" dirty="0" smtClean="0"/>
              <a:t>4. Next, tell the computer to randomly generate 1000 averages-of-2 (randomly pick 2 and take their average) from that probability distribution. Plot “observed” averages in histograms.  </a:t>
            </a:r>
          </a:p>
          <a:p>
            <a:pPr>
              <a:buFont typeface="Wingdings" charset="2"/>
              <a:buNone/>
            </a:pPr>
            <a:r>
              <a:rPr lang="en-US" altLang="x-none" sz="2400" dirty="0" smtClean="0"/>
              <a:t>5. Repeat for averages-of-10, and averages-of-100.</a:t>
            </a:r>
            <a:endParaRPr lang="en-US" altLang="x-none" sz="2400" dirty="0"/>
          </a:p>
        </p:txBody>
      </p:sp>
    </p:spTree>
    <p:extLst>
      <p:ext uri="{BB962C8B-B14F-4D97-AF65-F5344CB8AC3E}">
        <p14:creationId xmlns:p14="http://schemas.microsoft.com/office/powerpoint/2010/main" val="1947972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b="1" dirty="0">
                <a:ea typeface="Times New Roman" charset="0"/>
                <a:cs typeface="Times New Roman" charset="0"/>
              </a:rPr>
              <a:t>Uniform on [0,1]: average of 1</a:t>
            </a:r>
            <a:br>
              <a:rPr lang="en-US" altLang="x-none" b="1" dirty="0">
                <a:ea typeface="Times New Roman" charset="0"/>
                <a:cs typeface="Times New Roman" charset="0"/>
              </a:rPr>
            </a:br>
            <a:r>
              <a:rPr lang="en-US" altLang="x-none" b="1" dirty="0">
                <a:ea typeface="Times New Roman" charset="0"/>
                <a:cs typeface="Times New Roman" charset="0"/>
              </a:rPr>
              <a:t>(original distribution)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5" name="Picture 6" descr="img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793054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165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b="1" dirty="0">
                <a:ea typeface="Times New Roman" charset="0"/>
                <a:cs typeface="Times New Roman" charset="0"/>
              </a:rPr>
              <a:t>Uniform: 1000 averages of </a:t>
            </a:r>
            <a:r>
              <a:rPr lang="en-US" altLang="x-none" b="1" dirty="0" smtClean="0">
                <a:ea typeface="Times New Roman" charset="0"/>
                <a:cs typeface="Times New Roman" charset="0"/>
              </a:rPr>
              <a:t>2</a:t>
            </a:r>
            <a:br>
              <a:rPr lang="en-US" altLang="x-none" b="1" dirty="0" smtClean="0">
                <a:ea typeface="Times New Roman" charset="0"/>
                <a:cs typeface="Times New Roman" charset="0"/>
              </a:rPr>
            </a:b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6" name="Picture 3" descr="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9343" y="1176114"/>
            <a:ext cx="7453313" cy="5437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241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b="1" dirty="0">
                <a:ea typeface="Times New Roman" charset="0"/>
                <a:cs typeface="Times New Roman" charset="0"/>
              </a:rPr>
              <a:t>Uniform: 1000 averages of 5</a:t>
            </a:r>
            <a:r>
              <a:rPr lang="en-US" altLang="x-none" b="1" dirty="0" smtClean="0">
                <a:ea typeface="Times New Roman" charset="0"/>
                <a:cs typeface="Times New Roman" charset="0"/>
              </a:rPr>
              <a:t/>
            </a:r>
            <a:br>
              <a:rPr lang="en-US" altLang="x-none" b="1" dirty="0" smtClean="0">
                <a:ea typeface="Times New Roman" charset="0"/>
                <a:cs typeface="Times New Roman" charset="0"/>
              </a:rPr>
            </a:b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5" name="Picture 3" descr="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843" y="1027906"/>
            <a:ext cx="7834313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474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b="1" dirty="0">
                <a:ea typeface="Times New Roman" charset="0"/>
                <a:cs typeface="Times New Roman" charset="0"/>
              </a:rPr>
              <a:t>Uniform: 1000 averages of </a:t>
            </a:r>
            <a:r>
              <a:rPr lang="en-US" altLang="x-none" b="1" dirty="0" smtClean="0">
                <a:ea typeface="Times New Roman" charset="0"/>
                <a:cs typeface="Times New Roman" charset="0"/>
              </a:rPr>
              <a:t>100</a:t>
            </a:r>
            <a:br>
              <a:rPr lang="en-US" altLang="x-none" b="1" dirty="0" smtClean="0">
                <a:ea typeface="Times New Roman" charset="0"/>
                <a:cs typeface="Times New Roman" charset="0"/>
              </a:rPr>
            </a:b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6" name="Picture 3" descr="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0" y="1027906"/>
            <a:ext cx="7543800" cy="5503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288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7622"/>
          </a:xfrm>
        </p:spPr>
        <p:txBody>
          <a:bodyPr>
            <a:normAutofit/>
          </a:bodyPr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Arial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+mj-lt"/>
              </a:rPr>
              <a:t>Covered data management systems (how to manipulate data)</a:t>
            </a:r>
          </a:p>
          <a:p>
            <a:pPr marL="571500" indent="-571500">
              <a:buFont typeface="Arial" charset="0"/>
              <a:buChar char="•"/>
            </a:pPr>
            <a:endParaRPr lang="en-US" sz="3600" dirty="0">
              <a:solidFill>
                <a:schemeClr val="tx1"/>
              </a:solidFill>
              <a:latin typeface="+mj-lt"/>
            </a:endParaRPr>
          </a:p>
          <a:p>
            <a:pPr marL="571500" indent="-571500">
              <a:buFont typeface="Arial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+mj-lt"/>
              </a:rPr>
              <a:t>For this part of the class we will cover </a:t>
            </a:r>
            <a:r>
              <a:rPr lang="en-US" sz="3600" b="1" dirty="0" smtClean="0">
                <a:solidFill>
                  <a:schemeClr val="tx1"/>
                </a:solidFill>
                <a:latin typeface="+mj-lt"/>
              </a:rPr>
              <a:t>modeling</a:t>
            </a:r>
            <a:r>
              <a:rPr lang="en-US" sz="3600" dirty="0" smtClean="0">
                <a:solidFill>
                  <a:schemeClr val="tx1"/>
                </a:solidFill>
                <a:latin typeface="+mj-lt"/>
              </a:rPr>
              <a:t> and </a:t>
            </a:r>
            <a:r>
              <a:rPr lang="en-US" sz="3600" b="1" dirty="0" smtClean="0">
                <a:solidFill>
                  <a:schemeClr val="tx1"/>
                </a:solidFill>
                <a:latin typeface="+mj-lt"/>
              </a:rPr>
              <a:t>statistical analysis</a:t>
            </a:r>
            <a:r>
              <a:rPr lang="en-US" sz="3600" dirty="0" smtClean="0">
                <a:solidFill>
                  <a:schemeClr val="tx1"/>
                </a:solidFill>
                <a:latin typeface="+mj-lt"/>
              </a:rPr>
              <a:t> (how to obtain insights)</a:t>
            </a:r>
          </a:p>
          <a:p>
            <a:pPr marL="571500" indent="-571500">
              <a:buFont typeface="Arial" charset="0"/>
              <a:buChar char="•"/>
            </a:pPr>
            <a:endParaRPr lang="en-US" sz="3600" dirty="0">
              <a:solidFill>
                <a:schemeClr val="tx1"/>
              </a:solidFill>
              <a:latin typeface="+mj-lt"/>
            </a:endParaRPr>
          </a:p>
          <a:p>
            <a:pPr marL="571500" indent="-571500">
              <a:buFont typeface="Arial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+mj-lt"/>
              </a:rPr>
              <a:t>In the last part of the class we will discuss how to communicate our findings (how to visualize findings)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8140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b="1" dirty="0" smtClean="0">
                <a:ea typeface="Times New Roman" charset="0"/>
                <a:cs typeface="Times New Roman" charset="0"/>
              </a:rPr>
              <a:t>~</a:t>
            </a:r>
            <a:r>
              <a:rPr lang="en-US" altLang="x-none" b="1" dirty="0" err="1" smtClean="0">
                <a:ea typeface="Times New Roman" charset="0"/>
                <a:cs typeface="Times New Roman" charset="0"/>
              </a:rPr>
              <a:t>Exp</a:t>
            </a:r>
            <a:r>
              <a:rPr lang="en-US" altLang="x-none" b="1" dirty="0" smtClean="0">
                <a:ea typeface="Times New Roman" charset="0"/>
                <a:cs typeface="Times New Roman" charset="0"/>
              </a:rPr>
              <a:t>(1): average of 1 (original distribution)</a:t>
            </a:r>
            <a:br>
              <a:rPr lang="en-US" altLang="x-none" b="1" dirty="0" smtClean="0">
                <a:ea typeface="Times New Roman" charset="0"/>
                <a:cs typeface="Times New Roman" charset="0"/>
              </a:rPr>
            </a:b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5" name="Picture 3" descr="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043" y="1346111"/>
            <a:ext cx="6919913" cy="504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22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b="1" dirty="0">
                <a:ea typeface="Times New Roman" charset="0"/>
                <a:cs typeface="Times New Roman" charset="0"/>
              </a:rPr>
              <a:t>~</a:t>
            </a:r>
            <a:r>
              <a:rPr lang="en-US" altLang="x-none" b="1" dirty="0" err="1">
                <a:ea typeface="Times New Roman" charset="0"/>
                <a:cs typeface="Times New Roman" charset="0"/>
              </a:rPr>
              <a:t>Exp</a:t>
            </a:r>
            <a:r>
              <a:rPr lang="en-US" altLang="x-none" b="1" dirty="0">
                <a:ea typeface="Times New Roman" charset="0"/>
                <a:cs typeface="Times New Roman" charset="0"/>
              </a:rPr>
              <a:t>(1): 1000 averages of </a:t>
            </a:r>
            <a:r>
              <a:rPr lang="en-US" altLang="x-none" b="1" dirty="0" smtClean="0">
                <a:ea typeface="Times New Roman" charset="0"/>
                <a:cs typeface="Times New Roman" charset="0"/>
              </a:rPr>
              <a:t>2</a:t>
            </a:r>
            <a:br>
              <a:rPr lang="en-US" altLang="x-none" b="1" dirty="0" smtClean="0">
                <a:ea typeface="Times New Roman" charset="0"/>
                <a:cs typeface="Times New Roman" charset="0"/>
              </a:rPr>
            </a:b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6" name="Picture 3" descr="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0" y="1215779"/>
            <a:ext cx="7239000" cy="528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2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b="1" dirty="0">
                <a:ea typeface="Times New Roman" charset="0"/>
                <a:cs typeface="Times New Roman" charset="0"/>
              </a:rPr>
              <a:t>~</a:t>
            </a:r>
            <a:r>
              <a:rPr lang="en-US" altLang="x-none" b="1" dirty="0" err="1">
                <a:ea typeface="Times New Roman" charset="0"/>
                <a:cs typeface="Times New Roman" charset="0"/>
              </a:rPr>
              <a:t>Exp</a:t>
            </a:r>
            <a:r>
              <a:rPr lang="en-US" altLang="x-none" b="1" dirty="0">
                <a:ea typeface="Times New Roman" charset="0"/>
                <a:cs typeface="Times New Roman" charset="0"/>
              </a:rPr>
              <a:t>(1): 1000 averages of </a:t>
            </a:r>
            <a:r>
              <a:rPr lang="en-US" altLang="x-none" b="1" dirty="0" smtClean="0">
                <a:ea typeface="Times New Roman" charset="0"/>
                <a:cs typeface="Times New Roman" charset="0"/>
              </a:rPr>
              <a:t>5</a:t>
            </a:r>
            <a:br>
              <a:rPr lang="en-US" altLang="x-none" b="1" dirty="0" smtClean="0">
                <a:ea typeface="Times New Roman" charset="0"/>
                <a:cs typeface="Times New Roman" charset="0"/>
              </a:rPr>
            </a:b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5" name="Picture 3" descr="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043" y="1027906"/>
            <a:ext cx="7681913" cy="560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372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b="1" dirty="0">
                <a:ea typeface="Times New Roman" charset="0"/>
                <a:cs typeface="Times New Roman" charset="0"/>
              </a:rPr>
              <a:t>~</a:t>
            </a:r>
            <a:r>
              <a:rPr lang="en-US" altLang="x-none" b="1" dirty="0" err="1">
                <a:ea typeface="Times New Roman" charset="0"/>
                <a:cs typeface="Times New Roman" charset="0"/>
              </a:rPr>
              <a:t>Exp</a:t>
            </a:r>
            <a:r>
              <a:rPr lang="en-US" altLang="x-none" b="1" dirty="0">
                <a:ea typeface="Times New Roman" charset="0"/>
                <a:cs typeface="Times New Roman" charset="0"/>
              </a:rPr>
              <a:t>(1): 1000 averages of </a:t>
            </a:r>
            <a:r>
              <a:rPr lang="en-US" altLang="x-none" b="1" dirty="0" smtClean="0">
                <a:ea typeface="Times New Roman" charset="0"/>
                <a:cs typeface="Times New Roman" charset="0"/>
              </a:rPr>
              <a:t>100</a:t>
            </a:r>
            <a:br>
              <a:rPr lang="en-US" altLang="x-none" b="1" dirty="0" smtClean="0">
                <a:ea typeface="Times New Roman" charset="0"/>
                <a:cs typeface="Times New Roman" charset="0"/>
              </a:rPr>
            </a:b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6" name="Picture 3" descr="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1243" y="1120551"/>
            <a:ext cx="7529513" cy="549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071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b="1" dirty="0">
                <a:ea typeface="Times New Roman" charset="0"/>
                <a:cs typeface="Times New Roman" charset="0"/>
              </a:rPr>
              <a:t>~</a:t>
            </a:r>
            <a:r>
              <a:rPr lang="en-US" altLang="x-none" b="1" dirty="0" err="1">
                <a:ea typeface="Times New Roman" charset="0"/>
                <a:cs typeface="Times New Roman" charset="0"/>
              </a:rPr>
              <a:t>Exp</a:t>
            </a:r>
            <a:r>
              <a:rPr lang="en-US" altLang="x-none" b="1" dirty="0">
                <a:ea typeface="Times New Roman" charset="0"/>
                <a:cs typeface="Times New Roman" charset="0"/>
              </a:rPr>
              <a:t>(1): 1000 averages of </a:t>
            </a:r>
            <a:r>
              <a:rPr lang="en-US" altLang="x-none" b="1" dirty="0" smtClean="0">
                <a:ea typeface="Times New Roman" charset="0"/>
                <a:cs typeface="Times New Roman" charset="0"/>
              </a:rPr>
              <a:t>100</a:t>
            </a:r>
            <a:br>
              <a:rPr lang="en-US" altLang="x-none" b="1" dirty="0" smtClean="0">
                <a:ea typeface="Times New Roman" charset="0"/>
                <a:cs typeface="Times New Roman" charset="0"/>
              </a:rPr>
            </a:b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6" name="Picture 3" descr="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1243" y="1120551"/>
            <a:ext cx="7529513" cy="549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214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3087261" y="3116687"/>
            <a:ext cx="1582538" cy="6102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bIns="0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Central Limit Theorem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eaLnBrk="0" hangingPunct="0">
              <a:spcBef>
                <a:spcPct val="0"/>
              </a:spcBef>
              <a:buNone/>
            </a:pPr>
            <a:r>
              <a:rPr lang="en-US" altLang="x-none" sz="2400" dirty="0">
                <a:ea typeface="Times New Roman" charset="0"/>
                <a:cs typeface="Times New Roman" charset="0"/>
              </a:rPr>
              <a:t>	If all possible random samples, each of size </a:t>
            </a:r>
            <a:r>
              <a:rPr lang="en-US" altLang="x-none" sz="2400" i="1" dirty="0">
                <a:ea typeface="Times New Roman" charset="0"/>
                <a:cs typeface="Times New Roman" charset="0"/>
              </a:rPr>
              <a:t>n</a:t>
            </a:r>
            <a:r>
              <a:rPr lang="en-US" altLang="x-none" sz="2400" dirty="0">
                <a:ea typeface="Times New Roman" charset="0"/>
                <a:cs typeface="Times New Roman" charset="0"/>
              </a:rPr>
              <a:t>, are taken from any population with a mean </a:t>
            </a:r>
            <a:r>
              <a:rPr lang="en-US" altLang="x-none" sz="2400" dirty="0">
                <a:ea typeface="Times New Roman" charset="0"/>
                <a:cs typeface="Times New Roman" charset="0"/>
                <a:sym typeface="Symbol" charset="2"/>
              </a:rPr>
              <a:t></a:t>
            </a:r>
            <a:r>
              <a:rPr lang="en-US" altLang="x-none" sz="2400" dirty="0">
                <a:ea typeface="Times New Roman" charset="0"/>
                <a:cs typeface="Times New Roman" charset="0"/>
              </a:rPr>
              <a:t> and a standard deviation </a:t>
            </a:r>
            <a:r>
              <a:rPr lang="en-US" altLang="x-none" sz="2400" dirty="0">
                <a:ea typeface="Times New Roman" charset="0"/>
                <a:cs typeface="Times New Roman" charset="0"/>
                <a:sym typeface="Symbol" charset="2"/>
              </a:rPr>
              <a:t></a:t>
            </a:r>
            <a:r>
              <a:rPr lang="en-US" altLang="x-none" sz="2400" dirty="0">
                <a:ea typeface="Times New Roman" charset="0"/>
                <a:cs typeface="Times New Roman" charset="0"/>
              </a:rPr>
              <a:t>, the sampling distribution of the sample means (averages) will:</a:t>
            </a:r>
            <a:endParaRPr lang="en-US" altLang="x-none" sz="2400" dirty="0">
              <a:ea typeface="Times New Roman" charset="0"/>
              <a:cs typeface="Times New Roman" charset="0"/>
              <a:sym typeface="Symbol" charset="2"/>
            </a:endParaRPr>
          </a:p>
          <a:p>
            <a:endParaRPr lang="en-US" altLang="x-none" sz="2400" dirty="0"/>
          </a:p>
        </p:txBody>
      </p:sp>
      <p:graphicFrame>
        <p:nvGraphicFramePr>
          <p:cNvPr id="6" name="Object 7"/>
          <p:cNvGraphicFramePr>
            <a:graphicFrameLocks noChangeAspect="1"/>
          </p:cNvGraphicFramePr>
          <p:nvPr/>
        </p:nvGraphicFramePr>
        <p:xfrm>
          <a:off x="3156745" y="3078050"/>
          <a:ext cx="1487162" cy="564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53" name="Equation" r:id="rId4" imgW="444240" imgH="203040" progId="Equation.3">
                  <p:embed/>
                </p:oleObj>
              </mc:Choice>
              <mc:Fallback>
                <p:oleObj name="Equation" r:id="rId4" imgW="4442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6745" y="3078050"/>
                        <a:ext cx="1487162" cy="5642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062507" y="3116687"/>
            <a:ext cx="662940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400" b="0" dirty="0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1. have mean:</a:t>
            </a:r>
            <a:endParaRPr lang="en-US" altLang="x-none" sz="2400" b="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4948707" y="3674030"/>
            <a:ext cx="2133600" cy="990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bIns="0" anchor="ctr"/>
          <a:lstStyle/>
          <a:p>
            <a:endParaRPr lang="en-US"/>
          </a:p>
        </p:txBody>
      </p:sp>
      <p:graphicFrame>
        <p:nvGraphicFramePr>
          <p:cNvPr id="14" name="Object 12"/>
          <p:cNvGraphicFramePr>
            <a:graphicFrameLocks noChangeAspect="1"/>
          </p:cNvGraphicFramePr>
          <p:nvPr/>
        </p:nvGraphicFramePr>
        <p:xfrm>
          <a:off x="5253507" y="3521630"/>
          <a:ext cx="1295400" cy="123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54" name="Equation" r:id="rId6" imgW="545760" imgH="393480" progId="Equation.3">
                  <p:embed/>
                </p:oleObj>
              </mc:Choice>
              <mc:Fallback>
                <p:oleObj name="Equation" r:id="rId6" imgW="545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3507" y="3521630"/>
                        <a:ext cx="1295400" cy="123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1062507" y="3902630"/>
            <a:ext cx="457200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400" b="0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2. have standard deviation:  </a:t>
            </a:r>
            <a:endParaRPr lang="en-US" altLang="x-none" sz="2400" b="0">
              <a:latin typeface="Times New Roman" charset="0"/>
              <a:sym typeface="Symbol" charset="2"/>
            </a:endParaRP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1062507" y="5241498"/>
            <a:ext cx="82296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400" b="0" dirty="0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3. be approximately normally distributed regardless of the shape of the parent population (normality improves with larger </a:t>
            </a:r>
            <a:r>
              <a:rPr lang="en-US" altLang="x-none" sz="2400" b="0" i="1" dirty="0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n</a:t>
            </a:r>
            <a:r>
              <a:rPr lang="en-US" altLang="x-none" sz="2400" b="0" dirty="0" smtClean="0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).</a:t>
            </a:r>
            <a:endParaRPr lang="en-US" altLang="x-none" sz="2400" b="0" dirty="0">
              <a:solidFill>
                <a:schemeClr val="hlink"/>
              </a:solidFill>
              <a:latin typeface="Times New Roman" charset="0"/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07129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8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CLT: caveats for small samples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x-none" dirty="0"/>
              <a:t>For small samples:</a:t>
            </a:r>
          </a:p>
          <a:p>
            <a:pPr lvl="1"/>
            <a:r>
              <a:rPr lang="en-US" altLang="x-none" dirty="0"/>
              <a:t>The sample standard deviation is an imprecise estimate of the true standard deviation (</a:t>
            </a:r>
            <a:r>
              <a:rPr lang="el-GR" altLang="x-none" dirty="0">
                <a:ea typeface="Tahoma" charset="0"/>
                <a:cs typeface="Tahoma" charset="0"/>
              </a:rPr>
              <a:t>σ</a:t>
            </a:r>
            <a:r>
              <a:rPr lang="en-US" altLang="x-none" dirty="0">
                <a:ea typeface="Tahoma" charset="0"/>
                <a:cs typeface="Tahoma" charset="0"/>
              </a:rPr>
              <a:t>); this imprecision changes the distribution to a T-distribution.</a:t>
            </a:r>
          </a:p>
          <a:p>
            <a:pPr lvl="2"/>
            <a:r>
              <a:rPr lang="en-US" altLang="x-none" dirty="0">
                <a:ea typeface="Tahoma" charset="0"/>
                <a:cs typeface="Tahoma" charset="0"/>
              </a:rPr>
              <a:t>A t-distribution approaches a normal distribution for large n (</a:t>
            </a:r>
            <a:r>
              <a:rPr lang="en-US" altLang="x-none" dirty="0">
                <a:ea typeface="Tahoma" charset="0"/>
                <a:cs typeface="Tahoma" charset="0"/>
                <a:sym typeface="Symbol" charset="2"/>
              </a:rPr>
              <a:t></a:t>
            </a:r>
            <a:r>
              <a:rPr lang="en-US" altLang="x-none" dirty="0">
                <a:ea typeface="Tahoma" charset="0"/>
                <a:cs typeface="Tahoma" charset="0"/>
              </a:rPr>
              <a:t>100), but has fatter tails for small n (&lt;100)</a:t>
            </a:r>
            <a:endParaRPr lang="el-GR" altLang="x-none" dirty="0">
              <a:ea typeface="Tahoma" charset="0"/>
              <a:cs typeface="Tahoma" charset="0"/>
            </a:endParaRPr>
          </a:p>
          <a:p>
            <a:pPr lvl="1"/>
            <a:r>
              <a:rPr lang="en-US" altLang="x-none" dirty="0"/>
              <a:t>If the underlying distribution is non-normal, the distribution of the means may be non-normal.</a:t>
            </a:r>
          </a:p>
          <a:p>
            <a:pPr lvl="1">
              <a:buNone/>
            </a:pPr>
            <a:endParaRPr lang="en-US" altLang="x-none" dirty="0"/>
          </a:p>
          <a:p>
            <a:pPr lvl="1">
              <a:buNone/>
            </a:pPr>
            <a:endParaRPr lang="en-US" altLang="x-none" dirty="0"/>
          </a:p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65838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Sample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x-none" sz="2400" dirty="0"/>
              <a:t>Single population mean </a:t>
            </a:r>
          </a:p>
          <a:p>
            <a:pPr>
              <a:buNone/>
            </a:pPr>
            <a:r>
              <a:rPr lang="en-US" altLang="x-none" sz="2400" dirty="0"/>
              <a:t>Single population proportion</a:t>
            </a:r>
          </a:p>
          <a:p>
            <a:pPr>
              <a:buNone/>
            </a:pPr>
            <a:r>
              <a:rPr lang="en-US" altLang="x-none" sz="2400" dirty="0"/>
              <a:t>Difference in means (</a:t>
            </a:r>
            <a:r>
              <a:rPr lang="en-US" altLang="x-none" sz="2400" dirty="0" smtClean="0"/>
              <a:t>t-test</a:t>
            </a:r>
            <a:r>
              <a:rPr lang="en-US" altLang="x-none" sz="2400" dirty="0"/>
              <a:t>)</a:t>
            </a:r>
          </a:p>
          <a:p>
            <a:pPr>
              <a:buNone/>
            </a:pPr>
            <a:r>
              <a:rPr lang="en-US" altLang="x-none" sz="2400" dirty="0"/>
              <a:t>Difference in proportions (Z-test)</a:t>
            </a:r>
          </a:p>
          <a:p>
            <a:pPr>
              <a:buNone/>
            </a:pPr>
            <a:r>
              <a:rPr lang="en-US" altLang="x-none" sz="2400" dirty="0"/>
              <a:t>Odds ratio/risk ratio</a:t>
            </a:r>
          </a:p>
          <a:p>
            <a:pPr>
              <a:buNone/>
            </a:pPr>
            <a:r>
              <a:rPr lang="en-US" altLang="x-none" sz="2400" dirty="0"/>
              <a:t>Correlation coefficient</a:t>
            </a:r>
          </a:p>
          <a:p>
            <a:pPr>
              <a:buNone/>
            </a:pPr>
            <a:r>
              <a:rPr lang="en-US" altLang="x-none" sz="2400" dirty="0"/>
              <a:t>Regression coefficient</a:t>
            </a:r>
          </a:p>
          <a:p>
            <a:pPr>
              <a:buNone/>
            </a:pPr>
            <a:r>
              <a:rPr lang="en-US" altLang="x-none" sz="2400" dirty="0" smtClean="0"/>
              <a:t>…</a:t>
            </a:r>
            <a:endParaRPr lang="en-US" altLang="x-none" sz="2400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39876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of correlation coefficient?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altLang="x-none" dirty="0"/>
              <a:t>1. Specify the true correlation coefficient</a:t>
            </a:r>
          </a:p>
          <a:p>
            <a:pPr marL="990600" lvl="1" indent="-533400"/>
            <a:r>
              <a:rPr lang="en-US" altLang="x-none" dirty="0"/>
              <a:t>Correlation coefficient = 0.15</a:t>
            </a:r>
          </a:p>
          <a:p>
            <a:pPr marL="609600" indent="-609600"/>
            <a:r>
              <a:rPr lang="en-US" altLang="x-none" dirty="0"/>
              <a:t>2. Select a random sample of 100 virtual men from the population.</a:t>
            </a:r>
          </a:p>
          <a:p>
            <a:pPr marL="609600" indent="-609600"/>
            <a:r>
              <a:rPr lang="en-US" altLang="x-none" dirty="0"/>
              <a:t>3. Calculate the correlation coefficient for the sample.</a:t>
            </a:r>
          </a:p>
          <a:p>
            <a:pPr marL="609600" indent="-609600"/>
            <a:r>
              <a:rPr lang="en-US" altLang="x-none" dirty="0"/>
              <a:t>4. Repeat steps (2) and (3) 15,000 times</a:t>
            </a:r>
          </a:p>
          <a:p>
            <a:pPr marL="609600" indent="-609600"/>
            <a:r>
              <a:rPr lang="en-US" altLang="x-none" dirty="0"/>
              <a:t>5. Explore the distribution of the 15,000 correlation coefficients.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49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of correlation coefficient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6" name="Picture 13" descr="corerelati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90688"/>
            <a:ext cx="6172200" cy="496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7239000" y="2308225"/>
            <a:ext cx="41148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dirty="0"/>
              <a:t>Normally distributed!</a:t>
            </a:r>
          </a:p>
          <a:p>
            <a:pPr>
              <a:spcBef>
                <a:spcPct val="50000"/>
              </a:spcBef>
            </a:pPr>
            <a:r>
              <a:rPr lang="en-US" altLang="x-none" dirty="0"/>
              <a:t>Mean = 0.15 (true correlation)</a:t>
            </a:r>
          </a:p>
          <a:p>
            <a:pPr>
              <a:spcBef>
                <a:spcPct val="50000"/>
              </a:spcBef>
            </a:pPr>
            <a:r>
              <a:rPr lang="en-US" altLang="x-none" dirty="0"/>
              <a:t>Standard error = 0.10</a:t>
            </a:r>
          </a:p>
        </p:txBody>
      </p:sp>
    </p:spTree>
    <p:extLst>
      <p:ext uri="{BB962C8B-B14F-4D97-AF65-F5344CB8AC3E}">
        <p14:creationId xmlns:p14="http://schemas.microsoft.com/office/powerpoint/2010/main" val="800473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Intro to Statistical Inference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Central Limit Theorem and Statistics of Distributions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Confidence Intervals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Hypothesis Testing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34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of correlation coefficient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609600" indent="-609600"/>
            <a:r>
              <a:rPr lang="en-US" altLang="x-none" dirty="0"/>
              <a:t>1. Shape of the distribution</a:t>
            </a:r>
          </a:p>
          <a:p>
            <a:pPr marL="1371600" lvl="2" indent="-457200"/>
            <a:r>
              <a:rPr lang="en-US" altLang="x-none" dirty="0"/>
              <a:t>Normally distributed for large samples</a:t>
            </a:r>
          </a:p>
          <a:p>
            <a:pPr marL="1371600" lvl="2" indent="-457200"/>
            <a:r>
              <a:rPr lang="en-US" altLang="x-none" dirty="0"/>
              <a:t>T-distribution for small samples (n&lt;100)</a:t>
            </a:r>
          </a:p>
          <a:p>
            <a:pPr marL="609600" indent="-609600"/>
            <a:endParaRPr lang="en-US" altLang="x-none" dirty="0" smtClean="0"/>
          </a:p>
          <a:p>
            <a:pPr marL="609600" indent="-609600"/>
            <a:r>
              <a:rPr lang="en-US" altLang="x-none" dirty="0" smtClean="0"/>
              <a:t>2</a:t>
            </a:r>
            <a:r>
              <a:rPr lang="en-US" altLang="x-none" dirty="0"/>
              <a:t>. Mean = true correlation coefficient (r)</a:t>
            </a:r>
          </a:p>
          <a:p>
            <a:pPr marL="609600" indent="-609600"/>
            <a:endParaRPr lang="en-US" altLang="x-none" dirty="0" smtClean="0"/>
          </a:p>
          <a:p>
            <a:pPr marL="609600" indent="-609600"/>
            <a:r>
              <a:rPr lang="en-US" altLang="x-none" dirty="0" smtClean="0"/>
              <a:t>3</a:t>
            </a:r>
            <a:r>
              <a:rPr lang="en-US" altLang="x-none" dirty="0"/>
              <a:t>. Standard error  </a:t>
            </a:r>
            <a:r>
              <a:rPr lang="en-US" altLang="x-none" dirty="0">
                <a:sym typeface="Symbol" charset="2"/>
              </a:rPr>
              <a:t></a:t>
            </a:r>
            <a:r>
              <a:rPr lang="en-US" altLang="x-none" dirty="0"/>
              <a:t> </a:t>
            </a:r>
            <a:endParaRPr lang="en-US" altLang="x-none" dirty="0"/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2934335"/>
              </p:ext>
            </p:extLst>
          </p:nvPr>
        </p:nvGraphicFramePr>
        <p:xfrm>
          <a:off x="4543022" y="4164169"/>
          <a:ext cx="1055688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06" name="Equation" r:id="rId4" imgW="393529" imgH="444307" progId="Equation.3">
                  <p:embed/>
                </p:oleObj>
              </mc:Choice>
              <mc:Fallback>
                <p:oleObj name="Equation" r:id="rId4" imgW="393529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022" y="4164169"/>
                        <a:ext cx="1055688" cy="1209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000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statistics follow normal (or t-) distribution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altLang="x-none" dirty="0"/>
              <a:t>Means/difference in means </a:t>
            </a:r>
          </a:p>
          <a:p>
            <a:pPr lvl="1"/>
            <a:r>
              <a:rPr lang="en-US" altLang="x-none" dirty="0"/>
              <a:t>T-distribution for small samples</a:t>
            </a:r>
          </a:p>
          <a:p>
            <a:r>
              <a:rPr lang="en-US" altLang="x-none" dirty="0"/>
              <a:t>Proportions/difference in proportions </a:t>
            </a:r>
          </a:p>
          <a:p>
            <a:r>
              <a:rPr lang="en-US" altLang="x-none" dirty="0"/>
              <a:t>Regression coefficients</a:t>
            </a:r>
          </a:p>
          <a:p>
            <a:pPr lvl="1"/>
            <a:r>
              <a:rPr lang="en-US" altLang="x-none" dirty="0"/>
              <a:t>T-distribution for small samples</a:t>
            </a:r>
          </a:p>
          <a:p>
            <a:r>
              <a:rPr lang="en-US" altLang="x-none" dirty="0"/>
              <a:t>Natural log of the odds ratio</a:t>
            </a:r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204993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. Confidence Intervals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42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684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Estimation </a:t>
            </a:r>
            <a:r>
              <a:rPr lang="mr-IN" dirty="0" smtClean="0"/>
              <a:t>–</a:t>
            </a:r>
            <a:r>
              <a:rPr lang="en-US" dirty="0" smtClean="0"/>
              <a:t> confidence intervals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altLang="x-none" dirty="0"/>
              <a:t>What is a good estimate for the true mean vitamin D in the population (the population parameter)?</a:t>
            </a:r>
          </a:p>
          <a:p>
            <a:pPr lvl="1"/>
            <a:r>
              <a:rPr lang="en-US" altLang="x-none" dirty="0"/>
              <a:t>63 </a:t>
            </a:r>
            <a:r>
              <a:rPr lang="en-US" altLang="x-none" dirty="0" err="1"/>
              <a:t>nmol</a:t>
            </a:r>
            <a:r>
              <a:rPr lang="en-US" altLang="x-none" dirty="0"/>
              <a:t>/L +/- margin of error</a:t>
            </a:r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50444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95% confidence interval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altLang="x-none" dirty="0"/>
              <a:t>Goal: capture the true effect (e.g., the true mean) most of the time. </a:t>
            </a:r>
          </a:p>
          <a:p>
            <a:r>
              <a:rPr lang="en-US" altLang="x-none" dirty="0"/>
              <a:t>A 95% confidence interval should include the true effect about 95% of the time.</a:t>
            </a:r>
          </a:p>
          <a:p>
            <a:r>
              <a:rPr lang="en-US" altLang="x-none" dirty="0"/>
              <a:t>A 99% confidence interval should include the true effect about 99% of the time. </a:t>
            </a:r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30345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18" name="Picture 4" descr="fig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645" y="719959"/>
            <a:ext cx="7620000" cy="638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" name="Group 14"/>
          <p:cNvGrpSpPr>
            <a:grpSpLocks/>
          </p:cNvGrpSpPr>
          <p:nvPr/>
        </p:nvGrpSpPr>
        <p:grpSpPr bwMode="auto">
          <a:xfrm>
            <a:off x="3874283" y="1516884"/>
            <a:ext cx="5399087" cy="4573588"/>
            <a:chOff x="1613" y="982"/>
            <a:chExt cx="3401" cy="2881"/>
          </a:xfrm>
        </p:grpSpPr>
        <p:sp>
          <p:nvSpPr>
            <p:cNvPr id="20" name="Line 6"/>
            <p:cNvSpPr>
              <a:spLocks noChangeShapeType="1"/>
            </p:cNvSpPr>
            <p:nvPr/>
          </p:nvSpPr>
          <p:spPr bwMode="auto">
            <a:xfrm flipH="1" flipV="1">
              <a:off x="3281" y="1103"/>
              <a:ext cx="6" cy="27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7"/>
            <p:cNvSpPr>
              <a:spLocks noChangeShapeType="1"/>
            </p:cNvSpPr>
            <p:nvPr/>
          </p:nvSpPr>
          <p:spPr bwMode="auto">
            <a:xfrm flipV="1">
              <a:off x="3932" y="1136"/>
              <a:ext cx="3" cy="27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8"/>
            <p:cNvSpPr>
              <a:spLocks noChangeShapeType="1"/>
            </p:cNvSpPr>
            <p:nvPr/>
          </p:nvSpPr>
          <p:spPr bwMode="auto">
            <a:xfrm flipH="1" flipV="1">
              <a:off x="2628" y="1148"/>
              <a:ext cx="3" cy="27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Text Box 9"/>
            <p:cNvSpPr txBox="1">
              <a:spLocks noChangeArrowheads="1"/>
            </p:cNvSpPr>
            <p:nvPr/>
          </p:nvSpPr>
          <p:spPr bwMode="auto">
            <a:xfrm>
              <a:off x="3090" y="983"/>
              <a:ext cx="392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altLang="x-none" sz="1400" b="0">
                  <a:latin typeface="Times New Roman" charset="0"/>
                </a:rPr>
                <a:t>Mean</a:t>
              </a:r>
              <a:endParaRPr lang="en-US" altLang="x-none" sz="1400"/>
            </a:p>
          </p:txBody>
        </p:sp>
        <p:sp>
          <p:nvSpPr>
            <p:cNvPr id="24" name="Text Box 10"/>
            <p:cNvSpPr txBox="1">
              <a:spLocks noChangeArrowheads="1"/>
            </p:cNvSpPr>
            <p:nvPr/>
          </p:nvSpPr>
          <p:spPr bwMode="auto">
            <a:xfrm>
              <a:off x="3694" y="982"/>
              <a:ext cx="1320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altLang="x-none" sz="1400" b="0">
                  <a:latin typeface="Times New Roman" charset="0"/>
                </a:rPr>
                <a:t>Mean + 2 Std error =68.6</a:t>
              </a:r>
              <a:endParaRPr lang="en-US" altLang="x-none" sz="1400"/>
            </a:p>
          </p:txBody>
        </p:sp>
        <p:sp>
          <p:nvSpPr>
            <p:cNvPr id="25" name="Text Box 11"/>
            <p:cNvSpPr txBox="1">
              <a:spLocks noChangeArrowheads="1"/>
            </p:cNvSpPr>
            <p:nvPr/>
          </p:nvSpPr>
          <p:spPr bwMode="auto">
            <a:xfrm>
              <a:off x="1613" y="990"/>
              <a:ext cx="1320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altLang="x-none" sz="1400" b="0">
                  <a:latin typeface="Times New Roman" charset="0"/>
                </a:rPr>
                <a:t>Mean - 2 Std error=55.4</a:t>
              </a:r>
              <a:endParaRPr lang="en-US" altLang="x-none" sz="1400"/>
            </a:p>
          </p:txBody>
        </p:sp>
      </p:grpSp>
      <p:sp>
        <p:nvSpPr>
          <p:cNvPr id="26" name="Text Box 13"/>
          <p:cNvSpPr txBox="1">
            <a:spLocks noChangeArrowheads="1"/>
          </p:cNvSpPr>
          <p:nvPr/>
        </p:nvSpPr>
        <p:spPr bwMode="auto">
          <a:xfrm>
            <a:off x="1770845" y="262759"/>
            <a:ext cx="8077200" cy="925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/>
              <a:t>Recall: 68-95-99.7 rule for normal distributions!  These is a 95% chance that the sample mean will fall within two standard errors of the true mean= 62 +/- 2*3.3 = </a:t>
            </a:r>
            <a:r>
              <a:rPr lang="en-US" altLang="x-none" b="0"/>
              <a:t>55.4 nmol/L to 68.6 nmol/L</a:t>
            </a:r>
            <a:r>
              <a:rPr lang="en-US" altLang="x-none"/>
              <a:t> </a:t>
            </a:r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7779533" y="2585272"/>
            <a:ext cx="2520950" cy="1749425"/>
          </a:xfrm>
          <a:prstGeom prst="rect">
            <a:avLst/>
          </a:prstGeom>
          <a:solidFill>
            <a:srgbClr val="FFFFFF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>
                <a:solidFill>
                  <a:schemeClr val="hlink"/>
                </a:solidFill>
              </a:rPr>
              <a:t>To be precise, 95% of observations fall between Z=-1.96 and Z= +1.96 (so the “2” is a rounded number)…</a:t>
            </a:r>
          </a:p>
        </p:txBody>
      </p:sp>
    </p:spTree>
    <p:extLst>
      <p:ext uri="{BB962C8B-B14F-4D97-AF65-F5344CB8AC3E}">
        <p14:creationId xmlns:p14="http://schemas.microsoft.com/office/powerpoint/2010/main" val="198534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95% confidence interval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altLang="x-none" dirty="0"/>
              <a:t>There is a 95% chance that the sample mean is between 55.4 </a:t>
            </a:r>
            <a:r>
              <a:rPr lang="en-US" altLang="x-none" dirty="0" err="1"/>
              <a:t>nmol</a:t>
            </a:r>
            <a:r>
              <a:rPr lang="en-US" altLang="x-none" dirty="0"/>
              <a:t>/L and 68.6 </a:t>
            </a:r>
            <a:r>
              <a:rPr lang="en-US" altLang="x-none" dirty="0" err="1"/>
              <a:t>nmol</a:t>
            </a:r>
            <a:r>
              <a:rPr lang="en-US" altLang="x-none" dirty="0"/>
              <a:t>/L</a:t>
            </a:r>
            <a:r>
              <a:rPr lang="en-US" altLang="x-none" b="1" dirty="0"/>
              <a:t> </a:t>
            </a:r>
          </a:p>
          <a:p>
            <a:r>
              <a:rPr lang="en-US" altLang="x-none" dirty="0"/>
              <a:t>For every sample mean in this range, sample mean +/- 2 standard errors will include the true mean:</a:t>
            </a:r>
          </a:p>
          <a:p>
            <a:pPr lvl="1"/>
            <a:r>
              <a:rPr lang="en-US" altLang="x-none" dirty="0"/>
              <a:t>For example, if the sample mean is 68.6 </a:t>
            </a:r>
            <a:r>
              <a:rPr lang="en-US" altLang="x-none" dirty="0" err="1"/>
              <a:t>nmol</a:t>
            </a:r>
            <a:r>
              <a:rPr lang="en-US" altLang="x-none" dirty="0"/>
              <a:t>/L:</a:t>
            </a:r>
          </a:p>
          <a:p>
            <a:pPr lvl="2"/>
            <a:r>
              <a:rPr lang="en-US" altLang="x-none" dirty="0"/>
              <a:t>95% CI = 68.6 +/- 6.6 = 62.0 to 75.2</a:t>
            </a:r>
          </a:p>
          <a:p>
            <a:pPr lvl="2"/>
            <a:r>
              <a:rPr lang="en-US" altLang="x-none" dirty="0"/>
              <a:t>This interval just hits the true mean, 62.0.</a:t>
            </a:r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2389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95% confidence interval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altLang="x-none" dirty="0"/>
              <a:t>Thus, for normally distributed statistics, the formula for the 95% confidence interval is:</a:t>
            </a:r>
          </a:p>
          <a:p>
            <a:r>
              <a:rPr lang="en-US" altLang="x-none" dirty="0"/>
              <a:t>sample statistic </a:t>
            </a:r>
            <a:r>
              <a:rPr lang="en-US" altLang="x-none" dirty="0">
                <a:sym typeface="Symbol" charset="2"/>
              </a:rPr>
              <a:t></a:t>
            </a:r>
            <a:r>
              <a:rPr lang="en-US" altLang="x-none" dirty="0"/>
              <a:t> 2 </a:t>
            </a:r>
            <a:r>
              <a:rPr lang="en-US" altLang="x-none" i="1" dirty="0"/>
              <a:t>x</a:t>
            </a:r>
            <a:r>
              <a:rPr lang="en-US" altLang="x-none" dirty="0"/>
              <a:t> (standard error)</a:t>
            </a:r>
          </a:p>
          <a:p>
            <a:r>
              <a:rPr lang="en-US" altLang="x-none" dirty="0"/>
              <a:t>Examples: </a:t>
            </a:r>
          </a:p>
          <a:p>
            <a:pPr lvl="1"/>
            <a:r>
              <a:rPr lang="en-US" altLang="x-none" dirty="0"/>
              <a:t>95% CI for mean vitamin D:</a:t>
            </a:r>
          </a:p>
          <a:p>
            <a:pPr lvl="2"/>
            <a:r>
              <a:rPr lang="en-US" altLang="x-none" dirty="0"/>
              <a:t>63 </a:t>
            </a:r>
            <a:r>
              <a:rPr lang="en-US" altLang="x-none" dirty="0" err="1"/>
              <a:t>nmol</a:t>
            </a:r>
            <a:r>
              <a:rPr lang="en-US" altLang="x-none" dirty="0"/>
              <a:t>/L </a:t>
            </a:r>
            <a:r>
              <a:rPr lang="en-US" altLang="x-none" dirty="0">
                <a:sym typeface="Symbol" charset="2"/>
              </a:rPr>
              <a:t></a:t>
            </a:r>
            <a:r>
              <a:rPr lang="en-US" altLang="x-none" dirty="0"/>
              <a:t> 2 </a:t>
            </a:r>
            <a:r>
              <a:rPr lang="en-US" altLang="x-none" i="1" dirty="0"/>
              <a:t>x</a:t>
            </a:r>
            <a:r>
              <a:rPr lang="en-US" altLang="x-none" dirty="0"/>
              <a:t> (3.3) = 56.4 – 69.6 </a:t>
            </a:r>
            <a:r>
              <a:rPr lang="en-US" altLang="x-none" dirty="0" err="1"/>
              <a:t>nmol</a:t>
            </a:r>
            <a:r>
              <a:rPr lang="en-US" altLang="x-none" dirty="0"/>
              <a:t>/L</a:t>
            </a:r>
          </a:p>
          <a:p>
            <a:pPr lvl="1"/>
            <a:r>
              <a:rPr lang="en-US" altLang="x-none" dirty="0"/>
              <a:t>95% CI for the correlation coefficient:</a:t>
            </a:r>
          </a:p>
          <a:p>
            <a:pPr lvl="2"/>
            <a:r>
              <a:rPr lang="en-US" altLang="x-none" dirty="0"/>
              <a:t>0.15 </a:t>
            </a:r>
            <a:r>
              <a:rPr lang="en-US" altLang="x-none" dirty="0">
                <a:sym typeface="Symbol" charset="2"/>
              </a:rPr>
              <a:t></a:t>
            </a:r>
            <a:r>
              <a:rPr lang="en-US" altLang="x-none" dirty="0"/>
              <a:t> 2</a:t>
            </a:r>
            <a:r>
              <a:rPr lang="en-US" altLang="x-none" i="1" dirty="0"/>
              <a:t> x</a:t>
            </a:r>
            <a:r>
              <a:rPr lang="en-US" altLang="x-none" dirty="0"/>
              <a:t> (0.1) = -.05 – .35</a:t>
            </a:r>
          </a:p>
          <a:p>
            <a:pPr lvl="2"/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32554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of 20 studies of 100 people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6" name="Picture 4" descr="fig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35" y="1690688"/>
            <a:ext cx="5811837" cy="486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209397" y="2176463"/>
            <a:ext cx="3121025" cy="1190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/>
              <a:t>95% confidence intervals for the mean vitamin D for each of the simulated studies.</a:t>
            </a: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5863197" y="4227513"/>
            <a:ext cx="4802188" cy="1136650"/>
            <a:chOff x="2444" y="2855"/>
            <a:chExt cx="3025" cy="716"/>
          </a:xfrm>
        </p:grpSpPr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3974" y="2855"/>
              <a:ext cx="1495" cy="5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x-none" b="0">
                  <a:latin typeface="Times New Roman" charset="0"/>
                </a:rPr>
                <a:t>Only 1 confidence interval missed the true mean.</a:t>
              </a:r>
              <a:endParaRPr lang="en-US" altLang="x-none"/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 flipH="1">
              <a:off x="3464" y="3033"/>
              <a:ext cx="521" cy="3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Oval 8"/>
            <p:cNvSpPr>
              <a:spLocks noChangeArrowheads="1"/>
            </p:cNvSpPr>
            <p:nvPr/>
          </p:nvSpPr>
          <p:spPr bwMode="auto">
            <a:xfrm>
              <a:off x="2444" y="3407"/>
              <a:ext cx="1168" cy="16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14"/>
          <p:cNvGrpSpPr>
            <a:grpSpLocks/>
          </p:cNvGrpSpPr>
          <p:nvPr/>
        </p:nvGrpSpPr>
        <p:grpSpPr bwMode="auto">
          <a:xfrm>
            <a:off x="5858435" y="1389063"/>
            <a:ext cx="5078412" cy="1042987"/>
            <a:chOff x="2441" y="1067"/>
            <a:chExt cx="3199" cy="657"/>
          </a:xfrm>
        </p:grpSpPr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2944" y="1067"/>
              <a:ext cx="2696" cy="2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x-none" b="0">
                  <a:latin typeface="Times New Roman" charset="0"/>
                </a:rPr>
                <a:t>Vertical line indicates the true mean (62)</a:t>
              </a:r>
              <a:endParaRPr lang="en-US" altLang="x-none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 flipH="1">
              <a:off x="2441" y="1343"/>
              <a:ext cx="521" cy="3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50110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Confidence Intervals give: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7" name="Content Placeholder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x-none" dirty="0">
                <a:ea typeface="Times New Roman" charset="0"/>
                <a:cs typeface="Times New Roman" charset="0"/>
              </a:rPr>
              <a:t>	</a:t>
            </a:r>
            <a:r>
              <a:rPr lang="en-US" altLang="x-none" dirty="0" smtClean="0">
                <a:ea typeface="Times New Roman" charset="0"/>
                <a:cs typeface="Times New Roman" charset="0"/>
              </a:rPr>
              <a:t>A </a:t>
            </a:r>
            <a:r>
              <a:rPr lang="en-US" altLang="x-none" dirty="0">
                <a:ea typeface="Times New Roman" charset="0"/>
                <a:cs typeface="Times New Roman" charset="0"/>
              </a:rPr>
              <a:t>plausible range of values for a population parameter. </a:t>
            </a:r>
          </a:p>
          <a:p>
            <a:pPr>
              <a:spcBef>
                <a:spcPct val="50000"/>
              </a:spcBef>
            </a:pPr>
            <a:r>
              <a:rPr lang="en-US" altLang="x-none" dirty="0">
                <a:ea typeface="Times New Roman" charset="0"/>
                <a:cs typeface="Times New Roman" charset="0"/>
              </a:rPr>
              <a:t>	</a:t>
            </a:r>
            <a:r>
              <a:rPr lang="en-US" altLang="x-none" dirty="0" smtClean="0">
                <a:ea typeface="Times New Roman" charset="0"/>
                <a:cs typeface="Times New Roman" charset="0"/>
              </a:rPr>
              <a:t>The </a:t>
            </a:r>
            <a:r>
              <a:rPr lang="en-US" altLang="x-none" dirty="0">
                <a:ea typeface="Times New Roman" charset="0"/>
                <a:cs typeface="Times New Roman" charset="0"/>
              </a:rPr>
              <a:t>precision of an estimate.(When sampling variability is high, the confidence interval will be wide to reflect the uncertainty of the observation.)</a:t>
            </a:r>
          </a:p>
          <a:p>
            <a:pPr>
              <a:spcBef>
                <a:spcPct val="50000"/>
              </a:spcBef>
            </a:pPr>
            <a:r>
              <a:rPr lang="en-US" altLang="x-none" dirty="0">
                <a:ea typeface="Times New Roman" charset="0"/>
                <a:cs typeface="Times New Roman" charset="0"/>
              </a:rPr>
              <a:t>	</a:t>
            </a:r>
            <a:r>
              <a:rPr lang="en-US" altLang="x-none" dirty="0" smtClean="0">
                <a:ea typeface="Times New Roman" charset="0"/>
                <a:cs typeface="Times New Roman" charset="0"/>
              </a:rPr>
              <a:t>Statistical </a:t>
            </a:r>
            <a:r>
              <a:rPr lang="en-US" altLang="x-none" dirty="0">
                <a:ea typeface="Times New Roman" charset="0"/>
                <a:cs typeface="Times New Roman" charset="0"/>
              </a:rPr>
              <a:t>significance (if the 95% CI does not cross the null value, it is significant at .05</a:t>
            </a:r>
            <a:r>
              <a:rPr lang="en-US" altLang="x-none" dirty="0" smtClean="0">
                <a:ea typeface="Times New Roman" charset="0"/>
                <a:cs typeface="Times New Roman" charset="0"/>
              </a:rPr>
              <a:t>)</a:t>
            </a:r>
            <a:endParaRPr lang="en-US" altLang="x-none" dirty="0"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06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smtClean="0"/>
              <a:t>Statistical Inference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4794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Confidence Intervals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269925" y="1955801"/>
            <a:ext cx="8574087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x-none" i="1" smtClean="0">
              <a:ea typeface="Times New Roman" charset="0"/>
              <a:cs typeface="Times New Roman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b="1" i="1" smtClean="0">
                <a:ea typeface="Times New Roman" charset="0"/>
                <a:cs typeface="Times New Roman" charset="0"/>
              </a:rPr>
              <a:t>point estimate </a:t>
            </a:r>
            <a:r>
              <a:rPr lang="en-US" altLang="x-none" b="1" i="1" smtClean="0">
                <a:ea typeface="Times New Roman" charset="0"/>
                <a:cs typeface="Times New Roman" charset="0"/>
                <a:sym typeface="Symbol" charset="2"/>
              </a:rPr>
              <a:t></a:t>
            </a:r>
            <a:r>
              <a:rPr lang="en-US" altLang="x-none" b="1" i="1" smtClean="0">
                <a:ea typeface="Times New Roman" charset="0"/>
                <a:cs typeface="Times New Roman" charset="0"/>
              </a:rPr>
              <a:t>  </a:t>
            </a:r>
            <a:r>
              <a:rPr lang="en-US" altLang="x-none" b="1" i="1" smtClean="0">
                <a:ea typeface="Times New Roman" charset="0"/>
                <a:cs typeface="Times New Roman" charset="0"/>
                <a:sym typeface="Symbol" charset="2"/>
              </a:rPr>
              <a:t>(measure of how confident we want to be) </a:t>
            </a:r>
            <a:r>
              <a:rPr lang="en-US" altLang="x-none" b="1" i="1" smtClean="0">
                <a:ea typeface="Times New Roman" charset="0"/>
                <a:cs typeface="Times New Roman" charset="0"/>
              </a:rPr>
              <a:t> (standard error)</a:t>
            </a:r>
            <a:endParaRPr lang="en-US" altLang="x-none" b="1" smtClean="0">
              <a:ea typeface="Times New Roman" charset="0"/>
              <a:cs typeface="Times New Roman" charset="0"/>
              <a:sym typeface="Symbol" charset="2"/>
            </a:endParaRPr>
          </a:p>
          <a:p>
            <a:pPr eaLnBrk="0" hangingPunct="0">
              <a:spcBef>
                <a:spcPct val="0"/>
              </a:spcBef>
              <a:buFontTx/>
              <a:buNone/>
            </a:pPr>
            <a:endParaRPr lang="en-US" altLang="x-none" b="1" i="1" smtClean="0">
              <a:ea typeface="Times New Roman" charset="0"/>
              <a:cs typeface="Times New Roman" charset="0"/>
              <a:sym typeface="Symbol" charset="2"/>
            </a:endParaRPr>
          </a:p>
          <a:p>
            <a:endParaRPr lang="en-US" altLang="x-none">
              <a:ea typeface="Times New Roman" charset="0"/>
              <a:cs typeface="Times New Roman" charset="0"/>
            </a:endParaRP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3108125" y="1690688"/>
            <a:ext cx="5181600" cy="762000"/>
            <a:chOff x="768" y="1104"/>
            <a:chExt cx="3264" cy="480"/>
          </a:xfrm>
        </p:grpSpPr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1104" y="1104"/>
              <a:ext cx="2928" cy="404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x-none"/>
                <a:t>The value of the statistic in my sample (eg., mean, odds ratio, etc.)</a:t>
              </a:r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H="1">
              <a:off x="768" y="1344"/>
              <a:ext cx="33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7"/>
          <p:cNvGrpSpPr>
            <a:grpSpLocks/>
          </p:cNvGrpSpPr>
          <p:nvPr/>
        </p:nvGrpSpPr>
        <p:grpSpPr bwMode="auto">
          <a:xfrm>
            <a:off x="2193725" y="3214688"/>
            <a:ext cx="4648200" cy="1449388"/>
            <a:chOff x="192" y="2064"/>
            <a:chExt cx="2928" cy="913"/>
          </a:xfrm>
        </p:grpSpPr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192" y="2400"/>
              <a:ext cx="2928" cy="57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x-none"/>
                <a:t>From a Z table or a T table, depending on the sampling distribution of the statistic.</a:t>
              </a:r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 flipV="1">
              <a:off x="864" y="2064"/>
              <a:ext cx="28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10"/>
          <p:cNvGrpSpPr>
            <a:grpSpLocks/>
          </p:cNvGrpSpPr>
          <p:nvPr/>
        </p:nvGrpSpPr>
        <p:grpSpPr bwMode="auto">
          <a:xfrm>
            <a:off x="5394125" y="3214688"/>
            <a:ext cx="4648200" cy="2195513"/>
            <a:chOff x="2208" y="2064"/>
            <a:chExt cx="2928" cy="1383"/>
          </a:xfrm>
        </p:grpSpPr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2208" y="3216"/>
              <a:ext cx="2928" cy="231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x-none"/>
                <a:t>Standard error of the statistic.</a:t>
              </a:r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 flipH="1" flipV="1">
              <a:off x="3648" y="2064"/>
              <a:ext cx="528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35506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Confidence Intervals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269925" y="1955801"/>
            <a:ext cx="8574087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x-none" i="1" smtClean="0">
              <a:ea typeface="Times New Roman" charset="0"/>
              <a:cs typeface="Times New Roman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b="1" i="1" smtClean="0">
                <a:ea typeface="Times New Roman" charset="0"/>
                <a:cs typeface="Times New Roman" charset="0"/>
              </a:rPr>
              <a:t>point estimate </a:t>
            </a:r>
            <a:r>
              <a:rPr lang="en-US" altLang="x-none" b="1" i="1" smtClean="0">
                <a:ea typeface="Times New Roman" charset="0"/>
                <a:cs typeface="Times New Roman" charset="0"/>
                <a:sym typeface="Symbol" charset="2"/>
              </a:rPr>
              <a:t></a:t>
            </a:r>
            <a:r>
              <a:rPr lang="en-US" altLang="x-none" b="1" i="1" smtClean="0">
                <a:ea typeface="Times New Roman" charset="0"/>
                <a:cs typeface="Times New Roman" charset="0"/>
              </a:rPr>
              <a:t>  </a:t>
            </a:r>
            <a:r>
              <a:rPr lang="en-US" altLang="x-none" b="1" i="1" smtClean="0">
                <a:ea typeface="Times New Roman" charset="0"/>
                <a:cs typeface="Times New Roman" charset="0"/>
                <a:sym typeface="Symbol" charset="2"/>
              </a:rPr>
              <a:t>(measure of how confident we want to be) </a:t>
            </a:r>
            <a:r>
              <a:rPr lang="en-US" altLang="x-none" b="1" i="1" smtClean="0">
                <a:ea typeface="Times New Roman" charset="0"/>
                <a:cs typeface="Times New Roman" charset="0"/>
              </a:rPr>
              <a:t> (standard error)</a:t>
            </a:r>
            <a:endParaRPr lang="en-US" altLang="x-none" b="1" smtClean="0">
              <a:ea typeface="Times New Roman" charset="0"/>
              <a:cs typeface="Times New Roman" charset="0"/>
              <a:sym typeface="Symbol" charset="2"/>
            </a:endParaRPr>
          </a:p>
          <a:p>
            <a:pPr eaLnBrk="0" hangingPunct="0">
              <a:spcBef>
                <a:spcPct val="0"/>
              </a:spcBef>
              <a:buFontTx/>
              <a:buNone/>
            </a:pPr>
            <a:endParaRPr lang="en-US" altLang="x-none" b="1" i="1" smtClean="0">
              <a:ea typeface="Times New Roman" charset="0"/>
              <a:cs typeface="Times New Roman" charset="0"/>
              <a:sym typeface="Symbol" charset="2"/>
            </a:endParaRPr>
          </a:p>
          <a:p>
            <a:endParaRPr lang="en-US" altLang="x-none">
              <a:ea typeface="Times New Roman" charset="0"/>
              <a:cs typeface="Times New Roman" charset="0"/>
            </a:endParaRP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3108125" y="1690688"/>
            <a:ext cx="5181600" cy="762000"/>
            <a:chOff x="768" y="1104"/>
            <a:chExt cx="3264" cy="480"/>
          </a:xfrm>
        </p:grpSpPr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1104" y="1104"/>
              <a:ext cx="2928" cy="404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x-none"/>
                <a:t>The value of the statistic in my sample (eg., mean, odds ratio, etc.)</a:t>
              </a:r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H="1">
              <a:off x="768" y="1344"/>
              <a:ext cx="33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7"/>
          <p:cNvGrpSpPr>
            <a:grpSpLocks/>
          </p:cNvGrpSpPr>
          <p:nvPr/>
        </p:nvGrpSpPr>
        <p:grpSpPr bwMode="auto">
          <a:xfrm>
            <a:off x="2193725" y="3214688"/>
            <a:ext cx="4648200" cy="1449388"/>
            <a:chOff x="192" y="2064"/>
            <a:chExt cx="2928" cy="913"/>
          </a:xfrm>
        </p:grpSpPr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192" y="2400"/>
              <a:ext cx="2928" cy="577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x-none"/>
                <a:t>From a Z table or a T table, depending on the sampling distribution of the statistic.</a:t>
              </a:r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 flipV="1">
              <a:off x="864" y="2064"/>
              <a:ext cx="28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10"/>
          <p:cNvGrpSpPr>
            <a:grpSpLocks/>
          </p:cNvGrpSpPr>
          <p:nvPr/>
        </p:nvGrpSpPr>
        <p:grpSpPr bwMode="auto">
          <a:xfrm>
            <a:off x="5394125" y="3214688"/>
            <a:ext cx="4648200" cy="2195513"/>
            <a:chOff x="2208" y="2064"/>
            <a:chExt cx="2928" cy="1383"/>
          </a:xfrm>
        </p:grpSpPr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2208" y="3216"/>
              <a:ext cx="2928" cy="231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x-none"/>
                <a:t>Standard error of the statistic.</a:t>
              </a:r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 flipH="1" flipV="1">
              <a:off x="3648" y="2064"/>
              <a:ext cx="528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9265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dirty="0" smtClean="0"/>
              <a:t>. Hypothesis Testing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52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8623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 test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7" name="Content Placeholder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altLang="x-none" dirty="0"/>
              <a:t>1. Is the mean vitamin D in middle-aged and older European men lower than 100 </a:t>
            </a:r>
            <a:r>
              <a:rPr lang="en-US" altLang="x-none" dirty="0" err="1"/>
              <a:t>nmol</a:t>
            </a:r>
            <a:r>
              <a:rPr lang="en-US" altLang="x-none" dirty="0"/>
              <a:t>/L (the “desirable” level)?</a:t>
            </a:r>
          </a:p>
          <a:p>
            <a:r>
              <a:rPr lang="en-US" altLang="x-none" dirty="0"/>
              <a:t>2. Is cognitive function correlated with vitamin D?</a:t>
            </a:r>
          </a:p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71835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 mean vitamin D different than 100?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7" name="Content Placeholder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altLang="x-none" dirty="0"/>
              <a:t>Start by assuming that the mean = 100</a:t>
            </a:r>
          </a:p>
          <a:p>
            <a:r>
              <a:rPr lang="en-US" altLang="x-none" dirty="0"/>
              <a:t>This is the “null hypothesis”</a:t>
            </a:r>
          </a:p>
          <a:p>
            <a:r>
              <a:rPr lang="en-US" altLang="x-none" dirty="0"/>
              <a:t>This is usually the “straw man” that we want to shoot down</a:t>
            </a:r>
          </a:p>
          <a:p>
            <a:r>
              <a:rPr lang="en-US" altLang="x-none" dirty="0"/>
              <a:t>Determine the distribution of statistics assuming that the null is true…</a:t>
            </a:r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208296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simulation (10,000 repeats)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6" name="Picture 4" descr="null me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124" y="1690688"/>
            <a:ext cx="5564188" cy="466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171074" y="1938338"/>
            <a:ext cx="2673350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/>
              <a:t>This is called the null distribution!</a:t>
            </a:r>
          </a:p>
          <a:p>
            <a:pPr>
              <a:spcBef>
                <a:spcPct val="50000"/>
              </a:spcBef>
            </a:pPr>
            <a:endParaRPr lang="en-US" altLang="x-none" dirty="0"/>
          </a:p>
          <a:p>
            <a:pPr>
              <a:spcBef>
                <a:spcPct val="50000"/>
              </a:spcBef>
            </a:pPr>
            <a:r>
              <a:rPr lang="en-US" altLang="x-none" dirty="0"/>
              <a:t>Normally distributed</a:t>
            </a:r>
          </a:p>
          <a:p>
            <a:pPr>
              <a:spcBef>
                <a:spcPct val="50000"/>
              </a:spcBef>
            </a:pPr>
            <a:r>
              <a:rPr lang="en-US" altLang="x-none" dirty="0" err="1"/>
              <a:t>Std</a:t>
            </a:r>
            <a:r>
              <a:rPr lang="en-US" altLang="x-none" dirty="0"/>
              <a:t> error = 3.3</a:t>
            </a:r>
          </a:p>
          <a:p>
            <a:pPr>
              <a:spcBef>
                <a:spcPct val="50000"/>
              </a:spcBef>
            </a:pPr>
            <a:r>
              <a:rPr lang="en-US" altLang="x-none" dirty="0"/>
              <a:t>Mean = 100</a:t>
            </a:r>
          </a:p>
        </p:txBody>
      </p:sp>
    </p:spTree>
    <p:extLst>
      <p:ext uri="{BB962C8B-B14F-4D97-AF65-F5344CB8AC3E}">
        <p14:creationId xmlns:p14="http://schemas.microsoft.com/office/powerpoint/2010/main" val="4765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the null distribution to the </a:t>
            </a:r>
            <a:r>
              <a:rPr lang="en-US" smtClean="0"/>
              <a:t>observed value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9" name="Picture 4" descr="null me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887" y="1793054"/>
            <a:ext cx="5564187" cy="466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680634" y="3337692"/>
            <a:ext cx="2508250" cy="788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/>
              <a:t>This is the p-value!</a:t>
            </a:r>
          </a:p>
          <a:p>
            <a:pPr>
              <a:spcBef>
                <a:spcPct val="50000"/>
              </a:spcBef>
            </a:pPr>
            <a:r>
              <a:rPr lang="en-US" altLang="x-none"/>
              <a:t>P-value &lt; 1/10,000</a:t>
            </a:r>
          </a:p>
        </p:txBody>
      </p:sp>
    </p:spTree>
    <p:extLst>
      <p:ext uri="{BB962C8B-B14F-4D97-AF65-F5344CB8AC3E}">
        <p14:creationId xmlns:p14="http://schemas.microsoft.com/office/powerpoint/2010/main" val="197644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Calculating the p-value with a </a:t>
            </a:r>
            <a:r>
              <a:rPr lang="en-US" altLang="x-none" dirty="0" smtClean="0"/>
              <a:t>formula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2522091" y="1793054"/>
            <a:ext cx="7772400" cy="14112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2"/>
              <a:buNone/>
            </a:pPr>
            <a:r>
              <a:rPr lang="en-US" altLang="x-none" sz="2000" smtClean="0">
                <a:latin typeface="Times New Roman" charset="0"/>
                <a:ea typeface="Times New Roman" charset="0"/>
                <a:cs typeface="Times New Roman" charset="0"/>
              </a:rPr>
              <a:t>	Because we know how normal curves work, we can exactly calculate the probability of seeing an average of 63 nmol/L if the true average weight is 100 (i.e., if our null hypothesis is true):</a:t>
            </a:r>
          </a:p>
          <a:p>
            <a:pPr>
              <a:buFont typeface="Wingdings" charset="2"/>
              <a:buNone/>
            </a:pPr>
            <a:r>
              <a:rPr lang="en-US" altLang="x-none" sz="2000" smtClean="0">
                <a:ea typeface="Times New Roman" charset="0"/>
                <a:cs typeface="Times New Roman" charset="0"/>
              </a:rPr>
              <a:t> </a:t>
            </a:r>
          </a:p>
          <a:p>
            <a:pPr>
              <a:buFont typeface="Wingdings" charset="2"/>
              <a:buNone/>
            </a:pPr>
            <a:r>
              <a:rPr lang="en-US" altLang="x-none" sz="2000" smtClean="0">
                <a:ea typeface="Times New Roman" charset="0"/>
                <a:cs typeface="Times New Roman" charset="0"/>
              </a:rPr>
              <a:t> </a:t>
            </a:r>
          </a:p>
          <a:p>
            <a:pPr>
              <a:buFont typeface="Wingdings" charset="2"/>
              <a:buNone/>
            </a:pPr>
            <a:endParaRPr lang="en-US" altLang="x-none" sz="2000" smtClean="0">
              <a:ea typeface="Times New Roman" charset="0"/>
              <a:cs typeface="Times New Roman" charset="0"/>
            </a:endParaRPr>
          </a:p>
          <a:p>
            <a:pPr>
              <a:buFont typeface="Wingdings" charset="2"/>
              <a:buNone/>
            </a:pPr>
            <a:endParaRPr lang="en-US" altLang="x-none" sz="2000" smtClean="0">
              <a:ea typeface="Times New Roman" charset="0"/>
              <a:cs typeface="Times New Roman" charset="0"/>
            </a:endParaRPr>
          </a:p>
          <a:p>
            <a:pPr>
              <a:buFont typeface="Wingdings" charset="2"/>
              <a:buNone/>
            </a:pPr>
            <a:endParaRPr lang="en-US" altLang="x-none" sz="2000" smtClean="0">
              <a:ea typeface="Times New Roman" charset="0"/>
              <a:cs typeface="Times New Roman" charset="0"/>
            </a:endParaRPr>
          </a:p>
          <a:p>
            <a:endParaRPr lang="en-US" altLang="x-none" sz="2000" dirty="0"/>
          </a:p>
        </p:txBody>
      </p:sp>
      <p:graphicFrame>
        <p:nvGraphicFramePr>
          <p:cNvPr id="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1460947"/>
              </p:ext>
            </p:extLst>
          </p:nvPr>
        </p:nvGraphicFramePr>
        <p:xfrm>
          <a:off x="4093716" y="2936054"/>
          <a:ext cx="3863975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26" name="Equation" r:id="rId4" imgW="1218960" imgH="393480" progId="Equation.3">
                  <p:embed/>
                </p:oleObj>
              </mc:Choice>
              <mc:Fallback>
                <p:oleObj name="Equation" r:id="rId4" imgW="12189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3716" y="2936054"/>
                        <a:ext cx="3863975" cy="1263650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050728" y="4739454"/>
            <a:ext cx="53038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/>
              <a:t>Z= 11.2, P-value &lt;&lt; .0001</a:t>
            </a:r>
          </a:p>
        </p:txBody>
      </p:sp>
    </p:spTree>
    <p:extLst>
      <p:ext uri="{BB962C8B-B14F-4D97-AF65-F5344CB8AC3E}">
        <p14:creationId xmlns:p14="http://schemas.microsoft.com/office/powerpoint/2010/main" val="1541305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 autoUpdateAnimBg="0"/>
      <p:bldP spid="16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 smtClean="0"/>
              <a:t>The P-value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638300" y="1690688"/>
            <a:ext cx="8915400" cy="661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pPr lvl="2" eaLnBrk="1" hangingPunct="1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60000"/>
              <a:buFont typeface="Wingdings" charset="2"/>
              <a:buNone/>
            </a:pPr>
            <a:r>
              <a:rPr lang="en-US" altLang="x-none" sz="2800" b="0">
                <a:latin typeface="Times New Roman" charset="0"/>
                <a:ea typeface="Times New Roman" charset="0"/>
                <a:cs typeface="Times New Roman" charset="0"/>
              </a:rPr>
              <a:t>P-value is the probability that we would have seen our data (or something more unexpected) just by chance if the null hypothesis (null value) is true.  </a:t>
            </a:r>
          </a:p>
          <a:p>
            <a:pPr lvl="2" eaLnBrk="1" hangingPunct="1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60000"/>
              <a:buFont typeface="Wingdings" charset="2"/>
              <a:buNone/>
            </a:pPr>
            <a:endParaRPr lang="en-US" altLang="x-none" sz="2800" b="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2" eaLnBrk="1" hangingPunct="1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60000"/>
              <a:buFont typeface="Wingdings" charset="2"/>
              <a:buNone/>
            </a:pPr>
            <a:r>
              <a:rPr lang="en-US" altLang="x-none" sz="2800" b="0" dirty="0">
                <a:latin typeface="Times New Roman" charset="0"/>
                <a:ea typeface="Times New Roman" charset="0"/>
                <a:cs typeface="Times New Roman" charset="0"/>
              </a:rPr>
              <a:t>Small p-values mean the null value is unlikely given our data.</a:t>
            </a:r>
          </a:p>
          <a:p>
            <a:pPr lvl="2" eaLnBrk="1" hangingPunct="1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60000"/>
              <a:buFont typeface="Wingdings" charset="2"/>
              <a:buNone/>
            </a:pPr>
            <a:endParaRPr lang="en-US" altLang="x-none" sz="2800" b="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2" eaLnBrk="1" hangingPunct="1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60000"/>
              <a:buFont typeface="Wingdings" charset="2"/>
              <a:buNone/>
            </a:pPr>
            <a:r>
              <a:rPr lang="en-US" altLang="x-none" sz="2800" b="0" dirty="0">
                <a:latin typeface="Times New Roman" charset="0"/>
                <a:ea typeface="Times New Roman" charset="0"/>
                <a:cs typeface="Times New Roman" charset="0"/>
              </a:rPr>
              <a:t>Our data are so unlikely given the null hypothesis (&lt;&lt;1/10,000) that I’m going to reject the null hypothesis! (Don’t want to reject our data!)</a:t>
            </a:r>
          </a:p>
          <a:p>
            <a:pPr lvl="2" eaLnBrk="1" hangingPunct="1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60000"/>
              <a:buFont typeface="Wingdings" charset="2"/>
              <a:buNone/>
            </a:pPr>
            <a:endParaRPr lang="en-US" altLang="x-none" sz="2800" b="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2" eaLnBrk="1" hangingPunct="1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60000"/>
              <a:buFont typeface="Wingdings" charset="2"/>
              <a:buNone/>
            </a:pPr>
            <a:endParaRPr lang="en-US" altLang="x-none" sz="2800" b="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2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0000"/>
              <a:buFont typeface="Wingdings" charset="2"/>
              <a:buNone/>
            </a:pPr>
            <a:endParaRPr lang="en-US" altLang="x-none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2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0000"/>
              <a:buFont typeface="Wingdings" charset="2"/>
              <a:buChar char="l"/>
            </a:pPr>
            <a:endParaRPr lang="en-US" altLang="x-none" sz="2000" b="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123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3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 smtClean="0"/>
              <a:t>P-value &lt; .0001 means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638300" y="1690688"/>
            <a:ext cx="8915400" cy="2459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 typeface="Wingdings" charset="2"/>
              <a:buNone/>
            </a:pPr>
            <a:r>
              <a:rPr lang="en-US" altLang="x-none" sz="2800" dirty="0">
                <a:latin typeface="Times New Roman" charset="0"/>
                <a:ea typeface="Times New Roman" charset="0"/>
                <a:cs typeface="Times New Roman" charset="0"/>
              </a:rPr>
              <a:t>The probability of seeing what you saw or something more extreme </a:t>
            </a:r>
            <a:r>
              <a:rPr lang="en-US" altLang="x-none" sz="2800" i="1" dirty="0">
                <a:latin typeface="Times New Roman" charset="0"/>
                <a:ea typeface="Times New Roman" charset="0"/>
                <a:cs typeface="Times New Roman" charset="0"/>
              </a:rPr>
              <a:t>if the null hypothesis is true (due to chance)</a:t>
            </a:r>
            <a:r>
              <a:rPr lang="en-US" altLang="x-none" sz="2800" dirty="0">
                <a:latin typeface="Times New Roman" charset="0"/>
                <a:ea typeface="Times New Roman" charset="0"/>
                <a:cs typeface="Times New Roman" charset="0"/>
              </a:rPr>
              <a:t>&lt;.0001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charset="2"/>
              <a:buNone/>
            </a:pPr>
            <a:endParaRPr lang="en-US" altLang="x-none" sz="28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charset="2"/>
              <a:buNone/>
            </a:pPr>
            <a:r>
              <a:rPr lang="en-US" altLang="x-none" sz="2800" dirty="0">
                <a:latin typeface="Times New Roman" charset="0"/>
                <a:ea typeface="Times New Roman" charset="0"/>
                <a:cs typeface="Times New Roman" charset="0"/>
              </a:rPr>
              <a:t>P(empirical data/null hypothesis) &lt;.0001</a:t>
            </a:r>
          </a:p>
          <a:p>
            <a:endParaRPr lang="en-US" altLang="x-none" sz="2800" dirty="0"/>
          </a:p>
        </p:txBody>
      </p:sp>
    </p:spTree>
    <p:extLst>
      <p:ext uri="{BB962C8B-B14F-4D97-AF65-F5344CB8AC3E}">
        <p14:creationId xmlns:p14="http://schemas.microsoft.com/office/powerpoint/2010/main" val="87349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Statistical inference: The process of making guesses about the truth from sample data.</a:t>
            </a:r>
            <a:endParaRPr lang="en-US" dirty="0" smtClean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4556975" y="5156915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bIns="0"/>
          <a:lstStyle/>
          <a:p>
            <a:endParaRPr lang="en-US"/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6004775" y="4090115"/>
            <a:ext cx="2286000" cy="1295400"/>
            <a:chOff x="3504" y="2544"/>
            <a:chExt cx="1440" cy="816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3792" y="3072"/>
              <a:ext cx="19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bIns="0" anchor="ctr"/>
            <a:lstStyle/>
            <a:p>
              <a:endParaRPr lang="en-US"/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3504" y="2544"/>
              <a:ext cx="1440" cy="4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x-none" sz="2400" u="sng">
                  <a:latin typeface="Times New Roman" charset="0"/>
                </a:rPr>
                <a:t>Sample </a:t>
              </a:r>
              <a:r>
                <a:rPr lang="en-US" altLang="x-none" sz="2400">
                  <a:latin typeface="Times New Roman" charset="0"/>
                </a:rPr>
                <a:t>(observation)</a:t>
              </a:r>
            </a:p>
          </p:txBody>
        </p:sp>
      </p:grpSp>
      <p:grpSp>
        <p:nvGrpSpPr>
          <p:cNvPr id="11" name="Group 13"/>
          <p:cNvGrpSpPr>
            <a:grpSpLocks/>
          </p:cNvGrpSpPr>
          <p:nvPr/>
        </p:nvGrpSpPr>
        <p:grpSpPr bwMode="auto">
          <a:xfrm>
            <a:off x="4861775" y="5461715"/>
            <a:ext cx="4419600" cy="1217613"/>
            <a:chOff x="2784" y="3360"/>
            <a:chExt cx="2784" cy="767"/>
          </a:xfrm>
        </p:grpSpPr>
        <p:cxnSp>
          <p:nvCxnSpPr>
            <p:cNvPr id="12" name="AutoShape 8"/>
            <p:cNvCxnSpPr>
              <a:cxnSpLocks noChangeShapeType="1"/>
            </p:cNvCxnSpPr>
            <p:nvPr/>
          </p:nvCxnSpPr>
          <p:spPr bwMode="auto">
            <a:xfrm rot="5400000">
              <a:off x="3048" y="3096"/>
              <a:ext cx="576" cy="1104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3840" y="3408"/>
              <a:ext cx="1728" cy="7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x-none" sz="2400" dirty="0">
                  <a:latin typeface="Times New Roman" charset="0"/>
                </a:rPr>
                <a:t>Make guesses about the whole population </a:t>
              </a:r>
            </a:p>
          </p:txBody>
        </p:sp>
      </p:grpSp>
      <p:grpSp>
        <p:nvGrpSpPr>
          <p:cNvPr id="14" name="Group 10"/>
          <p:cNvGrpSpPr>
            <a:grpSpLocks/>
          </p:cNvGrpSpPr>
          <p:nvPr/>
        </p:nvGrpSpPr>
        <p:grpSpPr bwMode="auto">
          <a:xfrm>
            <a:off x="1889975" y="3480515"/>
            <a:ext cx="2514600" cy="2819400"/>
            <a:chOff x="1056" y="2160"/>
            <a:chExt cx="1584" cy="1776"/>
          </a:xfrm>
        </p:grpSpPr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1056" y="2688"/>
              <a:ext cx="1584" cy="124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bIns="0" anchor="ctr"/>
            <a:lstStyle/>
            <a:p>
              <a:endParaRPr lang="en-US"/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1152" y="2160"/>
              <a:ext cx="1440" cy="4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x-none" sz="2400" u="sng">
                  <a:latin typeface="Times New Roman" charset="0"/>
                </a:rPr>
                <a:t>Truth</a:t>
              </a:r>
              <a:r>
                <a:rPr lang="en-US" altLang="x-none" sz="2400">
                  <a:latin typeface="Times New Roman" charset="0"/>
                </a:rPr>
                <a:t> (not observable)</a:t>
              </a:r>
            </a:p>
          </p:txBody>
        </p:sp>
      </p:grpSp>
      <p:grpSp>
        <p:nvGrpSpPr>
          <p:cNvPr id="17" name="Group 21"/>
          <p:cNvGrpSpPr>
            <a:grpSpLocks/>
          </p:cNvGrpSpPr>
          <p:nvPr/>
        </p:nvGrpSpPr>
        <p:grpSpPr bwMode="auto">
          <a:xfrm>
            <a:off x="2347175" y="4547315"/>
            <a:ext cx="1981200" cy="1285875"/>
            <a:chOff x="1248" y="2832"/>
            <a:chExt cx="1248" cy="810"/>
          </a:xfrm>
        </p:grpSpPr>
        <p:graphicFrame>
          <p:nvGraphicFramePr>
            <p:cNvPr id="18" name="Object 14"/>
            <p:cNvGraphicFramePr>
              <a:graphicFrameLocks noChangeAspect="1"/>
            </p:cNvGraphicFramePr>
            <p:nvPr/>
          </p:nvGraphicFramePr>
          <p:xfrm>
            <a:off x="1824" y="3264"/>
            <a:ext cx="666" cy="3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1" name="Equation" r:id="rId4" imgW="1054080" imgH="596880" progId="Equation.3">
                    <p:embed/>
                  </p:oleObj>
                </mc:Choice>
                <mc:Fallback>
                  <p:oleObj name="Equation" r:id="rId4" imgW="1054080" imgH="596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alphaModFix amt="5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4" y="3264"/>
                          <a:ext cx="666" cy="378"/>
                        </a:xfrm>
                        <a:prstGeom prst="rect">
                          <a:avLst/>
                        </a:prstGeom>
                        <a:solidFill>
                          <a:schemeClr val="accent1">
                            <a:alpha val="50000"/>
                          </a:scheme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16"/>
            <p:cNvGraphicFramePr>
              <a:graphicFrameLocks noChangeAspect="1"/>
            </p:cNvGraphicFramePr>
            <p:nvPr/>
          </p:nvGraphicFramePr>
          <p:xfrm>
            <a:off x="1344" y="3264"/>
            <a:ext cx="354" cy="3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2" r:id="rId6" imgW="558800" imgH="596900" progId="Equation.3">
                    <p:embed/>
                  </p:oleObj>
                </mc:Choice>
                <mc:Fallback>
                  <p:oleObj r:id="rId6" imgW="558800" imgH="5969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alphaModFix amt="5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4" y="3264"/>
                          <a:ext cx="354" cy="378"/>
                        </a:xfrm>
                        <a:prstGeom prst="rect">
                          <a:avLst/>
                        </a:prstGeom>
                        <a:solidFill>
                          <a:schemeClr val="accent1">
                            <a:alpha val="50000"/>
                          </a:scheme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1248" y="2832"/>
              <a:ext cx="124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x-none" b="0" dirty="0"/>
                <a:t>Population parameters</a:t>
              </a:r>
            </a:p>
          </p:txBody>
        </p:sp>
      </p:grpSp>
      <p:grpSp>
        <p:nvGrpSpPr>
          <p:cNvPr id="21" name="Group 39"/>
          <p:cNvGrpSpPr>
            <a:grpSpLocks/>
          </p:cNvGrpSpPr>
          <p:nvPr/>
        </p:nvGrpSpPr>
        <p:grpSpPr bwMode="auto">
          <a:xfrm>
            <a:off x="6690575" y="2489915"/>
            <a:ext cx="3200400" cy="2667000"/>
            <a:chOff x="3744" y="1536"/>
            <a:chExt cx="2016" cy="1680"/>
          </a:xfrm>
        </p:grpSpPr>
        <p:grpSp>
          <p:nvGrpSpPr>
            <p:cNvPr id="22" name="Group 38"/>
            <p:cNvGrpSpPr>
              <a:grpSpLocks/>
            </p:cNvGrpSpPr>
            <p:nvPr/>
          </p:nvGrpSpPr>
          <p:grpSpPr bwMode="auto">
            <a:xfrm>
              <a:off x="3744" y="1536"/>
              <a:ext cx="1680" cy="1680"/>
              <a:chOff x="3744" y="1536"/>
              <a:chExt cx="1680" cy="1680"/>
            </a:xfrm>
          </p:grpSpPr>
          <p:grpSp>
            <p:nvGrpSpPr>
              <p:cNvPr id="24" name="Group 37"/>
              <p:cNvGrpSpPr>
                <a:grpSpLocks/>
              </p:cNvGrpSpPr>
              <p:nvPr/>
            </p:nvGrpSpPr>
            <p:grpSpPr bwMode="auto">
              <a:xfrm>
                <a:off x="3984" y="1536"/>
                <a:ext cx="1440" cy="1002"/>
                <a:chOff x="3984" y="1536"/>
                <a:chExt cx="1440" cy="1002"/>
              </a:xfrm>
            </p:grpSpPr>
            <p:graphicFrame>
              <p:nvGraphicFramePr>
                <p:cNvPr id="26" name="Object 19"/>
                <p:cNvGraphicFramePr>
                  <a:graphicFrameLocks noChangeAspect="1"/>
                </p:cNvGraphicFramePr>
                <p:nvPr/>
              </p:nvGraphicFramePr>
              <p:xfrm>
                <a:off x="4320" y="2160"/>
                <a:ext cx="882" cy="37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303" name="Equation" r:id="rId8" imgW="1396800" imgH="596880" progId="Equation.3">
                        <p:embed/>
                      </p:oleObj>
                    </mc:Choice>
                    <mc:Fallback>
                      <p:oleObj name="Equation" r:id="rId8" imgW="1396800" imgH="59688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9">
                              <a:alphaModFix amt="50000"/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320" y="2160"/>
                              <a:ext cx="882" cy="378"/>
                            </a:xfrm>
                            <a:prstGeom prst="rect">
                              <a:avLst/>
                            </a:prstGeom>
                            <a:solidFill>
                              <a:srgbClr val="66FF33">
                                <a:alpha val="50000"/>
                              </a:srgbClr>
                            </a:solidFill>
                            <a:ln w="9525">
                              <a:solidFill>
                                <a:srgbClr val="66FF33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27" name="Object 20"/>
                <p:cNvGraphicFramePr>
                  <a:graphicFrameLocks noChangeAspect="1"/>
                </p:cNvGraphicFramePr>
                <p:nvPr/>
              </p:nvGraphicFramePr>
              <p:xfrm>
                <a:off x="4412" y="1776"/>
                <a:ext cx="555" cy="37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304" name="Equation" r:id="rId10" imgW="876240" imgH="596880" progId="Equation.3">
                        <p:embed/>
                      </p:oleObj>
                    </mc:Choice>
                    <mc:Fallback>
                      <p:oleObj name="Equation" r:id="rId10" imgW="876240" imgH="59688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1">
                              <a:alphaModFix amt="50000"/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412" y="1776"/>
                              <a:ext cx="555" cy="378"/>
                            </a:xfrm>
                            <a:prstGeom prst="rect">
                              <a:avLst/>
                            </a:prstGeom>
                            <a:solidFill>
                              <a:srgbClr val="66FF33">
                                <a:alpha val="50000"/>
                              </a:srgbClr>
                            </a:solidFill>
                            <a:ln w="9525">
                              <a:solidFill>
                                <a:srgbClr val="66FF33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28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3984" y="1536"/>
                  <a:ext cx="1440" cy="237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x-none" b="0"/>
                    <a:t>Sample statistics</a:t>
                  </a:r>
                </a:p>
              </p:txBody>
            </p:sp>
          </p:grpSp>
          <p:sp>
            <p:nvSpPr>
              <p:cNvPr id="25" name="Line 24"/>
              <p:cNvSpPr>
                <a:spLocks noChangeShapeType="1"/>
              </p:cNvSpPr>
              <p:nvPr/>
            </p:nvSpPr>
            <p:spPr bwMode="auto">
              <a:xfrm flipV="1">
                <a:off x="3744" y="2448"/>
                <a:ext cx="624" cy="768"/>
              </a:xfrm>
              <a:prstGeom prst="line">
                <a:avLst/>
              </a:prstGeom>
              <a:noFill/>
              <a:ln w="9525">
                <a:solidFill>
                  <a:srgbClr val="66FF33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" name="Rectangle 32"/>
            <p:cNvSpPr>
              <a:spLocks noChangeArrowheads="1"/>
            </p:cNvSpPr>
            <p:nvPr/>
          </p:nvSpPr>
          <p:spPr bwMode="auto">
            <a:xfrm>
              <a:off x="4272" y="2592"/>
              <a:ext cx="1488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charset="2"/>
                <a:buNone/>
              </a:pPr>
              <a:r>
                <a:rPr lang="en-US" altLang="x-none" sz="1400" b="0" baseline="-30000">
                  <a:ea typeface="Times New Roman" charset="0"/>
                  <a:cs typeface="Times New Roman" charset="0"/>
                </a:rPr>
                <a:t>*hat notation ^ is often used to indicate  “estitmate”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60054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 smtClean="0"/>
              <a:t>The P-value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638300" y="1690688"/>
            <a:ext cx="8915400" cy="3062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r>
              <a:rPr lang="en-US" altLang="x-none" sz="2800" dirty="0"/>
              <a:t>By convention, p-values of &lt;.05 are often accepted as “statistically significant” in the medical literature; but this is an arbitrary cut-off.</a:t>
            </a:r>
          </a:p>
          <a:p>
            <a:endParaRPr lang="en-US" altLang="x-none" sz="2800" dirty="0"/>
          </a:p>
          <a:p>
            <a:r>
              <a:rPr lang="en-US" altLang="x-none" sz="2800" dirty="0"/>
              <a:t>A cut-off of p&lt;.05 means that in about 5 of 100 experiments, a result would appear significant just by chance (“Type I error”).</a:t>
            </a:r>
            <a:endParaRPr lang="en-US" altLang="x-none" sz="2800" dirty="0"/>
          </a:p>
        </p:txBody>
      </p:sp>
    </p:spTree>
    <p:extLst>
      <p:ext uri="{BB962C8B-B14F-4D97-AF65-F5344CB8AC3E}">
        <p14:creationId xmlns:p14="http://schemas.microsoft.com/office/powerpoint/2010/main" val="855702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3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 smtClean="0"/>
              <a:t>Summary: Hypothesis testing</a:t>
            </a:r>
            <a:br>
              <a:rPr lang="en-US" altLang="x-none" dirty="0" smtClean="0"/>
            </a:b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8600" y="1143000"/>
            <a:ext cx="8610600" cy="379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x-none" u="sng" dirty="0"/>
              <a:t>The Steps: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x-none" dirty="0"/>
              <a:t>Define your hypotheses (null, alternative)</a:t>
            </a:r>
          </a:p>
          <a:p>
            <a:pPr lvl="1" eaLnBrk="1" hangingPunct="1">
              <a:spcBef>
                <a:spcPct val="50000"/>
              </a:spcBef>
              <a:buFont typeface="Wingdings" charset="2"/>
              <a:buChar char="Ø"/>
            </a:pPr>
            <a:r>
              <a:rPr lang="en-US" altLang="x-none" sz="2000" b="0" dirty="0"/>
              <a:t>The null hypothesis is the “straw man” that we are trying to shoot down. </a:t>
            </a:r>
          </a:p>
          <a:p>
            <a:pPr lvl="1" eaLnBrk="1" hangingPunct="1">
              <a:spcBef>
                <a:spcPct val="50000"/>
              </a:spcBef>
              <a:buFont typeface="Wingdings" charset="2"/>
              <a:buChar char="Ø"/>
            </a:pPr>
            <a:r>
              <a:rPr lang="en-US" altLang="x-none" sz="2000" b="0" dirty="0"/>
              <a:t>Null here: “mean vitamin D level = 100 </a:t>
            </a:r>
            <a:r>
              <a:rPr lang="en-US" altLang="x-none" sz="2000" b="0" dirty="0" err="1"/>
              <a:t>nmol</a:t>
            </a:r>
            <a:r>
              <a:rPr lang="en-US" altLang="x-none" sz="2000" b="0" dirty="0"/>
              <a:t>/L”</a:t>
            </a:r>
          </a:p>
          <a:p>
            <a:pPr lvl="1" eaLnBrk="1" hangingPunct="1">
              <a:spcBef>
                <a:spcPct val="50000"/>
              </a:spcBef>
              <a:buFont typeface="Wingdings" charset="2"/>
              <a:buChar char="Ø"/>
            </a:pPr>
            <a:r>
              <a:rPr lang="en-US" altLang="x-none" sz="2000" b="0" dirty="0"/>
              <a:t>Alternative here: “mean </a:t>
            </a:r>
            <a:r>
              <a:rPr lang="en-US" altLang="x-none" sz="2000" b="0" dirty="0" err="1"/>
              <a:t>vit</a:t>
            </a:r>
            <a:r>
              <a:rPr lang="en-US" altLang="x-none" sz="2000" b="0" dirty="0"/>
              <a:t> D &lt; 100 </a:t>
            </a:r>
            <a:r>
              <a:rPr lang="en-US" altLang="x-none" sz="2000" b="0" dirty="0" err="1"/>
              <a:t>nmol</a:t>
            </a:r>
            <a:r>
              <a:rPr lang="en-US" altLang="x-none" sz="2000" b="0" dirty="0"/>
              <a:t>/L” (</a:t>
            </a:r>
            <a:r>
              <a:rPr lang="en-US" altLang="x-none" sz="2000" b="0" u="sng" dirty="0"/>
              <a:t>one-sided</a:t>
            </a:r>
            <a:r>
              <a:rPr lang="en-US" altLang="x-none" sz="2000" b="0" dirty="0"/>
              <a:t>)</a:t>
            </a:r>
            <a:endParaRPr lang="en-US" altLang="x-none" sz="2800" b="0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Wingdings" charset="2"/>
              <a:buAutoNum type="arabicPeriod" startAt="2"/>
            </a:pPr>
            <a:r>
              <a:rPr lang="en-US" altLang="x-none" dirty="0"/>
              <a:t>Specify your sampling distribution (under the null)</a:t>
            </a:r>
          </a:p>
          <a:p>
            <a:pPr lvl="1" eaLnBrk="1" hangingPunct="1">
              <a:spcBef>
                <a:spcPct val="50000"/>
              </a:spcBef>
              <a:buClr>
                <a:schemeClr val="tx1"/>
              </a:buClr>
              <a:buFont typeface="Wingdings" charset="2"/>
              <a:buChar char="Ø"/>
            </a:pPr>
            <a:r>
              <a:rPr lang="en-US" altLang="x-none" sz="2000" b="0" dirty="0"/>
              <a:t>If we repeated this experiment many, many times, the mean vitamin D would be normally distributed around 100 </a:t>
            </a:r>
            <a:r>
              <a:rPr lang="en-US" altLang="x-none" sz="2000" b="0" dirty="0" err="1"/>
              <a:t>nmol</a:t>
            </a:r>
            <a:r>
              <a:rPr lang="en-US" altLang="x-none" sz="2000" b="0" dirty="0"/>
              <a:t>/L with a standard error of 3.3</a:t>
            </a:r>
            <a:endParaRPr lang="en-US" altLang="x-none" sz="2800" b="0" dirty="0"/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4003675" y="4633913"/>
            <a:ext cx="1236663" cy="387350"/>
            <a:chOff x="2736" y="2928"/>
            <a:chExt cx="925" cy="354"/>
          </a:xfrm>
        </p:grpSpPr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2736" y="2928"/>
              <a:ext cx="912" cy="3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bIns="0" anchor="ctr"/>
            <a:lstStyle/>
            <a:p>
              <a:endParaRPr lang="en-US"/>
            </a:p>
          </p:txBody>
        </p:sp>
        <p:graphicFrame>
          <p:nvGraphicFramePr>
            <p:cNvPr id="10" name="Object 6"/>
            <p:cNvGraphicFramePr>
              <a:graphicFrameLocks noChangeAspect="1"/>
            </p:cNvGraphicFramePr>
            <p:nvPr/>
          </p:nvGraphicFramePr>
          <p:xfrm>
            <a:off x="2867" y="2970"/>
            <a:ext cx="794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7944" name="Equation" r:id="rId4" imgW="876240" imgH="342720" progId="Equation.3">
                    <p:embed/>
                  </p:oleObj>
                </mc:Choice>
                <mc:Fallback>
                  <p:oleObj name="Equation" r:id="rId4" imgW="876240" imgH="3427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67" y="2970"/>
                          <a:ext cx="794" cy="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00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228600" y="5105400"/>
            <a:ext cx="9144000" cy="201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Wingdings" charset="2"/>
              <a:buNone/>
            </a:pPr>
            <a:r>
              <a:rPr lang="en-US" altLang="x-none"/>
              <a:t>3.   Do a single experiment </a:t>
            </a:r>
            <a:r>
              <a:rPr lang="en-US" altLang="x-none" b="0"/>
              <a:t>(observed sample mean = 63 nmol/L)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x-none"/>
              <a:t>4.  Calculate the p-value of what you observed </a:t>
            </a:r>
            <a:r>
              <a:rPr lang="en-US" altLang="x-none" b="0"/>
              <a:t>(p&lt;.0001)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x-none"/>
              <a:t>5.  Reject or fail to reject the null hypothesis </a:t>
            </a:r>
            <a:r>
              <a:rPr lang="en-US" altLang="x-none" b="0"/>
              <a:t>(reject)</a:t>
            </a:r>
          </a:p>
          <a:p>
            <a:pPr eaLnBrk="1" hangingPunct="1">
              <a:spcBef>
                <a:spcPct val="50000"/>
              </a:spcBef>
            </a:pPr>
            <a:endParaRPr lang="en-US" altLang="x-none" b="0"/>
          </a:p>
        </p:txBody>
      </p:sp>
    </p:spTree>
    <p:extLst>
      <p:ext uri="{BB962C8B-B14F-4D97-AF65-F5344CB8AC3E}">
        <p14:creationId xmlns:p14="http://schemas.microsoft.com/office/powerpoint/2010/main" val="2071003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  <p:bldP spid="11" grpId="0" build="p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Confidence intervals vs hypothesis tests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6802"/>
            <a:ext cx="10515600" cy="4351338"/>
          </a:xfrm>
        </p:spPr>
        <p:txBody>
          <a:bodyPr/>
          <a:lstStyle/>
          <a:p>
            <a:r>
              <a:rPr lang="en-US" altLang="x-none" dirty="0"/>
              <a:t>Confidence intervals give the same information (and more) than hypothesis tests</a:t>
            </a:r>
            <a:r>
              <a:rPr lang="en-US" altLang="x-none" dirty="0" smtClean="0"/>
              <a:t>…</a:t>
            </a:r>
          </a:p>
          <a:p>
            <a:r>
              <a:rPr lang="en-US" altLang="x-none" dirty="0" smtClean="0"/>
              <a:t>Duality with hypothesis tests</a:t>
            </a:r>
          </a:p>
          <a:p>
            <a:endParaRPr lang="en-US" altLang="x-none" dirty="0"/>
          </a:p>
          <a:p>
            <a:endParaRPr lang="en-US" altLang="x-none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62</a:t>
            </a:fld>
            <a:endParaRPr 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743851" y="2671762"/>
            <a:ext cx="193675" cy="8937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bIns="0"/>
          <a:lstStyle/>
          <a:p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8746901" y="2179637"/>
            <a:ext cx="198120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x-none" sz="2400" b="0">
                <a:latin typeface="Times New Roman" charset="0"/>
              </a:rPr>
              <a:t>Null value</a:t>
            </a:r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2204814" y="2270125"/>
            <a:ext cx="4565650" cy="1973262"/>
            <a:chOff x="662" y="1453"/>
            <a:chExt cx="2187" cy="1243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950" y="1736"/>
              <a:ext cx="1358" cy="9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bIns="0" anchor="ctr"/>
            <a:lstStyle/>
            <a:p>
              <a:endParaRPr lang="en-US"/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662" y="1453"/>
              <a:ext cx="2187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bIns="0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x-none" sz="2400" b="0">
                  <a:latin typeface="Times New Roman" charset="0"/>
                </a:rPr>
                <a:t>99% confidence interval</a:t>
              </a:r>
            </a:p>
          </p:txBody>
        </p:sp>
      </p:grp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12701" y="4840287"/>
            <a:ext cx="7239000" cy="188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x-none" sz="2400" b="0">
                <a:latin typeface="Times New Roman" charset="0"/>
              </a:rPr>
              <a:t>Null hypothesis: Average vitamin D is 100 nmol/L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x-none" sz="2400" b="0">
                <a:latin typeface="Times New Roman" charset="0"/>
              </a:rPr>
              <a:t>Alternative hypothesis: Average vitamin D is not 100 nmol/L (two-sided)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x-none" sz="2400" b="0">
                <a:latin typeface="Times New Roman" charset="0"/>
              </a:rPr>
              <a:t>P-value &lt; .01</a:t>
            </a:r>
          </a:p>
        </p:txBody>
      </p: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1584101" y="3392487"/>
            <a:ext cx="9144000" cy="487363"/>
            <a:chOff x="288" y="2640"/>
            <a:chExt cx="5328" cy="307"/>
          </a:xfrm>
        </p:grpSpPr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288" y="2640"/>
              <a:ext cx="52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bIns="0"/>
            <a:lstStyle/>
            <a:p>
              <a:endParaRPr lang="en-US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336" y="2688"/>
              <a:ext cx="5280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bIns="0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x-none" sz="2400" b="0">
                  <a:latin typeface="Times New Roman" charset="0"/>
                </a:rPr>
                <a:t>50               60                70                80                90                100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5836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/>
          <a:lstStyle/>
          <a:p>
            <a:r>
              <a:rPr lang="en-US" dirty="0" smtClean="0"/>
              <a:t>Is cognitive function correlated with vitamin D?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63</a:t>
            </a:fld>
            <a:endParaRPr lang="en-US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1105415" y="1425285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x-none" smtClean="0"/>
              <a:t>Null hypothesis: r = 0</a:t>
            </a:r>
          </a:p>
          <a:p>
            <a:r>
              <a:rPr lang="en-US" altLang="x-none" smtClean="0"/>
              <a:t>Alternative hypothesis: r </a:t>
            </a:r>
            <a:r>
              <a:rPr lang="en-US" altLang="x-none" smtClean="0">
                <a:sym typeface="Symbol" charset="2"/>
              </a:rPr>
              <a:t> 0 </a:t>
            </a:r>
          </a:p>
          <a:p>
            <a:pPr lvl="1"/>
            <a:r>
              <a:rPr lang="en-US" altLang="x-none" smtClean="0">
                <a:sym typeface="Symbol" charset="2"/>
              </a:rPr>
              <a:t>Two-sided hypothesis</a:t>
            </a:r>
          </a:p>
          <a:p>
            <a:pPr lvl="1"/>
            <a:r>
              <a:rPr lang="en-US" altLang="x-none" smtClean="0">
                <a:sym typeface="Symbol" charset="2"/>
              </a:rPr>
              <a:t>Doesn’t assume that the correlation will be positive or negative.</a:t>
            </a:r>
            <a:endParaRPr lang="en-US" altLang="x-none" dirty="0"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6744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/>
          <a:lstStyle/>
          <a:p>
            <a:r>
              <a:rPr lang="en-US" dirty="0" smtClean="0"/>
              <a:t>Computer simulation (15,000 repeats)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64</a:t>
            </a:fld>
            <a:endParaRPr lang="en-US"/>
          </a:p>
        </p:txBody>
      </p:sp>
      <p:pic>
        <p:nvPicPr>
          <p:cNvPr id="5" name="Picture 4" descr="null correl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309" y="1260475"/>
            <a:ext cx="6075363" cy="509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871059" y="2006600"/>
            <a:ext cx="2673350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/>
              <a:t>Null distribution:</a:t>
            </a:r>
          </a:p>
          <a:p>
            <a:pPr>
              <a:spcBef>
                <a:spcPct val="50000"/>
              </a:spcBef>
            </a:pPr>
            <a:r>
              <a:rPr lang="en-US" altLang="x-none"/>
              <a:t>Normally distributed</a:t>
            </a:r>
          </a:p>
          <a:p>
            <a:pPr>
              <a:spcBef>
                <a:spcPct val="50000"/>
              </a:spcBef>
            </a:pPr>
            <a:r>
              <a:rPr lang="en-US" altLang="x-none"/>
              <a:t>Std error = 0.1</a:t>
            </a:r>
          </a:p>
          <a:p>
            <a:pPr>
              <a:spcBef>
                <a:spcPct val="50000"/>
              </a:spcBef>
            </a:pPr>
            <a:r>
              <a:rPr lang="en-US" altLang="x-none"/>
              <a:t>Mean = 0</a:t>
            </a:r>
          </a:p>
        </p:txBody>
      </p:sp>
    </p:spTree>
    <p:extLst>
      <p:ext uri="{BB962C8B-B14F-4D97-AF65-F5344CB8AC3E}">
        <p14:creationId xmlns:p14="http://schemas.microsoft.com/office/powerpoint/2010/main" val="187599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/>
          <a:lstStyle/>
          <a:p>
            <a:r>
              <a:rPr lang="en-US" dirty="0" smtClean="0"/>
              <a:t>What’s the probability of our data?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65</a:t>
            </a:fld>
            <a:endParaRPr lang="en-US"/>
          </a:p>
        </p:txBody>
      </p:sp>
      <p:pic>
        <p:nvPicPr>
          <p:cNvPr id="7" name="Picture 3" descr="null correl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262" y="1475582"/>
            <a:ext cx="6075363" cy="509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47"/>
          <p:cNvGrpSpPr>
            <a:grpSpLocks/>
          </p:cNvGrpSpPr>
          <p:nvPr/>
        </p:nvGrpSpPr>
        <p:grpSpPr bwMode="auto">
          <a:xfrm>
            <a:off x="6732275" y="2983707"/>
            <a:ext cx="3575050" cy="2243138"/>
            <a:chOff x="2959" y="2060"/>
            <a:chExt cx="2252" cy="1413"/>
          </a:xfrm>
        </p:grpSpPr>
        <p:sp>
          <p:nvSpPr>
            <p:cNvPr id="9" name="Text Box 45"/>
            <p:cNvSpPr txBox="1">
              <a:spLocks noChangeArrowheads="1"/>
            </p:cNvSpPr>
            <p:nvPr/>
          </p:nvSpPr>
          <p:spPr bwMode="auto">
            <a:xfrm>
              <a:off x="3063" y="2060"/>
              <a:ext cx="2148" cy="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x-none" dirty="0"/>
                <a:t>Even when the true correlation is 0, we get correlations as big as 0.15 or bigger 7% of the time.</a:t>
              </a:r>
            </a:p>
          </p:txBody>
        </p:sp>
        <p:sp>
          <p:nvSpPr>
            <p:cNvPr id="10" name="Line 46"/>
            <p:cNvSpPr>
              <a:spLocks noChangeShapeType="1"/>
            </p:cNvSpPr>
            <p:nvPr/>
          </p:nvSpPr>
          <p:spPr bwMode="auto">
            <a:xfrm flipH="1">
              <a:off x="2959" y="2871"/>
              <a:ext cx="541" cy="6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4780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/>
          <a:lstStyle/>
          <a:p>
            <a:r>
              <a:rPr lang="en-US" dirty="0" smtClean="0"/>
              <a:t>What’s the probability of our data?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66</a:t>
            </a:fld>
            <a:endParaRPr lang="en-US"/>
          </a:p>
        </p:txBody>
      </p:sp>
      <p:pic>
        <p:nvPicPr>
          <p:cNvPr id="21" name="Picture 3" descr="null correl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2324" y="1475582"/>
            <a:ext cx="6075363" cy="509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2" name="Group 4"/>
          <p:cNvGrpSpPr>
            <a:grpSpLocks/>
          </p:cNvGrpSpPr>
          <p:nvPr/>
        </p:nvGrpSpPr>
        <p:grpSpPr bwMode="auto">
          <a:xfrm>
            <a:off x="4236412" y="4783932"/>
            <a:ext cx="3132137" cy="1011238"/>
            <a:chOff x="1257" y="3194"/>
            <a:chExt cx="1973" cy="637"/>
          </a:xfrm>
        </p:grpSpPr>
        <p:grpSp>
          <p:nvGrpSpPr>
            <p:cNvPr id="23" name="Group 5"/>
            <p:cNvGrpSpPr>
              <a:grpSpLocks/>
            </p:cNvGrpSpPr>
            <p:nvPr/>
          </p:nvGrpSpPr>
          <p:grpSpPr bwMode="auto">
            <a:xfrm>
              <a:off x="2697" y="3195"/>
              <a:ext cx="533" cy="636"/>
              <a:chOff x="2688" y="3168"/>
              <a:chExt cx="542" cy="662"/>
            </a:xfrm>
          </p:grpSpPr>
          <p:grpSp>
            <p:nvGrpSpPr>
              <p:cNvPr id="37" name="Group 6"/>
              <p:cNvGrpSpPr>
                <a:grpSpLocks/>
              </p:cNvGrpSpPr>
              <p:nvPr/>
            </p:nvGrpSpPr>
            <p:grpSpPr bwMode="auto">
              <a:xfrm>
                <a:off x="2688" y="3168"/>
                <a:ext cx="522" cy="662"/>
                <a:chOff x="2688" y="3168"/>
                <a:chExt cx="531" cy="662"/>
              </a:xfrm>
            </p:grpSpPr>
            <p:grpSp>
              <p:nvGrpSpPr>
                <p:cNvPr id="39" name="Group 7"/>
                <p:cNvGrpSpPr>
                  <a:grpSpLocks/>
                </p:cNvGrpSpPr>
                <p:nvPr/>
              </p:nvGrpSpPr>
              <p:grpSpPr bwMode="auto">
                <a:xfrm>
                  <a:off x="2688" y="3168"/>
                  <a:ext cx="359" cy="655"/>
                  <a:chOff x="2688" y="3168"/>
                  <a:chExt cx="359" cy="655"/>
                </a:xfrm>
              </p:grpSpPr>
              <p:sp>
                <p:nvSpPr>
                  <p:cNvPr id="45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2688" y="3168"/>
                    <a:ext cx="61" cy="655"/>
                  </a:xfrm>
                  <a:prstGeom prst="rect">
                    <a:avLst/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6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2802" y="3369"/>
                    <a:ext cx="78" cy="454"/>
                  </a:xfrm>
                  <a:prstGeom prst="rect">
                    <a:avLst/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7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2940" y="3656"/>
                    <a:ext cx="70" cy="166"/>
                  </a:xfrm>
                  <a:prstGeom prst="rect">
                    <a:avLst/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8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3002" y="3706"/>
                    <a:ext cx="45" cy="106"/>
                  </a:xfrm>
                  <a:prstGeom prst="rect">
                    <a:avLst/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0" name="Group 12"/>
                <p:cNvGrpSpPr>
                  <a:grpSpLocks/>
                </p:cNvGrpSpPr>
                <p:nvPr/>
              </p:nvGrpSpPr>
              <p:grpSpPr bwMode="auto">
                <a:xfrm>
                  <a:off x="2747" y="3367"/>
                  <a:ext cx="472" cy="463"/>
                  <a:chOff x="2749" y="3368"/>
                  <a:chExt cx="428" cy="463"/>
                </a:xfrm>
              </p:grpSpPr>
              <p:sp>
                <p:nvSpPr>
                  <p:cNvPr id="41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2749" y="3368"/>
                    <a:ext cx="53" cy="463"/>
                  </a:xfrm>
                  <a:prstGeom prst="rect">
                    <a:avLst/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2880" y="3621"/>
                    <a:ext cx="53" cy="201"/>
                  </a:xfrm>
                  <a:prstGeom prst="rect">
                    <a:avLst/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3063" y="3766"/>
                    <a:ext cx="27" cy="46"/>
                  </a:xfrm>
                  <a:prstGeom prst="rect">
                    <a:avLst/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3106" y="3776"/>
                    <a:ext cx="71" cy="37"/>
                  </a:xfrm>
                  <a:prstGeom prst="rect">
                    <a:avLst/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8" name="Rectangle 17"/>
              <p:cNvSpPr>
                <a:spLocks noChangeArrowheads="1"/>
              </p:cNvSpPr>
              <p:nvPr/>
            </p:nvSpPr>
            <p:spPr bwMode="auto">
              <a:xfrm>
                <a:off x="3046" y="3770"/>
                <a:ext cx="184" cy="43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" name="Group 18"/>
            <p:cNvGrpSpPr>
              <a:grpSpLocks/>
            </p:cNvGrpSpPr>
            <p:nvPr/>
          </p:nvGrpSpPr>
          <p:grpSpPr bwMode="auto">
            <a:xfrm flipH="1">
              <a:off x="1257" y="3194"/>
              <a:ext cx="533" cy="636"/>
              <a:chOff x="2688" y="3168"/>
              <a:chExt cx="542" cy="662"/>
            </a:xfrm>
          </p:grpSpPr>
          <p:grpSp>
            <p:nvGrpSpPr>
              <p:cNvPr id="25" name="Group 19"/>
              <p:cNvGrpSpPr>
                <a:grpSpLocks/>
              </p:cNvGrpSpPr>
              <p:nvPr/>
            </p:nvGrpSpPr>
            <p:grpSpPr bwMode="auto">
              <a:xfrm>
                <a:off x="2688" y="3168"/>
                <a:ext cx="522" cy="662"/>
                <a:chOff x="2688" y="3168"/>
                <a:chExt cx="531" cy="662"/>
              </a:xfrm>
            </p:grpSpPr>
            <p:grpSp>
              <p:nvGrpSpPr>
                <p:cNvPr id="27" name="Group 20"/>
                <p:cNvGrpSpPr>
                  <a:grpSpLocks/>
                </p:cNvGrpSpPr>
                <p:nvPr/>
              </p:nvGrpSpPr>
              <p:grpSpPr bwMode="auto">
                <a:xfrm>
                  <a:off x="2688" y="3168"/>
                  <a:ext cx="359" cy="655"/>
                  <a:chOff x="2688" y="3168"/>
                  <a:chExt cx="359" cy="655"/>
                </a:xfrm>
              </p:grpSpPr>
              <p:sp>
                <p:nvSpPr>
                  <p:cNvPr id="33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2688" y="3168"/>
                    <a:ext cx="61" cy="655"/>
                  </a:xfrm>
                  <a:prstGeom prst="rect">
                    <a:avLst/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4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2802" y="3369"/>
                    <a:ext cx="78" cy="454"/>
                  </a:xfrm>
                  <a:prstGeom prst="rect">
                    <a:avLst/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5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2940" y="3656"/>
                    <a:ext cx="70" cy="166"/>
                  </a:xfrm>
                  <a:prstGeom prst="rect">
                    <a:avLst/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3002" y="3706"/>
                    <a:ext cx="45" cy="106"/>
                  </a:xfrm>
                  <a:prstGeom prst="rect">
                    <a:avLst/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8" name="Group 25"/>
                <p:cNvGrpSpPr>
                  <a:grpSpLocks/>
                </p:cNvGrpSpPr>
                <p:nvPr/>
              </p:nvGrpSpPr>
              <p:grpSpPr bwMode="auto">
                <a:xfrm>
                  <a:off x="2747" y="3367"/>
                  <a:ext cx="472" cy="463"/>
                  <a:chOff x="2749" y="3368"/>
                  <a:chExt cx="428" cy="463"/>
                </a:xfrm>
              </p:grpSpPr>
              <p:sp>
                <p:nvSpPr>
                  <p:cNvPr id="29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2749" y="3368"/>
                    <a:ext cx="53" cy="463"/>
                  </a:xfrm>
                  <a:prstGeom prst="rect">
                    <a:avLst/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2880" y="3621"/>
                    <a:ext cx="53" cy="201"/>
                  </a:xfrm>
                  <a:prstGeom prst="rect">
                    <a:avLst/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3063" y="3766"/>
                    <a:ext cx="27" cy="46"/>
                  </a:xfrm>
                  <a:prstGeom prst="rect">
                    <a:avLst/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3106" y="3776"/>
                    <a:ext cx="71" cy="37"/>
                  </a:xfrm>
                  <a:prstGeom prst="rect">
                    <a:avLst/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6" name="Rectangle 30"/>
              <p:cNvSpPr>
                <a:spLocks noChangeArrowheads="1"/>
              </p:cNvSpPr>
              <p:nvPr/>
            </p:nvSpPr>
            <p:spPr bwMode="auto">
              <a:xfrm>
                <a:off x="3046" y="3770"/>
                <a:ext cx="184" cy="43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9" name="Text Box 35"/>
          <p:cNvSpPr txBox="1">
            <a:spLocks noChangeArrowheads="1"/>
          </p:cNvSpPr>
          <p:nvPr/>
        </p:nvSpPr>
        <p:spPr bwMode="auto">
          <a:xfrm>
            <a:off x="6851024" y="2939257"/>
            <a:ext cx="352742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/>
              <a:t>Our results could have happened purely due to a fluke of chance!</a:t>
            </a:r>
          </a:p>
        </p:txBody>
      </p:sp>
    </p:spTree>
    <p:extLst>
      <p:ext uri="{BB962C8B-B14F-4D97-AF65-F5344CB8AC3E}">
        <p14:creationId xmlns:p14="http://schemas.microsoft.com/office/powerpoint/2010/main" val="85308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/>
          <a:lstStyle/>
          <a:p>
            <a:r>
              <a:rPr lang="en-US" dirty="0" smtClean="0"/>
              <a:t>Formal hypothesis test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67</a:t>
            </a:fld>
            <a:endParaRPr lang="en-US"/>
          </a:p>
        </p:txBody>
      </p:sp>
      <p:sp>
        <p:nvSpPr>
          <p:cNvPr id="50" name="Rectangle 8"/>
          <p:cNvSpPr txBox="1">
            <a:spLocks noChangeArrowheads="1"/>
          </p:cNvSpPr>
          <p:nvPr/>
        </p:nvSpPr>
        <p:spPr>
          <a:xfrm>
            <a:off x="1311476" y="1660582"/>
            <a:ext cx="831215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/>
            <a:r>
              <a:rPr lang="en-US" altLang="x-none" sz="2400" smtClean="0"/>
              <a:t>1. Null hypothesis: r=0</a:t>
            </a:r>
          </a:p>
          <a:p>
            <a:pPr marL="990600" lvl="1" indent="-533400"/>
            <a:r>
              <a:rPr lang="en-US" altLang="x-none" sz="2000" smtClean="0"/>
              <a:t>Alternative: r </a:t>
            </a:r>
            <a:r>
              <a:rPr lang="en-US" altLang="x-none" sz="2000" smtClean="0">
                <a:sym typeface="Symbol" charset="2"/>
              </a:rPr>
              <a:t> 0</a:t>
            </a:r>
            <a:r>
              <a:rPr lang="en-US" altLang="x-none" sz="2000" b="1" smtClean="0">
                <a:sym typeface="Symbol" charset="2"/>
              </a:rPr>
              <a:t> </a:t>
            </a:r>
            <a:r>
              <a:rPr lang="en-US" altLang="x-none" sz="2000" smtClean="0">
                <a:sym typeface="Symbol" charset="2"/>
              </a:rPr>
              <a:t>(two-sided)</a:t>
            </a:r>
            <a:endParaRPr lang="en-US" altLang="x-none" sz="2000" smtClean="0"/>
          </a:p>
          <a:p>
            <a:pPr marL="609600" indent="-609600"/>
            <a:r>
              <a:rPr lang="en-US" altLang="x-none" sz="2400" smtClean="0"/>
              <a:t>2. Determine the null distribution</a:t>
            </a:r>
          </a:p>
          <a:p>
            <a:pPr marL="1371600" lvl="2" indent="-457200"/>
            <a:r>
              <a:rPr lang="en-US" altLang="x-none" sz="1800" smtClean="0"/>
              <a:t>Normally distributed </a:t>
            </a:r>
          </a:p>
          <a:p>
            <a:pPr marL="1371600" lvl="2" indent="-457200"/>
            <a:r>
              <a:rPr lang="en-US" altLang="x-none" sz="1800" smtClean="0"/>
              <a:t>Standard error = 0.1</a:t>
            </a:r>
          </a:p>
          <a:p>
            <a:pPr marL="609600" indent="-609600"/>
            <a:r>
              <a:rPr lang="en-US" altLang="x-none" sz="2400" smtClean="0"/>
              <a:t>3. Collect Data, r=0.15</a:t>
            </a:r>
          </a:p>
          <a:p>
            <a:pPr marL="609600" indent="-609600"/>
            <a:r>
              <a:rPr lang="en-US" altLang="x-none" sz="2400" smtClean="0"/>
              <a:t>4. Calculate the p-value for the data:</a:t>
            </a:r>
          </a:p>
          <a:p>
            <a:pPr marL="990600" lvl="1" indent="-533400"/>
            <a:r>
              <a:rPr lang="en-US" altLang="x-none" sz="2000" smtClean="0"/>
              <a:t>Z = </a:t>
            </a:r>
          </a:p>
          <a:p>
            <a:pPr marL="609600" indent="-609600"/>
            <a:endParaRPr lang="en-US" altLang="x-none" sz="2400" smtClean="0"/>
          </a:p>
          <a:p>
            <a:pPr marL="609600" indent="-609600"/>
            <a:r>
              <a:rPr lang="en-US" altLang="x-none" sz="2400" smtClean="0"/>
              <a:t>5. Reject or fail to reject the null (fail to reject)</a:t>
            </a:r>
          </a:p>
          <a:p>
            <a:pPr marL="990600" lvl="1" indent="-533400"/>
            <a:endParaRPr lang="en-US" altLang="x-none" sz="2000" smtClean="0"/>
          </a:p>
          <a:p>
            <a:pPr marL="990600" lvl="1" indent="-533400">
              <a:buFont typeface="Wingdings" charset="2"/>
              <a:buNone/>
            </a:pPr>
            <a:endParaRPr lang="en-US" altLang="x-none" sz="2000"/>
          </a:p>
        </p:txBody>
      </p:sp>
    </p:spTree>
    <p:extLst>
      <p:ext uri="{BB962C8B-B14F-4D97-AF65-F5344CB8AC3E}">
        <p14:creationId xmlns:p14="http://schemas.microsoft.com/office/powerpoint/2010/main" val="139131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/>
          <a:lstStyle/>
          <a:p>
            <a:r>
              <a:rPr lang="en-US" dirty="0" smtClean="0"/>
              <a:t>Or use a confidence interval to see statistical significance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68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109967" y="1966119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x-none" smtClean="0"/>
              <a:t>95% CI  = -0.05 to 0.35</a:t>
            </a:r>
          </a:p>
          <a:p>
            <a:r>
              <a:rPr lang="en-US" altLang="x-none" smtClean="0"/>
              <a:t>Thus, 0 (the null value) is a plausible value!</a:t>
            </a:r>
          </a:p>
          <a:p>
            <a:r>
              <a:rPr lang="en-US" altLang="x-none" smtClean="0"/>
              <a:t>P&gt;.05</a:t>
            </a:r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8349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 vs.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x-none" sz="2400" b="1" u="sng" dirty="0">
                <a:ea typeface="Times New Roman" charset="0"/>
                <a:cs typeface="Times New Roman" charset="0"/>
              </a:rPr>
              <a:t>Sample Statistic</a:t>
            </a:r>
            <a:r>
              <a:rPr lang="en-US" altLang="x-none" sz="2400" dirty="0">
                <a:ea typeface="Times New Roman" charset="0"/>
                <a:cs typeface="Times New Roman" charset="0"/>
              </a:rPr>
              <a:t> – any summary measure calculated from data; e.g., could be a mean, a difference in means or proportions, an odds ratio, or a correlation coefficient</a:t>
            </a:r>
          </a:p>
          <a:p>
            <a:pPr lvl="1">
              <a:lnSpc>
                <a:spcPct val="80000"/>
              </a:lnSpc>
            </a:pPr>
            <a:r>
              <a:rPr lang="en-US" altLang="x-none" sz="2000" dirty="0">
                <a:ea typeface="Times New Roman" charset="0"/>
                <a:cs typeface="Times New Roman" charset="0"/>
              </a:rPr>
              <a:t>E.g., the mean vitamin D level in a sample of 100 </a:t>
            </a:r>
            <a:r>
              <a:rPr lang="en-US" altLang="x-none" sz="2000" dirty="0" smtClean="0">
                <a:ea typeface="Times New Roman" charset="0"/>
                <a:cs typeface="Times New Roman" charset="0"/>
              </a:rPr>
              <a:t>people is </a:t>
            </a:r>
            <a:r>
              <a:rPr lang="en-US" altLang="x-none" sz="2000" dirty="0">
                <a:ea typeface="Times New Roman" charset="0"/>
                <a:cs typeface="Times New Roman" charset="0"/>
              </a:rPr>
              <a:t>63 </a:t>
            </a:r>
            <a:r>
              <a:rPr lang="en-US" altLang="x-none" sz="2000" dirty="0" err="1">
                <a:ea typeface="Times New Roman" charset="0"/>
                <a:cs typeface="Times New Roman" charset="0"/>
              </a:rPr>
              <a:t>nmol</a:t>
            </a:r>
            <a:r>
              <a:rPr lang="en-US" altLang="x-none" sz="2000" dirty="0">
                <a:ea typeface="Times New Roman" charset="0"/>
                <a:cs typeface="Times New Roman" charset="0"/>
              </a:rPr>
              <a:t>/L</a:t>
            </a:r>
          </a:p>
          <a:p>
            <a:pPr lvl="1">
              <a:lnSpc>
                <a:spcPct val="80000"/>
              </a:lnSpc>
            </a:pPr>
            <a:r>
              <a:rPr lang="en-US" altLang="x-none" sz="2000" dirty="0">
                <a:ea typeface="Times New Roman" charset="0"/>
                <a:cs typeface="Times New Roman" charset="0"/>
              </a:rPr>
              <a:t>E.g., the correlation coefficient between vitamin D and cognitive function in the sample of 100 </a:t>
            </a:r>
            <a:r>
              <a:rPr lang="en-US" altLang="x-none" sz="2000" dirty="0" smtClean="0">
                <a:ea typeface="Times New Roman" charset="0"/>
                <a:cs typeface="Times New Roman" charset="0"/>
              </a:rPr>
              <a:t>people is </a:t>
            </a:r>
            <a:r>
              <a:rPr lang="en-US" altLang="x-none" sz="2000" dirty="0">
                <a:ea typeface="Times New Roman" charset="0"/>
                <a:cs typeface="Times New Roman" charset="0"/>
              </a:rPr>
              <a:t>0.15</a:t>
            </a:r>
          </a:p>
          <a:p>
            <a:pPr lvl="1">
              <a:lnSpc>
                <a:spcPct val="80000"/>
              </a:lnSpc>
              <a:buFont typeface="Wingdings" charset="2"/>
              <a:buNone/>
            </a:pPr>
            <a:endParaRPr lang="en-US" altLang="x-none" sz="2000" dirty="0">
              <a:ea typeface="Times New Roman" charset="0"/>
              <a:cs typeface="Times New Roman" charset="0"/>
            </a:endParaRPr>
          </a:p>
          <a:p>
            <a:pPr>
              <a:lnSpc>
                <a:spcPct val="80000"/>
              </a:lnSpc>
            </a:pPr>
            <a:r>
              <a:rPr lang="en-US" altLang="x-none" sz="2400" b="1" u="sng" dirty="0">
                <a:ea typeface="Times New Roman" charset="0"/>
                <a:cs typeface="Times New Roman" charset="0"/>
              </a:rPr>
              <a:t>Population parameter</a:t>
            </a:r>
            <a:r>
              <a:rPr lang="en-US" altLang="x-none" sz="2400" dirty="0">
                <a:ea typeface="Times New Roman" charset="0"/>
                <a:cs typeface="Times New Roman" charset="0"/>
              </a:rPr>
              <a:t> – the true value/true effect in the entire population of interest</a:t>
            </a:r>
          </a:p>
          <a:p>
            <a:pPr lvl="1">
              <a:lnSpc>
                <a:spcPct val="80000"/>
              </a:lnSpc>
            </a:pPr>
            <a:r>
              <a:rPr lang="en-US" altLang="x-none" sz="2000" dirty="0">
                <a:ea typeface="Times New Roman" charset="0"/>
                <a:cs typeface="Times New Roman" charset="0"/>
              </a:rPr>
              <a:t>E.g., the true mean vitamin D in all middle-aged </a:t>
            </a:r>
            <a:r>
              <a:rPr lang="en-US" altLang="x-none" sz="2000" dirty="0" smtClean="0">
                <a:ea typeface="Times New Roman" charset="0"/>
                <a:cs typeface="Times New Roman" charset="0"/>
              </a:rPr>
              <a:t>humans is </a:t>
            </a:r>
            <a:r>
              <a:rPr lang="en-US" altLang="x-none" sz="2000" dirty="0">
                <a:ea typeface="Times New Roman" charset="0"/>
                <a:cs typeface="Times New Roman" charset="0"/>
              </a:rPr>
              <a:t>62 </a:t>
            </a:r>
            <a:r>
              <a:rPr lang="en-US" altLang="x-none" sz="2000" dirty="0" err="1">
                <a:ea typeface="Times New Roman" charset="0"/>
                <a:cs typeface="Times New Roman" charset="0"/>
              </a:rPr>
              <a:t>nmol</a:t>
            </a:r>
            <a:r>
              <a:rPr lang="en-US" altLang="x-none" sz="2000" dirty="0">
                <a:ea typeface="Times New Roman" charset="0"/>
                <a:cs typeface="Times New Roman" charset="0"/>
              </a:rPr>
              <a:t>/L</a:t>
            </a:r>
          </a:p>
          <a:p>
            <a:pPr lvl="1">
              <a:lnSpc>
                <a:spcPct val="80000"/>
              </a:lnSpc>
            </a:pPr>
            <a:r>
              <a:rPr lang="en-US" altLang="x-none" sz="2000" dirty="0">
                <a:ea typeface="Times New Roman" charset="0"/>
                <a:cs typeface="Times New Roman" charset="0"/>
              </a:rPr>
              <a:t>E.g., the true correlation between vitamin D and cognitive function in all middle-aged </a:t>
            </a:r>
            <a:r>
              <a:rPr lang="en-US" altLang="x-none" sz="2000" dirty="0" smtClean="0">
                <a:ea typeface="Times New Roman" charset="0"/>
                <a:cs typeface="Times New Roman" charset="0"/>
              </a:rPr>
              <a:t>humans </a:t>
            </a:r>
            <a:r>
              <a:rPr lang="en-US" altLang="x-none" sz="2000" dirty="0">
                <a:ea typeface="Times New Roman" charset="0"/>
                <a:cs typeface="Times New Roman" charset="0"/>
              </a:rPr>
              <a:t>is 0.15 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8697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Sample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x-none" sz="2400" dirty="0"/>
              <a:t>Single population mean </a:t>
            </a:r>
          </a:p>
          <a:p>
            <a:pPr>
              <a:buNone/>
            </a:pPr>
            <a:r>
              <a:rPr lang="en-US" altLang="x-none" sz="2400" dirty="0"/>
              <a:t>Single population proportion</a:t>
            </a:r>
          </a:p>
          <a:p>
            <a:pPr>
              <a:buNone/>
            </a:pPr>
            <a:r>
              <a:rPr lang="en-US" altLang="x-none" sz="2400" dirty="0"/>
              <a:t>Difference in means (</a:t>
            </a:r>
            <a:r>
              <a:rPr lang="en-US" altLang="x-none" sz="2400" dirty="0" smtClean="0"/>
              <a:t>t-test</a:t>
            </a:r>
            <a:r>
              <a:rPr lang="en-US" altLang="x-none" sz="2400" dirty="0"/>
              <a:t>)</a:t>
            </a:r>
          </a:p>
          <a:p>
            <a:pPr>
              <a:buNone/>
            </a:pPr>
            <a:r>
              <a:rPr lang="en-US" altLang="x-none" sz="2400" dirty="0"/>
              <a:t>Difference in proportions (Z-test)</a:t>
            </a:r>
          </a:p>
          <a:p>
            <a:pPr>
              <a:buNone/>
            </a:pPr>
            <a:r>
              <a:rPr lang="en-US" altLang="x-none" sz="2400" dirty="0"/>
              <a:t>Odds ratio/risk ratio</a:t>
            </a:r>
          </a:p>
          <a:p>
            <a:pPr>
              <a:buNone/>
            </a:pPr>
            <a:r>
              <a:rPr lang="en-US" altLang="x-none" sz="2400" dirty="0"/>
              <a:t>Correlation coefficient</a:t>
            </a:r>
          </a:p>
          <a:p>
            <a:pPr>
              <a:buNone/>
            </a:pPr>
            <a:r>
              <a:rPr lang="en-US" altLang="x-none" sz="2400" dirty="0"/>
              <a:t>Regression coefficient</a:t>
            </a:r>
          </a:p>
          <a:p>
            <a:pPr>
              <a:buNone/>
            </a:pPr>
            <a:r>
              <a:rPr lang="en-US" altLang="x-none" sz="2400" dirty="0" smtClean="0"/>
              <a:t>…</a:t>
            </a:r>
            <a:endParaRPr lang="en-US" altLang="x-none" sz="2400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4467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cognitive function and vitamin 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x-none" sz="2400" dirty="0"/>
              <a:t>Hypothetical data loosely based on [1]; cross-sectional study of 100 middle-aged and older European men.</a:t>
            </a:r>
          </a:p>
          <a:p>
            <a:r>
              <a:rPr lang="en-US" altLang="x-none" sz="2400" dirty="0"/>
              <a:t>Estimation: What is the average serum vitamin D in middle-aged and older European men?</a:t>
            </a:r>
          </a:p>
          <a:p>
            <a:pPr lvl="1"/>
            <a:r>
              <a:rPr lang="en-US" altLang="x-none" sz="2000" dirty="0"/>
              <a:t>Sample statistic: mean vitamin D levels</a:t>
            </a:r>
          </a:p>
          <a:p>
            <a:r>
              <a:rPr lang="en-US" altLang="x-none" sz="2400" dirty="0"/>
              <a:t>Hypothesis testing: Are vitamin D levels and cognitive function correlated?</a:t>
            </a:r>
          </a:p>
          <a:p>
            <a:pPr lvl="1"/>
            <a:r>
              <a:rPr lang="en-US" altLang="x-none" sz="2000" dirty="0"/>
              <a:t>Sample statistic: correlation coefficient between vitamin D and cognitive function, measured by the Digit Symbol Substitution Test (DSST).  </a:t>
            </a:r>
            <a:endParaRPr lang="en-US" altLang="x-none" sz="2000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099257" y="4791968"/>
            <a:ext cx="8839200" cy="138499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>
            <a:spAutoFit/>
          </a:bodyPr>
          <a:lstStyle/>
          <a:p>
            <a:endParaRPr lang="en-US" altLang="x-none" b="0" dirty="0"/>
          </a:p>
          <a:p>
            <a:r>
              <a:rPr lang="en-US" altLang="x-none" b="0" dirty="0"/>
              <a:t>1. Lee DM, </a:t>
            </a:r>
            <a:r>
              <a:rPr lang="en-US" altLang="x-none" b="0" dirty="0" err="1"/>
              <a:t>Tajar</a:t>
            </a:r>
            <a:r>
              <a:rPr lang="en-US" altLang="x-none" b="0" dirty="0"/>
              <a:t> A, </a:t>
            </a:r>
            <a:r>
              <a:rPr lang="en-US" altLang="x-none" b="0" dirty="0" err="1"/>
              <a:t>Ulubaev</a:t>
            </a:r>
            <a:r>
              <a:rPr lang="en-US" altLang="x-none" b="0" dirty="0"/>
              <a:t> A, et al. Association between 25-hydroxyvitamin D levels and cognitive performance in middle-aged and older European men. J </a:t>
            </a:r>
            <a:r>
              <a:rPr lang="en-US" altLang="x-none" b="0" dirty="0" err="1"/>
              <a:t>Neurol</a:t>
            </a:r>
            <a:r>
              <a:rPr lang="en-US" altLang="x-none" b="0" dirty="0"/>
              <a:t> </a:t>
            </a:r>
            <a:r>
              <a:rPr lang="en-US" altLang="x-none" b="0" dirty="0" err="1"/>
              <a:t>Neurosurg</a:t>
            </a:r>
            <a:r>
              <a:rPr lang="en-US" altLang="x-none" b="0" dirty="0"/>
              <a:t> Psychiatry. 2009 Jul;80(7):722-9. </a:t>
            </a:r>
          </a:p>
          <a:p>
            <a:endParaRPr lang="en-US" altLang="x-none" b="0" dirty="0"/>
          </a:p>
        </p:txBody>
      </p:sp>
    </p:spTree>
    <p:extLst>
      <p:ext uri="{BB962C8B-B14F-4D97-AF65-F5344CB8AC3E}">
        <p14:creationId xmlns:p14="http://schemas.microsoft.com/office/powerpoint/2010/main" val="925496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4187</TotalTime>
  <Words>2790</Words>
  <Application>Microsoft Macintosh PowerPoint</Application>
  <PresentationFormat>Widescreen</PresentationFormat>
  <Paragraphs>422</Paragraphs>
  <Slides>68</Slides>
  <Notes>55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8" baseType="lpstr">
      <vt:lpstr>Calibri</vt:lpstr>
      <vt:lpstr>Calibri Light</vt:lpstr>
      <vt:lpstr>Mangal</vt:lpstr>
      <vt:lpstr>Arial</vt:lpstr>
      <vt:lpstr>Symbol</vt:lpstr>
      <vt:lpstr>Tahoma</vt:lpstr>
      <vt:lpstr>Times New Roman</vt:lpstr>
      <vt:lpstr>Wingdings</vt:lpstr>
      <vt:lpstr>Office Theme</vt:lpstr>
      <vt:lpstr>Microsoft Equation 3.0</vt:lpstr>
      <vt:lpstr> CS639:  Data Management for  Data Science</vt:lpstr>
      <vt:lpstr>Announcements</vt:lpstr>
      <vt:lpstr>Where are we?</vt:lpstr>
      <vt:lpstr>Today’s Lecture</vt:lpstr>
      <vt:lpstr>1. Statistical Inference</vt:lpstr>
      <vt:lpstr>Statistical Inference</vt:lpstr>
      <vt:lpstr>Statistics vs. Parameters</vt:lpstr>
      <vt:lpstr>Examples of Sample Statistics</vt:lpstr>
      <vt:lpstr>Example 1: cognitive function and vitamin D</vt:lpstr>
      <vt:lpstr>Distribution of a trait: vitamin D</vt:lpstr>
      <vt:lpstr>Distribution of a trait: DSST</vt:lpstr>
      <vt:lpstr>Distribution of a statistic</vt:lpstr>
      <vt:lpstr>Distribution of a statistic</vt:lpstr>
      <vt:lpstr>Example of computer simulation</vt:lpstr>
      <vt:lpstr>Coin tosses</vt:lpstr>
      <vt:lpstr>Distribution of the sample mean, computer simulation</vt:lpstr>
      <vt:lpstr>Distribution of mean vitamin D (a sample statistic) </vt:lpstr>
      <vt:lpstr>Distribution of mean vitamin D (a sample statistic) </vt:lpstr>
      <vt:lpstr>If we increase the sample size to n=400</vt:lpstr>
      <vt:lpstr>If we increase the variability of vitamin D (the trait) to SD = 40</vt:lpstr>
      <vt:lpstr>2. CLT and Statistics of Distributions</vt:lpstr>
      <vt:lpstr>The Central Limit Theorem</vt:lpstr>
      <vt:lpstr>Symbol Check</vt:lpstr>
      <vt:lpstr>Proof</vt:lpstr>
      <vt:lpstr>Computer simulation of the CLT</vt:lpstr>
      <vt:lpstr>Uniform on [0,1]: average of 1 (original distribution)</vt:lpstr>
      <vt:lpstr>Uniform: 1000 averages of 2 </vt:lpstr>
      <vt:lpstr>Uniform: 1000 averages of 5 </vt:lpstr>
      <vt:lpstr>Uniform: 1000 averages of 100 </vt:lpstr>
      <vt:lpstr>~Exp(1): average of 1 (original distribution) </vt:lpstr>
      <vt:lpstr>~Exp(1): 1000 averages of 2 </vt:lpstr>
      <vt:lpstr>~Exp(1): 1000 averages of 5 </vt:lpstr>
      <vt:lpstr>~Exp(1): 1000 averages of 100 </vt:lpstr>
      <vt:lpstr>~Exp(1): 1000 averages of 100 </vt:lpstr>
      <vt:lpstr>The Central Limit Theorem</vt:lpstr>
      <vt:lpstr>CLT: caveats for small samples</vt:lpstr>
      <vt:lpstr>Examples of Sample Statistics</vt:lpstr>
      <vt:lpstr>Distribution of correlation coefficient?</vt:lpstr>
      <vt:lpstr>Distribution of correlation coefficient</vt:lpstr>
      <vt:lpstr>Distribution of correlation coefficient</vt:lpstr>
      <vt:lpstr>Many statistics follow normal (or t-) distribution </vt:lpstr>
      <vt:lpstr>3. Confidence Intervals</vt:lpstr>
      <vt:lpstr>Estimation – confidence intervals</vt:lpstr>
      <vt:lpstr>95% confidence interval</vt:lpstr>
      <vt:lpstr>PowerPoint Presentation</vt:lpstr>
      <vt:lpstr>95% confidence interval</vt:lpstr>
      <vt:lpstr>95% confidence interval</vt:lpstr>
      <vt:lpstr>Simulation of 20 studies of 100 people</vt:lpstr>
      <vt:lpstr>Confidence Intervals give:</vt:lpstr>
      <vt:lpstr>Confidence Intervals</vt:lpstr>
      <vt:lpstr>Confidence Intervals</vt:lpstr>
      <vt:lpstr>4. Hypothesis Testing</vt:lpstr>
      <vt:lpstr>Hypothesis test</vt:lpstr>
      <vt:lpstr>Is the mean vitamin D different than 100?</vt:lpstr>
      <vt:lpstr>Computer simulation (10,000 repeats)</vt:lpstr>
      <vt:lpstr>Compare the null distribution to the observed value</vt:lpstr>
      <vt:lpstr>Calculating the p-value with a formula</vt:lpstr>
      <vt:lpstr>The P-value</vt:lpstr>
      <vt:lpstr>P-value &lt; .0001 means</vt:lpstr>
      <vt:lpstr>The P-value</vt:lpstr>
      <vt:lpstr>Summary: Hypothesis testing </vt:lpstr>
      <vt:lpstr>Confidence intervals vs hypothesis tests </vt:lpstr>
      <vt:lpstr>Is cognitive function correlated with vitamin D? </vt:lpstr>
      <vt:lpstr>Computer simulation (15,000 repeats)</vt:lpstr>
      <vt:lpstr>What’s the probability of our data?</vt:lpstr>
      <vt:lpstr>What’s the probability of our data?</vt:lpstr>
      <vt:lpstr>Formal hypothesis test</vt:lpstr>
      <vt:lpstr>Or use a confidence interval to see statistical significance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145 Style Guide</dc:title>
  <dc:creator>Alex Ratner</dc:creator>
  <cp:lastModifiedBy>Theodoros Rekatsinas</cp:lastModifiedBy>
  <cp:revision>510</cp:revision>
  <cp:lastPrinted>2019-01-22T23:38:09Z</cp:lastPrinted>
  <dcterms:created xsi:type="dcterms:W3CDTF">2015-09-11T05:09:33Z</dcterms:created>
  <dcterms:modified xsi:type="dcterms:W3CDTF">2019-03-11T18:44:11Z</dcterms:modified>
</cp:coreProperties>
</file>