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7" r:id="rId2"/>
    <p:sldId id="331" r:id="rId3"/>
    <p:sldId id="450" r:id="rId4"/>
    <p:sldId id="495" r:id="rId5"/>
    <p:sldId id="500" r:id="rId6"/>
    <p:sldId id="563" r:id="rId7"/>
    <p:sldId id="535" r:id="rId8"/>
    <p:sldId id="562" r:id="rId9"/>
    <p:sldId id="565" r:id="rId10"/>
    <p:sldId id="566" r:id="rId11"/>
    <p:sldId id="567" r:id="rId12"/>
    <p:sldId id="564" r:id="rId13"/>
    <p:sldId id="568" r:id="rId14"/>
    <p:sldId id="569" r:id="rId15"/>
    <p:sldId id="570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257"/>
            <p14:sldId id="331"/>
            <p14:sldId id="450"/>
            <p14:sldId id="495"/>
            <p14:sldId id="500"/>
            <p14:sldId id="563"/>
            <p14:sldId id="535"/>
            <p14:sldId id="562"/>
            <p14:sldId id="565"/>
            <p14:sldId id="566"/>
            <p14:sldId id="567"/>
            <p14:sldId id="564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2B822C"/>
    <a:srgbClr val="4F7C32"/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37"/>
    <p:restoredTop sz="91369"/>
  </p:normalViewPr>
  <p:slideViewPr>
    <p:cSldViewPr snapToGrid="0" snapToObjects="1">
      <p:cViewPr>
        <p:scale>
          <a:sx n="83" d="100"/>
          <a:sy n="83" d="100"/>
        </p:scale>
        <p:origin x="5512" y="1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3/1/19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3/1/19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3/1/19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30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CS639: </a:t>
            </a:r>
            <a:br>
              <a:rPr lang="en-US" dirty="0"/>
            </a:br>
            <a:r>
              <a:rPr lang="en-US" b="1" dirty="0"/>
              <a:t>Data Management for </a:t>
            </a:r>
            <a:br>
              <a:rPr lang="en-US" b="1" dirty="0"/>
            </a:br>
            <a:r>
              <a:rPr lang="en-US" b="1" dirty="0"/>
              <a:t>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701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Lecture </a:t>
            </a:r>
            <a:r>
              <a:rPr lang="en-US" dirty="0" smtClean="0"/>
              <a:t>12: </a:t>
            </a:r>
            <a:r>
              <a:rPr lang="en-US" dirty="0" err="1" smtClean="0"/>
              <a:t>NoSql</a:t>
            </a:r>
            <a:r>
              <a:rPr lang="en-US" dirty="0" smtClean="0"/>
              <a:t> and </a:t>
            </a:r>
            <a:r>
              <a:rPr lang="en-US" dirty="0" err="1" smtClean="0"/>
              <a:t>KeyValue</a:t>
            </a:r>
            <a:r>
              <a:rPr lang="en-US" dirty="0" smtClean="0"/>
              <a:t> stores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Theodoros </a:t>
            </a:r>
            <a:r>
              <a:rPr lang="en-US" dirty="0" smtClean="0"/>
              <a:t>Rekatsinas</a:t>
            </a:r>
          </a:p>
          <a:p>
            <a:endParaRPr lang="en-US" dirty="0"/>
          </a:p>
          <a:p>
            <a:r>
              <a:rPr lang="en-US" dirty="0" smtClean="0"/>
              <a:t>Slides borrowed by Kathleen Durant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7" y="354834"/>
            <a:ext cx="4379089" cy="1824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Sharding</a:t>
            </a:r>
            <a:r>
              <a:rPr lang="en-US" sz="3600" dirty="0" smtClean="0"/>
              <a:t> of data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714500"/>
            <a:ext cx="9715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59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Replica Sets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3053"/>
            <a:ext cx="4813515" cy="5154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634" y="923850"/>
            <a:ext cx="3511546" cy="59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Strengths and weaknesses of </a:t>
            </a:r>
            <a:r>
              <a:rPr lang="en-US" dirty="0" smtClean="0"/>
              <a:t>NoSQL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692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does NoSQL vary from RDBMS?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270000"/>
            <a:ext cx="99441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1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Benefits of NoSQL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85" y="1139482"/>
            <a:ext cx="8597577" cy="52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7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Benefits of NoSQL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927" y="981917"/>
            <a:ext cx="8991385" cy="54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87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Drawbacks of NoSQL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1032360"/>
            <a:ext cx="96139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Drawbacks of NoSQL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222" y="902225"/>
            <a:ext cx="8677114" cy="54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ACID or BASE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57" y="863937"/>
            <a:ext cx="8703597" cy="58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3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smtClean="0"/>
              <a:t>MongoDB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137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Intro to NoSQL</a:t>
            </a: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NoSQL Assumptions and the CAP Theorem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Strengths and weaknesses of NoSQL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Example: MongoDB</a:t>
            </a: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MongoDB?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67" y="888493"/>
            <a:ext cx="8138225" cy="56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Functionality of MongoDB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82406"/>
            <a:ext cx="96012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16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use MongoDB?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2108200"/>
            <a:ext cx="93599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8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MongoDB: CAP approach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981" y="1088982"/>
            <a:ext cx="9005269" cy="559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7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MongoDB Data model: Hierarchical Objects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965" y="1077301"/>
            <a:ext cx="8759879" cy="52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9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Schema Free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91" y="934822"/>
            <a:ext cx="9475814" cy="56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7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MongoDB Features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66" y="1303053"/>
            <a:ext cx="95885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20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Index Functionality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29" y="1177160"/>
            <a:ext cx="8131875" cy="54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01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CRUD operations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231900"/>
            <a:ext cx="8509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8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Query operations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77" y="988660"/>
            <a:ext cx="9029564" cy="53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Intro to NoSQL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0195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Aggregated functionality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409700"/>
            <a:ext cx="9931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54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 reduce functionality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333500"/>
            <a:ext cx="9626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1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1295400"/>
            <a:ext cx="93853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Taxonomy of NoSQL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16" y="1033866"/>
            <a:ext cx="9753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3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NoSQL architecture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91" y="1003965"/>
            <a:ext cx="7519690" cy="566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4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2. NoSQL </a:t>
            </a:r>
            <a:r>
              <a:rPr lang="en-US" dirty="0"/>
              <a:t>Assumptions and the CAP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31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 theorem for NoSQL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What the CAP theorem really says: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If you cannot limit the number of faults and requests can be directed to any server and you insist on serving every request you receive then you cannot possibly be consistent</a:t>
            </a:r>
          </a:p>
          <a:p>
            <a:pPr marL="571500" indent="-571500">
              <a:buFont typeface="Arial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How it is interpreted: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You must always give something up: consistency, availability or tolerance to failure and reconfiguration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8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 theorem for NoSQL</a:t>
            </a:r>
            <a:endParaRPr lang="en-US" sz="36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920" y="1059892"/>
            <a:ext cx="8513951" cy="57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61" y="0"/>
            <a:ext cx="8996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22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6726</TotalTime>
  <Words>202</Words>
  <Application>Microsoft Macintosh PowerPoint</Application>
  <PresentationFormat>Widescreen</PresentationFormat>
  <Paragraphs>55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Calibri Light</vt:lpstr>
      <vt:lpstr>Arial</vt:lpstr>
      <vt:lpstr>Office Theme</vt:lpstr>
      <vt:lpstr> CS639:  Data Management for  Data Science</vt:lpstr>
      <vt:lpstr>Today’s Lecture</vt:lpstr>
      <vt:lpstr> Intro to NoSQL</vt:lpstr>
      <vt:lpstr>Taxonomy of NoSQL</vt:lpstr>
      <vt:lpstr>Typical NoSQL architecture</vt:lpstr>
      <vt:lpstr> 2. NoSQL Assumptions and the CAP Theorem</vt:lpstr>
      <vt:lpstr>CAP theorem for NoSQL</vt:lpstr>
      <vt:lpstr>CAP theorem for NoSQL</vt:lpstr>
      <vt:lpstr>PowerPoint Presentation</vt:lpstr>
      <vt:lpstr>Sharding of data</vt:lpstr>
      <vt:lpstr>Replica Sets</vt:lpstr>
      <vt:lpstr>3. Strengths and weaknesses of NoSQL</vt:lpstr>
      <vt:lpstr>How does NoSQL vary from RDBMS?</vt:lpstr>
      <vt:lpstr>Benefits of NoSQL</vt:lpstr>
      <vt:lpstr>Benefits of NoSQL</vt:lpstr>
      <vt:lpstr>Drawbacks of NoSQL</vt:lpstr>
      <vt:lpstr>Drawbacks of NoSQL</vt:lpstr>
      <vt:lpstr>ACID or BASE</vt:lpstr>
      <vt:lpstr>4. MongoDB</vt:lpstr>
      <vt:lpstr>What is MongoDB?</vt:lpstr>
      <vt:lpstr>Functionality of MongoDB</vt:lpstr>
      <vt:lpstr>Why use MongoDB?</vt:lpstr>
      <vt:lpstr>MongoDB: CAP approach</vt:lpstr>
      <vt:lpstr>MongoDB Data model: Hierarchical Objects</vt:lpstr>
      <vt:lpstr>Schema Free</vt:lpstr>
      <vt:lpstr>MongoDB Features</vt:lpstr>
      <vt:lpstr>Index Functionality</vt:lpstr>
      <vt:lpstr>CRUD operations</vt:lpstr>
      <vt:lpstr>Query operations</vt:lpstr>
      <vt:lpstr>Aggregated functionality</vt:lpstr>
      <vt:lpstr>Map reduce functionality</vt:lpstr>
      <vt:lpstr>Summary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Theodoros Rekatsinas</cp:lastModifiedBy>
  <cp:revision>802</cp:revision>
  <cp:lastPrinted>2019-02-22T02:19:54Z</cp:lastPrinted>
  <dcterms:created xsi:type="dcterms:W3CDTF">2015-09-11T05:09:33Z</dcterms:created>
  <dcterms:modified xsi:type="dcterms:W3CDTF">2019-03-01T16:53:20Z</dcterms:modified>
</cp:coreProperties>
</file>