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410" r:id="rId3"/>
    <p:sldId id="40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58" r:id="rId12"/>
    <p:sldId id="265" r:id="rId13"/>
    <p:sldId id="266" r:id="rId14"/>
    <p:sldId id="267" r:id="rId15"/>
    <p:sldId id="282" r:id="rId16"/>
    <p:sldId id="283" r:id="rId17"/>
    <p:sldId id="269" r:id="rId18"/>
    <p:sldId id="270" r:id="rId19"/>
    <p:sldId id="277" r:id="rId20"/>
    <p:sldId id="273" r:id="rId21"/>
    <p:sldId id="274" r:id="rId22"/>
    <p:sldId id="275" r:id="rId23"/>
    <p:sldId id="280" r:id="rId24"/>
    <p:sldId id="279" r:id="rId25"/>
    <p:sldId id="387" r:id="rId26"/>
    <p:sldId id="388" r:id="rId27"/>
    <p:sldId id="389" r:id="rId28"/>
    <p:sldId id="390" r:id="rId29"/>
    <p:sldId id="393" r:id="rId30"/>
    <p:sldId id="394" r:id="rId31"/>
    <p:sldId id="396" r:id="rId32"/>
    <p:sldId id="281" r:id="rId33"/>
    <p:sldId id="284" r:id="rId34"/>
    <p:sldId id="286" r:id="rId35"/>
    <p:sldId id="287" r:id="rId36"/>
    <p:sldId id="288" r:id="rId37"/>
    <p:sldId id="289" r:id="rId38"/>
    <p:sldId id="398" r:id="rId39"/>
    <p:sldId id="399" r:id="rId40"/>
    <p:sldId id="400" r:id="rId41"/>
    <p:sldId id="290" r:id="rId42"/>
    <p:sldId id="292" r:id="rId43"/>
    <p:sldId id="296" r:id="rId44"/>
    <p:sldId id="297" r:id="rId45"/>
    <p:sldId id="298" r:id="rId46"/>
    <p:sldId id="299" r:id="rId47"/>
    <p:sldId id="300" r:id="rId48"/>
    <p:sldId id="305" r:id="rId49"/>
    <p:sldId id="307" r:id="rId50"/>
    <p:sldId id="376" r:id="rId51"/>
    <p:sldId id="308" r:id="rId52"/>
    <p:sldId id="309" r:id="rId53"/>
    <p:sldId id="312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13" r:id="rId64"/>
    <p:sldId id="314" r:id="rId65"/>
    <p:sldId id="322" r:id="rId66"/>
    <p:sldId id="321" r:id="rId67"/>
    <p:sldId id="323" r:id="rId68"/>
    <p:sldId id="325" r:id="rId69"/>
    <p:sldId id="401" r:id="rId70"/>
    <p:sldId id="403" r:id="rId71"/>
    <p:sldId id="404" r:id="rId72"/>
    <p:sldId id="405" r:id="rId73"/>
    <p:sldId id="406" r:id="rId74"/>
    <p:sldId id="407" r:id="rId75"/>
    <p:sldId id="40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02B6A1-C21A-A24F-B243-46D346762A73}">
          <p14:sldIdLst>
            <p14:sldId id="256"/>
            <p14:sldId id="410"/>
            <p14:sldId id="409"/>
          </p14:sldIdLst>
        </p14:section>
        <p14:section name="Lecture 2" id="{B982149D-103D-5D43-ADEA-28C4D1B4EE94}">
          <p14:sldIdLst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Lecture 3" id="{DD09DC1F-0450-144B-85AF-3833A8709398}">
          <p14:sldIdLst>
            <p14:sldId id="258"/>
            <p14:sldId id="265"/>
            <p14:sldId id="266"/>
            <p14:sldId id="267"/>
            <p14:sldId id="282"/>
            <p14:sldId id="283"/>
            <p14:sldId id="269"/>
            <p14:sldId id="270"/>
            <p14:sldId id="277"/>
            <p14:sldId id="273"/>
            <p14:sldId id="274"/>
            <p14:sldId id="275"/>
            <p14:sldId id="280"/>
            <p14:sldId id="279"/>
            <p14:sldId id="387"/>
            <p14:sldId id="388"/>
            <p14:sldId id="389"/>
            <p14:sldId id="390"/>
            <p14:sldId id="393"/>
            <p14:sldId id="394"/>
            <p14:sldId id="396"/>
          </p14:sldIdLst>
        </p14:section>
        <p14:section name="Lecture 4" id="{C1DC3E97-A81F-024D-AC6B-03B57D3BAE3B}">
          <p14:sldIdLst>
            <p14:sldId id="281"/>
            <p14:sldId id="284"/>
            <p14:sldId id="286"/>
            <p14:sldId id="287"/>
            <p14:sldId id="288"/>
            <p14:sldId id="289"/>
            <p14:sldId id="398"/>
            <p14:sldId id="399"/>
            <p14:sldId id="400"/>
          </p14:sldIdLst>
        </p14:section>
        <p14:section name="Lecture 5" id="{E0B877C9-2FAB-0A4C-9381-6921F1FBD6C1}">
          <p14:sldIdLst>
            <p14:sldId id="290"/>
            <p14:sldId id="292"/>
            <p14:sldId id="296"/>
            <p14:sldId id="297"/>
            <p14:sldId id="298"/>
            <p14:sldId id="299"/>
            <p14:sldId id="300"/>
            <p14:sldId id="305"/>
            <p14:sldId id="307"/>
            <p14:sldId id="376"/>
          </p14:sldIdLst>
        </p14:section>
        <p14:section name="Lecture 7" id="{67FAD22F-ECD2-6B4B-8EAC-03455E4932CF}">
          <p14:sldIdLst>
            <p14:sldId id="308"/>
            <p14:sldId id="309"/>
            <p14:sldId id="312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13"/>
            <p14:sldId id="314"/>
            <p14:sldId id="322"/>
            <p14:sldId id="321"/>
          </p14:sldIdLst>
        </p14:section>
        <p14:section name="Lecture 8" id="{84CBEC8F-6E78-2F4A-AE08-C52398D4DC61}">
          <p14:sldIdLst>
            <p14:sldId id="323"/>
            <p14:sldId id="325"/>
            <p14:sldId id="401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830"/>
  </p:normalViewPr>
  <p:slideViewPr>
    <p:cSldViewPr snapToGrid="0" snapToObjects="1">
      <p:cViewPr varScale="1">
        <p:scale>
          <a:sx n="107" d="100"/>
          <a:sy n="107" d="100"/>
        </p:scale>
        <p:origin x="200" y="1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78666-3AA8-6F4E-ADE5-6FD75F171D59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C1680-58FF-A942-8304-4D5033A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1680-58FF-A942-8304-4D5033A80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6A1E7-D163-48F1-B323-726834F1BCA6}" type="slidenum">
              <a:rPr lang="en-US"/>
              <a:pPr/>
              <a:t>16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7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48071-1762-407E-992A-3F778AEF61A8}" type="slidenum">
              <a:rPr lang="en-US"/>
              <a:pPr/>
              <a:t>17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C2B3F-2EE9-48CD-B642-AB6348E9EFC4}" type="slidenum">
              <a:rPr lang="en-US"/>
              <a:pPr/>
              <a:t>18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0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32A3D-8256-43D1-9D37-64AE574CDA46}" type="slidenum">
              <a:rPr lang="en-US"/>
              <a:pPr/>
              <a:t>19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AD065-7167-487D-84C4-7B47B901E43C}" type="slidenum">
              <a:rPr lang="en-US"/>
              <a:pPr/>
              <a:t>20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AD065-7167-487D-84C4-7B47B901E43C}" type="slidenum">
              <a:rPr lang="en-US"/>
              <a:pPr/>
              <a:t>21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0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AD065-7167-487D-84C4-7B47B901E43C}" type="slidenum">
              <a:rPr lang="en-US"/>
              <a:pPr/>
              <a:t>22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8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AD065-7167-487D-84C4-7B47B901E43C}" type="slidenum">
              <a:rPr lang="en-US"/>
              <a:pPr/>
              <a:t>23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4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73612-B2B7-415B-BD0B-C3DDB45ED59C}" type="slidenum">
              <a:rPr lang="en-US"/>
              <a:pPr/>
              <a:t>24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94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CF976-0675-4E93-82D8-8266C63D9B50}" type="slidenum">
              <a:rPr lang="en-US"/>
              <a:pPr/>
              <a:t>25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FC90D-F5FD-4EC8-9A20-FA926EA35948}" type="slidenum">
              <a:rPr lang="en-US"/>
              <a:pPr/>
              <a:t>5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1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AA930-C99C-46CF-B550-963ADE7193B2}" type="slidenum">
              <a:rPr lang="en-US"/>
              <a:pPr/>
              <a:t>26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E86E1-9278-48F6-96C9-0626624145BD}" type="slidenum">
              <a:rPr lang="en-US"/>
              <a:pPr/>
              <a:t>27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3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C69EB-C3EE-4167-9D19-2D3B25BCB404}" type="slidenum">
              <a:rPr lang="en-US"/>
              <a:pPr/>
              <a:t>28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3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DD09C-D1BD-4088-978B-E55F385BC749}" type="slidenum">
              <a:rPr lang="en-US"/>
              <a:pPr/>
              <a:t>29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7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DD09C-D1BD-4088-978B-E55F385BC749}" type="slidenum">
              <a:rPr lang="en-US"/>
              <a:pPr/>
              <a:t>30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5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6CECD-C88D-BF4A-96B9-BF49F7956A97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0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CBD16-D9F7-904D-A831-D5287B888F16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16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CBD16-D9F7-904D-A831-D5287B888F16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74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4EF24-3929-824E-9849-DDE04188B633}" type="slidenum">
              <a:rPr lang="en-US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9CC32-ECFA-DE4E-8C1E-3CFC32AC2635}" type="slidenum">
              <a:rPr lang="en-US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6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7920-C064-4783-BA27-1563C3CA487C}" type="slidenum">
              <a:rPr lang="en-US"/>
              <a:pPr/>
              <a:t>6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59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9DF98-B060-294C-97E7-0E0F6713F2EC}" type="slidenum">
              <a:rPr lang="en-US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2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F2386-BC4D-D046-8DF5-D59CC1ADB016}" type="slidenum">
              <a:rPr lang="en-US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44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5E5CB-5F45-D94E-AFB2-F9C286A59B43}" type="slidenum">
              <a:rPr lang="en-US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0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6C9E6-BEBB-FF45-8CC3-D18AED2B0331}" type="slidenum">
              <a:rPr lang="en-US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2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168F0-1357-084C-8AE3-7898B24C39CD}" type="slidenum">
              <a:rPr lang="en-US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8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168F0-1357-084C-8AE3-7898B24C39CD}" type="slidenum">
              <a:rPr lang="en-US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87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168F0-1357-084C-8AE3-7898B24C39CD}" type="slidenum">
              <a:rPr lang="en-US">
                <a:solidFill>
                  <a:prstClr val="black"/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0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168F0-1357-084C-8AE3-7898B24C39CD}" type="slidenum">
              <a:rPr lang="en-US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39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168F0-1357-084C-8AE3-7898B24C39CD}" type="slidenum">
              <a:rPr lang="en-US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4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168F0-1357-084C-8AE3-7898B24C39CD}" type="slidenum">
              <a:rPr lang="en-US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7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5BABC-8AE4-4864-9D16-4FBEEC793F13}" type="slidenum">
              <a:rPr lang="en-US"/>
              <a:pPr/>
              <a:t>7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9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168F0-1357-084C-8AE3-7898B24C39CD}" type="slidenum">
              <a:rPr lang="en-US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5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DAFF6-4638-284E-B728-F3EF0CE8A1E0}" type="slidenum">
              <a:rPr lang="en-US">
                <a:solidFill>
                  <a:prstClr val="black"/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53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C16D5-04C4-8F48-91AE-57775203FE15}" type="slidenum">
              <a:rPr lang="en-US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92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DE72F-4920-9346-857E-CA57FB61AF72}" type="slidenum">
              <a:rPr lang="en-US">
                <a:solidFill>
                  <a:prstClr val="black"/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11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59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6182C-CEE6-7C4F-97F9-5E6021731C84}" type="slidenum">
              <a:rPr lang="en-US"/>
              <a:pPr/>
              <a:t>70</a:t>
            </a:fld>
            <a:endParaRPr lang="en-US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4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3263"/>
            <a:ext cx="6164263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02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895" y="4409758"/>
            <a:ext cx="5158423" cy="417766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271" tIns="45326" rIns="92271" bIns="4532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7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6182C-CEE6-7C4F-97F9-5E6021731C84}" type="slidenum">
              <a:rPr lang="en-US"/>
              <a:pPr/>
              <a:t>71</a:t>
            </a:fld>
            <a:endParaRPr lang="en-US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4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3263"/>
            <a:ext cx="6164263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02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895" y="4409758"/>
            <a:ext cx="5158423" cy="417766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271" tIns="45326" rIns="92271" bIns="4532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4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6182C-CEE6-7C4F-97F9-5E6021731C84}" type="slidenum">
              <a:rPr lang="en-US"/>
              <a:pPr/>
              <a:t>72</a:t>
            </a:fld>
            <a:endParaRPr lang="en-US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4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3263"/>
            <a:ext cx="6164263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02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895" y="4409758"/>
            <a:ext cx="5158423" cy="417766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271" tIns="45326" rIns="92271" bIns="4532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16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03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3D508-DEE3-4B48-8B21-E612AFF5B608}" type="slidenum">
              <a:rPr lang="en-US"/>
              <a:pPr/>
              <a:t>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4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6E57F-65A4-4DD4-8906-AF6578A64FB2}" type="slidenum">
              <a:rPr lang="en-US"/>
              <a:pPr/>
              <a:t>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C454F-492C-4C0C-A74B-2C04BB4152E4}" type="slidenum">
              <a:rPr lang="en-US"/>
              <a:pPr/>
              <a:t>12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D0B4B-A99C-4EA3-BB61-D5CE1032B3EB}" type="slidenum">
              <a:rPr lang="en-US"/>
              <a:pPr/>
              <a:t>14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6A1E7-D163-48F1-B323-726834F1BCA6}" type="slidenum">
              <a:rPr lang="en-US"/>
              <a:pPr/>
              <a:t>15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3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1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6B3E-AF1B-894D-9764-D2207453BB0C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858-142C-BD46-B39C-59C51002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7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564 Midterm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Best Of Collection (Master Tracks), Vol.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355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SQL semantics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48901" y="1443866"/>
            <a:ext cx="2895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R.A</a:t>
            </a: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 R, S</a:t>
            </a: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R.A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= S.B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74813" y="2590773"/>
          <a:ext cx="609600" cy="1554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74813" y="4511013"/>
          <a:ext cx="990600" cy="20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283532" y="2972853"/>
          <a:ext cx="1447800" cy="3627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34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2783744" y="4358167"/>
            <a:ext cx="956042" cy="496555"/>
          </a:xfrm>
          <a:prstGeom prst="rightArrow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8489" y="336801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Cross Product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8033661" y="4801870"/>
          <a:ext cx="1447800" cy="1554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34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7041414" y="1849845"/>
            <a:ext cx="1021646" cy="458859"/>
          </a:xfrm>
          <a:prstGeom prst="rightArrow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8559973" y="1460152"/>
          <a:ext cx="533400" cy="1554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1889213" y="2436195"/>
            <a:ext cx="576944" cy="43405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 bwMode="auto">
          <a:xfrm rot="16200000">
            <a:off x="8508990" y="3591539"/>
            <a:ext cx="625778" cy="481649"/>
          </a:xfrm>
          <a:prstGeom prst="rightArrow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93374" y="3416864"/>
            <a:ext cx="156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Apply </a:t>
            </a:r>
            <a:r>
              <a:rPr lang="en-US" sz="2400" dirty="0" smtClean="0">
                <a:latin typeface="+mj-lt"/>
              </a:rPr>
              <a:t>Projection</a:t>
            </a:r>
            <a:endParaRPr lang="en-US" sz="2400" dirty="0">
              <a:latin typeface="+mj-lt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6489229" y="5328730"/>
            <a:ext cx="956042" cy="496555"/>
          </a:xfrm>
          <a:prstGeom prst="rightArrow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1068" y="3900801"/>
            <a:ext cx="176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Apply Selections / Conditions</a:t>
            </a:r>
            <a:endParaRPr lang="en-US" sz="24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0103" y="1381851"/>
            <a:ext cx="156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</a:rPr>
              <a:t>Output</a:t>
            </a:r>
            <a:endParaRPr lang="en-US" sz="2400" i="1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8780" y="-22510"/>
              <a:ext cx="1880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8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 animBg="1"/>
      <p:bldP spid="7" grpId="0" animBg="1"/>
      <p:bldP spid="20" grpId="0" animBg="1"/>
      <p:bldP spid="21" grpId="0"/>
      <p:bldP spid="23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</a:t>
            </a:r>
            <a:r>
              <a:rPr lang="en-US" dirty="0" smtClean="0"/>
              <a:t>Advanced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Set operators</a:t>
            </a:r>
          </a:p>
          <a:p>
            <a:pPr lvl="1"/>
            <a:r>
              <a:rPr lang="en-US" dirty="0" smtClean="0"/>
              <a:t>INTERSECT, UNION, EXCEPT, [ALL]</a:t>
            </a:r>
          </a:p>
          <a:p>
            <a:pPr lvl="1"/>
            <a:r>
              <a:rPr lang="en-US" dirty="0" smtClean="0"/>
              <a:t>Subtleties of </a:t>
            </a:r>
            <a:r>
              <a:rPr lang="en-US" dirty="0" err="1" smtClean="0"/>
              <a:t>multiset</a:t>
            </a:r>
            <a:r>
              <a:rPr lang="en-US" dirty="0" smtClean="0"/>
              <a:t> operations</a:t>
            </a:r>
          </a:p>
          <a:p>
            <a:pPr lvl="1"/>
            <a:endParaRPr lang="en-US" dirty="0"/>
          </a:p>
          <a:p>
            <a:r>
              <a:rPr lang="en-US" dirty="0" smtClean="0"/>
              <a:t>Nested queries</a:t>
            </a:r>
          </a:p>
          <a:p>
            <a:pPr lvl="1"/>
            <a:r>
              <a:rPr lang="en-US" dirty="0" smtClean="0"/>
              <a:t>IN, ANY, ALL, EXISTS</a:t>
            </a:r>
          </a:p>
          <a:p>
            <a:pPr lvl="1"/>
            <a:r>
              <a:rPr lang="en-US" dirty="0" smtClean="0"/>
              <a:t>Correlated queries</a:t>
            </a:r>
          </a:p>
          <a:p>
            <a:pPr lvl="1"/>
            <a:endParaRPr lang="en-US" dirty="0"/>
          </a:p>
          <a:p>
            <a:r>
              <a:rPr lang="en-US" dirty="0" smtClean="0"/>
              <a:t>Aggregation</a:t>
            </a:r>
          </a:p>
          <a:p>
            <a:pPr lvl="1"/>
            <a:r>
              <a:rPr lang="en-US" dirty="0" smtClean="0"/>
              <a:t>AVG, SUM, COUNT, MIN, MAX, …</a:t>
            </a:r>
          </a:p>
          <a:p>
            <a:pPr lvl="1"/>
            <a:endParaRPr lang="en-US" dirty="0"/>
          </a:p>
          <a:p>
            <a:r>
              <a:rPr lang="en-US" dirty="0" smtClean="0"/>
              <a:t>GROUP BY</a:t>
            </a:r>
          </a:p>
          <a:p>
            <a:endParaRPr lang="en-US" dirty="0"/>
          </a:p>
          <a:p>
            <a:r>
              <a:rPr lang="en-US" dirty="0" smtClean="0"/>
              <a:t>NULLs &amp; Outer Joins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F99-EC99-4BD2-8CAB-F39AB38ADAE8}" type="slidenum">
              <a:rPr lang="en-US"/>
              <a:pPr/>
              <a:t>12</a:t>
            </a:fld>
            <a:endParaRPr lang="en-US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606432" y="1935869"/>
            <a:ext cx="4833374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DISTINCT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R.A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R, S, T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R.A=S.A OR R.A=T.A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Unintuitive Query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841362" y="5517826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Computes R </a:t>
            </a:r>
            <a:r>
              <a:rPr lang="en-US" sz="2400" dirty="0">
                <a:latin typeface="Symbol" charset="2"/>
              </a:rPr>
              <a:t>Ç</a:t>
            </a:r>
            <a:r>
              <a:rPr lang="en-US" sz="2400" dirty="0"/>
              <a:t> (S </a:t>
            </a:r>
            <a:r>
              <a:rPr lang="en-US" sz="2400" dirty="0">
                <a:latin typeface="Symbol" charset="2"/>
              </a:rPr>
              <a:t>È</a:t>
            </a:r>
            <a:r>
              <a:rPr lang="en-US" sz="2400" dirty="0"/>
              <a:t> T)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7629402" y="4729648"/>
            <a:ext cx="23592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/>
              <a:t>But what if S = </a:t>
            </a:r>
            <a:r>
              <a:rPr lang="en-US" sz="2400" dirty="0" smtClean="0">
                <a:latin typeface="Symbol" charset="2"/>
              </a:rPr>
              <a:t>f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70312" y="3636168"/>
            <a:ext cx="1381688" cy="1381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US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5794238" y="3636168"/>
            <a:ext cx="1381688" cy="1381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17" name="Oval 16"/>
          <p:cNvSpPr/>
          <p:nvPr/>
        </p:nvSpPr>
        <p:spPr>
          <a:xfrm>
            <a:off x="5332275" y="4382617"/>
            <a:ext cx="1381688" cy="1381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baseline="-25000" dirty="0"/>
          </a:p>
        </p:txBody>
      </p:sp>
      <p:cxnSp>
        <p:nvCxnSpPr>
          <p:cNvPr id="4" name="Straight Arrow Connector 3"/>
          <p:cNvCxnSpPr>
            <a:stCxn id="124935" idx="0"/>
          </p:cNvCxnSpPr>
          <p:nvPr/>
        </p:nvCxnSpPr>
        <p:spPr>
          <a:xfrm flipV="1">
            <a:off x="3355837" y="5017856"/>
            <a:ext cx="1967951" cy="499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9402" y="5517826"/>
            <a:ext cx="285866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Go back to the semantics!</a:t>
            </a:r>
          </a:p>
        </p:txBody>
      </p:sp>
      <p:sp>
        <p:nvSpPr>
          <p:cNvPr id="3" name="Freeform 2"/>
          <p:cNvSpPr/>
          <p:nvPr/>
        </p:nvSpPr>
        <p:spPr>
          <a:xfrm>
            <a:off x="5333847" y="4385342"/>
            <a:ext cx="1373561" cy="637476"/>
          </a:xfrm>
          <a:custGeom>
            <a:avLst/>
            <a:gdLst>
              <a:gd name="connsiteX0" fmla="*/ 3008 w 1373561"/>
              <a:gd name="connsiteY0" fmla="*/ 589795 h 637476"/>
              <a:gd name="connsiteX1" fmla="*/ 230955 w 1373561"/>
              <a:gd name="connsiteY1" fmla="*/ 166456 h 637476"/>
              <a:gd name="connsiteX2" fmla="*/ 719413 w 1373561"/>
              <a:gd name="connsiteY2" fmla="*/ 15 h 637476"/>
              <a:gd name="connsiteX3" fmla="*/ 1146361 w 1373561"/>
              <a:gd name="connsiteY3" fmla="*/ 173692 h 637476"/>
              <a:gd name="connsiteX4" fmla="*/ 1367072 w 1373561"/>
              <a:gd name="connsiteY4" fmla="*/ 535521 h 637476"/>
              <a:gd name="connsiteX5" fmla="*/ 1294708 w 1373561"/>
              <a:gd name="connsiteY5" fmla="*/ 611505 h 637476"/>
              <a:gd name="connsiteX6" fmla="*/ 1088470 w 1373561"/>
              <a:gd name="connsiteY6" fmla="*/ 636833 h 637476"/>
              <a:gd name="connsiteX7" fmla="*/ 932887 w 1373561"/>
              <a:gd name="connsiteY7" fmla="*/ 589795 h 637476"/>
              <a:gd name="connsiteX8" fmla="*/ 726649 w 1373561"/>
              <a:gd name="connsiteY8" fmla="*/ 484865 h 637476"/>
              <a:gd name="connsiteX9" fmla="*/ 690467 w 1373561"/>
              <a:gd name="connsiteY9" fmla="*/ 445064 h 637476"/>
              <a:gd name="connsiteX10" fmla="*/ 679613 w 1373561"/>
              <a:gd name="connsiteY10" fmla="*/ 445064 h 637476"/>
              <a:gd name="connsiteX11" fmla="*/ 661522 w 1373561"/>
              <a:gd name="connsiteY11" fmla="*/ 463155 h 637476"/>
              <a:gd name="connsiteX12" fmla="*/ 520412 w 1373561"/>
              <a:gd name="connsiteY12" fmla="*/ 564467 h 637476"/>
              <a:gd name="connsiteX13" fmla="*/ 317792 w 1373561"/>
              <a:gd name="connsiteY13" fmla="*/ 622359 h 637476"/>
              <a:gd name="connsiteX14" fmla="*/ 115172 w 1373561"/>
              <a:gd name="connsiteY14" fmla="*/ 622359 h 637476"/>
              <a:gd name="connsiteX15" fmla="*/ 3008 w 1373561"/>
              <a:gd name="connsiteY15" fmla="*/ 589795 h 63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3561" h="637476">
                <a:moveTo>
                  <a:pt x="3008" y="589795"/>
                </a:moveTo>
                <a:cubicBezTo>
                  <a:pt x="22305" y="513811"/>
                  <a:pt x="111554" y="264753"/>
                  <a:pt x="230955" y="166456"/>
                </a:cubicBezTo>
                <a:cubicBezTo>
                  <a:pt x="350356" y="68159"/>
                  <a:pt x="566845" y="-1191"/>
                  <a:pt x="719413" y="15"/>
                </a:cubicBezTo>
                <a:cubicBezTo>
                  <a:pt x="871981" y="1221"/>
                  <a:pt x="1038418" y="84441"/>
                  <a:pt x="1146361" y="173692"/>
                </a:cubicBezTo>
                <a:cubicBezTo>
                  <a:pt x="1254304" y="262943"/>
                  <a:pt x="1342348" y="462552"/>
                  <a:pt x="1367072" y="535521"/>
                </a:cubicBezTo>
                <a:cubicBezTo>
                  <a:pt x="1391797" y="608490"/>
                  <a:pt x="1341142" y="594620"/>
                  <a:pt x="1294708" y="611505"/>
                </a:cubicBezTo>
                <a:cubicBezTo>
                  <a:pt x="1248274" y="628390"/>
                  <a:pt x="1148773" y="640451"/>
                  <a:pt x="1088470" y="636833"/>
                </a:cubicBezTo>
                <a:cubicBezTo>
                  <a:pt x="1028167" y="633215"/>
                  <a:pt x="993190" y="615123"/>
                  <a:pt x="932887" y="589795"/>
                </a:cubicBezTo>
                <a:cubicBezTo>
                  <a:pt x="872584" y="564467"/>
                  <a:pt x="767052" y="508987"/>
                  <a:pt x="726649" y="484865"/>
                </a:cubicBezTo>
                <a:cubicBezTo>
                  <a:pt x="686246" y="460743"/>
                  <a:pt x="698306" y="451697"/>
                  <a:pt x="690467" y="445064"/>
                </a:cubicBezTo>
                <a:cubicBezTo>
                  <a:pt x="682628" y="438431"/>
                  <a:pt x="684437" y="442049"/>
                  <a:pt x="679613" y="445064"/>
                </a:cubicBezTo>
                <a:cubicBezTo>
                  <a:pt x="674789" y="448079"/>
                  <a:pt x="688056" y="443254"/>
                  <a:pt x="661522" y="463155"/>
                </a:cubicBezTo>
                <a:cubicBezTo>
                  <a:pt x="634989" y="483055"/>
                  <a:pt x="577700" y="537933"/>
                  <a:pt x="520412" y="564467"/>
                </a:cubicBezTo>
                <a:cubicBezTo>
                  <a:pt x="463124" y="591001"/>
                  <a:pt x="385332" y="612710"/>
                  <a:pt x="317792" y="622359"/>
                </a:cubicBezTo>
                <a:cubicBezTo>
                  <a:pt x="250252" y="632008"/>
                  <a:pt x="168842" y="627183"/>
                  <a:pt x="115172" y="622359"/>
                </a:cubicBezTo>
                <a:cubicBezTo>
                  <a:pt x="61502" y="617535"/>
                  <a:pt x="-16289" y="665779"/>
                  <a:pt x="3008" y="58979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8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56322" cy="1325563"/>
          </a:xfrm>
        </p:spPr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6318" y="1918849"/>
            <a:ext cx="2940085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R.A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R, S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R.A=S.A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INTERSECT</a:t>
            </a:r>
            <a:endParaRPr lang="en-US" sz="2400" dirty="0">
              <a:solidFill>
                <a:srgbClr val="FF0000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R.A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R, T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R.A=T.A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13553" y="4974662"/>
            <a:ext cx="2305614" cy="1381688"/>
            <a:chOff x="8905312" y="3952260"/>
            <a:chExt cx="2305614" cy="1381688"/>
          </a:xfrm>
        </p:grpSpPr>
        <p:sp>
          <p:nvSpPr>
            <p:cNvPr id="19" name="Oval 18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1672" y="4974662"/>
            <a:ext cx="2305614" cy="1381688"/>
            <a:chOff x="8905312" y="3952260"/>
            <a:chExt cx="2305614" cy="1381688"/>
          </a:xfrm>
        </p:grpSpPr>
        <p:sp>
          <p:nvSpPr>
            <p:cNvPr id="14" name="Oval 13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5023062" y="365125"/>
            <a:ext cx="1822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UNION</a:t>
            </a:r>
            <a:endParaRPr lang="en-US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464437" y="1918849"/>
            <a:ext cx="2940085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R.A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R, S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R.A=S.A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UNION</a:t>
            </a:r>
            <a:endParaRPr lang="en-US" sz="2400" dirty="0">
              <a:solidFill>
                <a:srgbClr val="FF0000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R.A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R, T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R.A=T.A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378256" y="4974662"/>
            <a:ext cx="2305614" cy="1381688"/>
            <a:chOff x="8905312" y="3952260"/>
            <a:chExt cx="2305614" cy="1381688"/>
          </a:xfrm>
        </p:grpSpPr>
        <p:sp>
          <p:nvSpPr>
            <p:cNvPr id="23" name="Oval 22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Q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8600595" y="365124"/>
            <a:ext cx="1860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EXCEPT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061022" y="1918849"/>
            <a:ext cx="2940085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R.A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R, S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R.A=S.A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EXCEPT</a:t>
            </a:r>
            <a:endParaRPr lang="en-US" sz="2400" dirty="0">
              <a:solidFill>
                <a:srgbClr val="FF0000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R.A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R, T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R.A=T.A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0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5DB7-4617-4575-9446-CC3ED7D53B58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 queries: Sub-queries </a:t>
            </a:r>
            <a:r>
              <a:rPr lang="en-US" dirty="0"/>
              <a:t>Returning Relations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1281570" y="3436008"/>
            <a:ext cx="6756400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c.city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Company c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c.name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smtClean="0">
                <a:solidFill>
                  <a:srgbClr val="FF0066"/>
                </a:solidFill>
                <a:latin typeface="Menlo" charset="0"/>
                <a:ea typeface="Menlo" charset="0"/>
                <a:cs typeface="Menlo" charset="0"/>
              </a:rPr>
              <a:t>IN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(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pr.maker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Purchase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p, Product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pr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p.product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pr.name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AND 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p.buyer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 ‘Joe Blow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‘)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8901570" y="3436008"/>
            <a:ext cx="2452230" cy="23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+mj-lt"/>
              </a:rPr>
              <a:t>“Cities </a:t>
            </a:r>
            <a:r>
              <a:rPr lang="en-US" sz="2400" dirty="0">
                <a:latin typeface="+mj-lt"/>
              </a:rPr>
              <a:t>where one </a:t>
            </a:r>
            <a:r>
              <a:rPr lang="en-US" sz="2400" dirty="0" smtClean="0">
                <a:latin typeface="+mj-lt"/>
              </a:rPr>
              <a:t>  can </a:t>
            </a:r>
            <a:r>
              <a:rPr lang="en-US" sz="2400" dirty="0">
                <a:latin typeface="+mj-lt"/>
              </a:rPr>
              <a:t>find companies that manufacture products bought by Joe </a:t>
            </a:r>
            <a:r>
              <a:rPr lang="en-US" sz="2400" dirty="0" smtClean="0">
                <a:latin typeface="+mj-lt"/>
              </a:rPr>
              <a:t>Blow”</a:t>
            </a:r>
            <a:endParaRPr lang="en-US" sz="2400" dirty="0">
              <a:latin typeface="+mj-lt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1281570" y="1945721"/>
            <a:ext cx="4493538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Company(</a:t>
            </a:r>
            <a:r>
              <a:rPr lang="en-US" sz="2000" u="sng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city)</a:t>
            </a:r>
            <a:b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</a:b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Product(</a:t>
            </a:r>
            <a:r>
              <a:rPr lang="en-US" sz="2000" u="sng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maker)</a:t>
            </a:r>
            <a:b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</a:b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Purchase(</a:t>
            </a:r>
            <a:r>
              <a:rPr lang="en-US" sz="2000" u="sng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id</a:t>
            </a: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product, buyer)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4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/>
      <p:bldP spid="180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9567"/>
          </a:xfrm>
        </p:spPr>
        <p:txBody>
          <a:bodyPr/>
          <a:lstStyle/>
          <a:p>
            <a:r>
              <a:rPr lang="en-US" smtClean="0"/>
              <a:t>Nested Queries</a:t>
            </a:r>
            <a:r>
              <a:rPr lang="en-US" dirty="0" smtClean="0"/>
              <a:t>: </a:t>
            </a:r>
            <a:r>
              <a:rPr lang="en-US" smtClean="0"/>
              <a:t>Operator Semantics</a:t>
            </a:r>
            <a:endParaRPr lang="en-US" dirty="0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82967" y="2564293"/>
            <a:ext cx="341632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price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&gt; </a:t>
            </a:r>
            <a:r>
              <a:rPr lang="en-US" sz="2000" dirty="0" smtClean="0">
                <a:solidFill>
                  <a:srgbClr val="FF0066"/>
                </a:solidFill>
                <a:latin typeface="Menlo" charset="0"/>
                <a:ea typeface="Menlo" charset="0"/>
                <a:cs typeface="Menlo" charset="0"/>
              </a:rPr>
              <a:t>ALL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(</a:t>
            </a:r>
            <a:endParaRPr lang="en-US" sz="20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price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maker = ‘G’)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754446" y="1201650"/>
            <a:ext cx="58785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Product(name, price, category</a:t>
            </a: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maker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endParaRPr lang="en-US" sz="20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68" y="5266769"/>
            <a:ext cx="341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+mj-lt"/>
              </a:rPr>
              <a:t>Find products that are more expensive than </a:t>
            </a:r>
            <a:r>
              <a:rPr lang="en-US" sz="2400" b="1" i="1" dirty="0" smtClean="0">
                <a:latin typeface="+mj-lt"/>
              </a:rPr>
              <a:t>all products</a:t>
            </a:r>
            <a:r>
              <a:rPr lang="en-US" sz="2400" dirty="0" smtClean="0">
                <a:latin typeface="+mj-lt"/>
              </a:rPr>
              <a:t> produced by “G”</a:t>
            </a:r>
            <a:endParaRPr lang="en-US" sz="2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967" y="1828898"/>
            <a:ext cx="88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latin typeface="+mj-lt"/>
              </a:rPr>
              <a:t>ALL</a:t>
            </a:r>
            <a:endParaRPr lang="en-US" sz="3200" dirty="0">
              <a:latin typeface="+mj-l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60952" y="2540651"/>
            <a:ext cx="341632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price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&gt; </a:t>
            </a:r>
            <a:r>
              <a:rPr lang="en-US" sz="2000" dirty="0" smtClean="0">
                <a:solidFill>
                  <a:srgbClr val="FF0066"/>
                </a:solidFill>
                <a:latin typeface="Menlo" charset="0"/>
                <a:ea typeface="Menlo" charset="0"/>
                <a:cs typeface="Menlo" charset="0"/>
              </a:rPr>
              <a:t>ANY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(</a:t>
            </a:r>
            <a:endParaRPr lang="en-US" sz="20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price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maker = ‘G’)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0952" y="1788037"/>
            <a:ext cx="88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latin typeface="+mj-lt"/>
              </a:rPr>
              <a:t>ANY</a:t>
            </a:r>
            <a:endParaRPr lang="en-US" sz="3200" dirty="0">
              <a:latin typeface="+mj-lt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052875" y="2540651"/>
            <a:ext cx="3719576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 p1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EXISTS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(</a:t>
            </a:r>
            <a:endParaRPr lang="en-US" sz="20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*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 p2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p2.maker = ‘G’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AND  p1.price = 		p2.price)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52875" y="1784303"/>
            <a:ext cx="134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smtClean="0">
                <a:latin typeface="+mj-lt"/>
              </a:rPr>
              <a:t>EXISTS</a:t>
            </a:r>
            <a:endParaRPr lang="en-US" sz="32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0952" y="5266769"/>
            <a:ext cx="3416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+mj-lt"/>
              </a:rPr>
              <a:t>Find products that are more expensive than </a:t>
            </a:r>
            <a:r>
              <a:rPr lang="en-US" sz="2400" b="1" i="1" dirty="0" smtClean="0">
                <a:latin typeface="+mj-lt"/>
              </a:rPr>
              <a:t>any one product</a:t>
            </a:r>
            <a:r>
              <a:rPr lang="en-US" sz="2400" dirty="0" smtClean="0">
                <a:latin typeface="+mj-lt"/>
              </a:rPr>
              <a:t> produced by “G”</a:t>
            </a:r>
            <a:endParaRPr lang="en-US" sz="2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2875" y="5266769"/>
            <a:ext cx="3416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+mj-lt"/>
              </a:rPr>
              <a:t>Find products where </a:t>
            </a:r>
            <a:r>
              <a:rPr lang="en-US" sz="2400" b="1" i="1" dirty="0" smtClean="0">
                <a:latin typeface="+mj-lt"/>
              </a:rPr>
              <a:t>there exists some</a:t>
            </a:r>
            <a:r>
              <a:rPr lang="en-US" sz="2400" dirty="0" smtClean="0">
                <a:latin typeface="+mj-lt"/>
              </a:rPr>
              <a:t> product with the same price produced by “G”</a:t>
            </a:r>
            <a:endParaRPr lang="en-US" sz="24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4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  <p:bldP spid="2" grpId="0"/>
      <p:bldP spid="11" grpId="0"/>
      <p:bldP spid="13" grpId="0" animBg="1"/>
      <p:bldP spid="14" grpId="0"/>
      <p:bldP spid="15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9567"/>
          </a:xfrm>
        </p:spPr>
        <p:txBody>
          <a:bodyPr/>
          <a:lstStyle/>
          <a:p>
            <a:r>
              <a:rPr lang="en-US" smtClean="0"/>
              <a:t>Nested Queries</a:t>
            </a:r>
            <a:r>
              <a:rPr lang="en-US" dirty="0" smtClean="0"/>
              <a:t>: </a:t>
            </a:r>
            <a:r>
              <a:rPr lang="en-US" smtClean="0"/>
              <a:t>Operator Semantics</a:t>
            </a:r>
            <a:endParaRPr lang="en-US" dirty="0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82967" y="2564293"/>
            <a:ext cx="341632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price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&gt; </a:t>
            </a:r>
            <a:r>
              <a:rPr lang="en-US" sz="2000" dirty="0" smtClean="0">
                <a:solidFill>
                  <a:srgbClr val="FF0066"/>
                </a:solidFill>
                <a:latin typeface="Menlo" charset="0"/>
                <a:ea typeface="Menlo" charset="0"/>
                <a:cs typeface="Menlo" charset="0"/>
              </a:rPr>
              <a:t>ALL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(X)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754446" y="1201650"/>
            <a:ext cx="58785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Product(name, price, category</a:t>
            </a: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maker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endParaRPr lang="en-US" sz="20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67" y="4191004"/>
            <a:ext cx="341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rice must be &gt; </a:t>
            </a:r>
            <a:r>
              <a:rPr lang="en-US" sz="2400" i="1" dirty="0" smtClean="0">
                <a:latin typeface="+mj-lt"/>
              </a:rPr>
              <a:t>all</a:t>
            </a:r>
            <a:r>
              <a:rPr lang="en-US" sz="2400" dirty="0" smtClean="0">
                <a:latin typeface="+mj-lt"/>
              </a:rPr>
              <a:t> entries in </a:t>
            </a:r>
            <a:r>
              <a:rPr lang="en-US" sz="2400" dirty="0" err="1" smtClean="0">
                <a:latin typeface="+mj-lt"/>
              </a:rPr>
              <a:t>multiset</a:t>
            </a:r>
            <a:r>
              <a:rPr lang="en-US" sz="2400" dirty="0" smtClean="0">
                <a:latin typeface="+mj-lt"/>
              </a:rPr>
              <a:t> X</a:t>
            </a:r>
            <a:endParaRPr lang="en-US" sz="2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967" y="1828898"/>
            <a:ext cx="88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latin typeface="+mj-lt"/>
              </a:rPr>
              <a:t>ALL</a:t>
            </a:r>
            <a:endParaRPr lang="en-US" sz="3200" dirty="0">
              <a:latin typeface="+mj-l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60952" y="2540651"/>
            <a:ext cx="341632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price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&gt; </a:t>
            </a:r>
            <a:r>
              <a:rPr lang="en-US" sz="2000" dirty="0" smtClean="0">
                <a:solidFill>
                  <a:srgbClr val="FF0066"/>
                </a:solidFill>
                <a:latin typeface="Menlo" charset="0"/>
                <a:ea typeface="Menlo" charset="0"/>
                <a:cs typeface="Menlo" charset="0"/>
              </a:rPr>
              <a:t>ANY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(X)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0952" y="1788037"/>
            <a:ext cx="88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latin typeface="+mj-lt"/>
              </a:rPr>
              <a:t>ANY</a:t>
            </a:r>
            <a:endParaRPr lang="en-US" sz="3200" dirty="0">
              <a:latin typeface="+mj-lt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38937" y="2540651"/>
            <a:ext cx="3049017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 p1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EXISTS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(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X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52875" y="1784303"/>
            <a:ext cx="134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smtClean="0">
                <a:latin typeface="+mj-lt"/>
              </a:rPr>
              <a:t>EXISTS</a:t>
            </a:r>
            <a:endParaRPr lang="en-US" sz="32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0952" y="4191004"/>
            <a:ext cx="341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+mj-lt"/>
              </a:rPr>
              <a:t>Price must be &gt; </a:t>
            </a:r>
            <a:r>
              <a:rPr lang="en-US" sz="2400" i="1" dirty="0" smtClean="0">
                <a:latin typeface="+mj-lt"/>
              </a:rPr>
              <a:t>at least one</a:t>
            </a:r>
            <a:r>
              <a:rPr lang="en-US" sz="2400" dirty="0" smtClean="0">
                <a:latin typeface="+mj-lt"/>
              </a:rPr>
              <a:t> entry in </a:t>
            </a:r>
            <a:r>
              <a:rPr lang="en-US" sz="2400" dirty="0" err="1" smtClean="0">
                <a:latin typeface="+mj-lt"/>
              </a:rPr>
              <a:t>multiset</a:t>
            </a:r>
            <a:r>
              <a:rPr lang="en-US" sz="2400" dirty="0" smtClean="0">
                <a:latin typeface="+mj-lt"/>
              </a:rPr>
              <a:t> X</a:t>
            </a:r>
            <a:endParaRPr lang="en-US" sz="2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2875" y="4191004"/>
            <a:ext cx="341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+mj-lt"/>
              </a:rPr>
              <a:t>X must be non-empty</a:t>
            </a:r>
          </a:p>
          <a:p>
            <a:pPr eaLnBrk="0" hangingPunct="0"/>
            <a:endParaRPr lang="en-US" sz="2400" dirty="0">
              <a:latin typeface="+mj-lt"/>
            </a:endParaRPr>
          </a:p>
          <a:p>
            <a:pPr eaLnBrk="0" hangingPunct="0"/>
            <a:r>
              <a:rPr lang="en-US" sz="2400" i="1" dirty="0" smtClean="0">
                <a:latin typeface="+mj-lt"/>
              </a:rPr>
              <a:t>*Note that p1 can be referenced in X (correlated query!)</a:t>
            </a:r>
            <a:endParaRPr lang="en-US" sz="2400" i="1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4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  <p:bldP spid="2" grpId="0"/>
      <p:bldP spid="11" grpId="0"/>
      <p:bldP spid="13" grpId="0" animBg="1"/>
      <p:bldP spid="14" grpId="0"/>
      <p:bldP spid="15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310C-327C-4CB2-B85E-5B7845518CE8}" type="slidenum">
              <a:rPr lang="en-US"/>
              <a:pPr/>
              <a:t>17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Correlated Queries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834172" y="2624882"/>
            <a:ext cx="6882834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DISTINCT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title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Movie AS </a:t>
            </a:r>
            <a:r>
              <a:rPr lang="en-US" sz="2400" dirty="0">
                <a:solidFill>
                  <a:srgbClr val="FF5050"/>
                </a:solidFill>
                <a:latin typeface="Menlo" charset="0"/>
                <a:ea typeface="Menlo" charset="0"/>
                <a:cs typeface="Menlo" charset="0"/>
              </a:rPr>
              <a:t>m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year &lt;&gt;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ANY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(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SELECT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year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Movie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title =  </a:t>
            </a:r>
            <a:r>
              <a:rPr lang="en-US" sz="2400" dirty="0" err="1">
                <a:solidFill>
                  <a:srgbClr val="FF5050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.title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)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38200" y="1716236"/>
            <a:ext cx="687880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Movie(</a:t>
            </a:r>
            <a:r>
              <a:rPr lang="en-US" sz="2400" u="sng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title,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u="sng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year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director, length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3038368" y="5380187"/>
            <a:ext cx="611526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i="1" dirty="0" smtClean="0">
                <a:latin typeface="+mj-lt"/>
              </a:rPr>
              <a:t>Note also: this </a:t>
            </a:r>
            <a:r>
              <a:rPr lang="en-US" sz="2000" i="1" dirty="0">
                <a:latin typeface="+mj-lt"/>
              </a:rPr>
              <a:t>can still be expressed as single </a:t>
            </a:r>
            <a:r>
              <a:rPr lang="en-US" sz="2000" i="1" dirty="0" smtClean="0">
                <a:latin typeface="+mj-lt"/>
              </a:rPr>
              <a:t>SFW query…</a:t>
            </a:r>
            <a:endParaRPr lang="en-US" sz="20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0587" y="2177901"/>
            <a:ext cx="272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+mj-lt"/>
              </a:rPr>
              <a:t>Find movies whose title appears more than once.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29713" y="3009045"/>
            <a:ext cx="1997788" cy="36918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98212" y="4135660"/>
            <a:ext cx="1146888" cy="36918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622212" y="4482478"/>
            <a:ext cx="1489788" cy="36918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90587" y="3865443"/>
            <a:ext cx="23704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the scoping of the variables!</a:t>
            </a:r>
            <a:endParaRPr lang="en-US" sz="2400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2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49" grpId="0" animBg="1"/>
      <p:bldP spid="2" grpId="0"/>
      <p:bldP spid="14" grpId="0" animBg="1"/>
      <p:bldP spid="15" grpId="0" animBg="1"/>
      <p:bldP spid="1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3D0A-9BCB-460A-B87C-22D150A4087A}" type="slidenum">
              <a:rPr lang="en-US"/>
              <a:pPr/>
              <a:t>18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Aggregations</a:t>
            </a: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3084472" y="1546840"/>
            <a:ext cx="1700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Purchase</a:t>
            </a:r>
          </a:p>
        </p:txBody>
      </p:sp>
      <p:graphicFrame>
        <p:nvGraphicFramePr>
          <p:cNvPr id="180271" name="Group 47"/>
          <p:cNvGraphicFramePr>
            <a:graphicFrameLocks noGrp="1"/>
          </p:cNvGraphicFramePr>
          <p:nvPr>
            <p:extLst/>
          </p:nvPr>
        </p:nvGraphicFramePr>
        <p:xfrm>
          <a:off x="3155950" y="2191544"/>
          <a:ext cx="5880100" cy="2489200"/>
        </p:xfrm>
        <a:graphic>
          <a:graphicData uri="http://schemas.openxmlformats.org/drawingml/2006/table">
            <a:tbl>
              <a:tblPr/>
              <a:tblGrid>
                <a:gridCol w="1470025"/>
                <a:gridCol w="1470025"/>
                <a:gridCol w="1470025"/>
                <a:gridCol w="1470025"/>
              </a:tblGrid>
              <a:tr h="49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272" name="Text Box 48"/>
          <p:cNvSpPr txBox="1">
            <a:spLocks noChangeArrowheads="1"/>
          </p:cNvSpPr>
          <p:nvPr/>
        </p:nvSpPr>
        <p:spPr bwMode="auto">
          <a:xfrm>
            <a:off x="838200" y="5105341"/>
            <a:ext cx="537209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SUM(price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* quantity)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Purchase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product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 ‘bagel’</a:t>
            </a:r>
          </a:p>
        </p:txBody>
      </p:sp>
      <p:sp>
        <p:nvSpPr>
          <p:cNvPr id="180273" name="AutoShape 49"/>
          <p:cNvSpPr>
            <a:spLocks noChangeArrowheads="1"/>
          </p:cNvSpPr>
          <p:nvPr/>
        </p:nvSpPr>
        <p:spPr bwMode="auto">
          <a:xfrm>
            <a:off x="6584176" y="5400645"/>
            <a:ext cx="1041400" cy="609720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7883992" y="5418239"/>
            <a:ext cx="3508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50  (= </a:t>
            </a:r>
            <a:r>
              <a:rPr lang="en-US" sz="2800" dirty="0" smtClean="0"/>
              <a:t>1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2800" dirty="0" smtClean="0"/>
              <a:t>20 + 1.50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2800" dirty="0" smtClean="0"/>
              <a:t>20</a:t>
            </a:r>
            <a:r>
              <a:rPr lang="en-US" sz="2800" dirty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9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72" grpId="0" animBg="1"/>
      <p:bldP spid="180273" grpId="0" animBg="1"/>
      <p:bldP spid="1802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2735-C9B9-4325-BCC9-0EAC5E63928C}" type="slidenum">
              <a:rPr lang="en-US"/>
              <a:pPr/>
              <a:t>19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&amp; Aggregations: GROUP BY</a:t>
            </a:r>
            <a:endParaRPr lang="en-US" dirty="0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8305799" y="2360063"/>
            <a:ext cx="33251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latin typeface="+mj-lt"/>
              </a:rPr>
              <a:t>Find total sales after 10/1/2005, </a:t>
            </a:r>
            <a:r>
              <a:rPr lang="en-US" sz="2800" dirty="0">
                <a:latin typeface="+mj-lt"/>
              </a:rPr>
              <a:t>only </a:t>
            </a:r>
            <a:r>
              <a:rPr lang="en-US" sz="2800" dirty="0" smtClean="0">
                <a:latin typeface="+mj-lt"/>
              </a:rPr>
              <a:t>for products </a:t>
            </a:r>
            <a:r>
              <a:rPr lang="en-US" sz="2800" dirty="0">
                <a:latin typeface="+mj-lt"/>
              </a:rPr>
              <a:t>that have more than</a:t>
            </a:r>
          </a:p>
          <a:p>
            <a:pPr eaLnBrk="0" hangingPunct="0"/>
            <a:r>
              <a:rPr lang="en-US" sz="2800" dirty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0 total units sold</a:t>
            </a:r>
            <a:endParaRPr lang="en-US" sz="2800" dirty="0">
              <a:latin typeface="+mj-lt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838200" y="4809119"/>
            <a:ext cx="657628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+mj-lt"/>
              </a:rPr>
              <a:t>HAVING </a:t>
            </a:r>
            <a:r>
              <a:rPr lang="en-US" sz="2400" dirty="0" smtClean="0">
                <a:latin typeface="+mj-lt"/>
              </a:rPr>
              <a:t>clauses </a:t>
            </a:r>
            <a:r>
              <a:rPr lang="en-US" sz="2400" dirty="0">
                <a:latin typeface="+mj-lt"/>
              </a:rPr>
              <a:t>contains conditions on </a:t>
            </a:r>
            <a:r>
              <a:rPr lang="en-US" sz="2400" b="1" dirty="0" smtClean="0">
                <a:latin typeface="+mj-lt"/>
              </a:rPr>
              <a:t>aggregates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838200" y="2381482"/>
            <a:ext cx="7064755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product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SUM(price*quantity)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  Purchase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date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&gt; ‘10/1/2005’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GROUP BY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product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HAVING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SUM(quantity) &gt;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0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8200" y="5759429"/>
            <a:ext cx="71042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+mj-lt"/>
              </a:rPr>
              <a:t>Whereas WHERE clauses condition on </a:t>
            </a:r>
            <a:r>
              <a:rPr lang="en-US" sz="2400" b="1" i="1" dirty="0" smtClean="0">
                <a:latin typeface="+mj-lt"/>
              </a:rPr>
              <a:t>individual tuples…</a:t>
            </a:r>
            <a:endParaRPr lang="en-US" sz="2400" b="1" i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/>
      <p:bldP spid="186373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Midterm next Wednesday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 class: roughly 70 minutes</a:t>
            </a:r>
          </a:p>
          <a:p>
            <a:pPr lvl="1"/>
            <a:r>
              <a:rPr lang="en-US" b="1" dirty="0" smtClean="0"/>
              <a:t>Come in 10 minutes earlier!</a:t>
            </a:r>
            <a:endParaRPr lang="en-US" b="1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355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Review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AEB7-BA22-4EB6-A91B-7EA529618DD9}" type="slidenum">
              <a:rPr lang="en-US"/>
              <a:pPr/>
              <a:t>20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622300"/>
            <a:ext cx="100457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GROUP BY: (1) </a:t>
            </a:r>
            <a:r>
              <a:rPr lang="en-US" dirty="0"/>
              <a:t>Compute </a:t>
            </a:r>
            <a:r>
              <a:rPr lang="en-US" dirty="0" smtClean="0">
                <a:solidFill>
                  <a:schemeClr val="accent2"/>
                </a:solidFill>
              </a:rPr>
              <a:t>FROM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2"/>
                </a:solidFill>
              </a:rPr>
              <a:t>WHERE</a:t>
            </a:r>
            <a:endParaRPr lang="en-US" sz="3200" dirty="0"/>
          </a:p>
        </p:txBody>
      </p:sp>
      <p:graphicFrame>
        <p:nvGraphicFramePr>
          <p:cNvPr id="18335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78478"/>
              </p:ext>
            </p:extLst>
          </p:nvPr>
        </p:nvGraphicFramePr>
        <p:xfrm>
          <a:off x="3638550" y="3807618"/>
          <a:ext cx="4381500" cy="2773680"/>
        </p:xfrm>
        <a:graphic>
          <a:graphicData uri="http://schemas.openxmlformats.org/drawingml/2006/table">
            <a:tbl>
              <a:tblPr/>
              <a:tblGrid>
                <a:gridCol w="1095375"/>
                <a:gridCol w="1095375"/>
                <a:gridCol w="1095375"/>
                <a:gridCol w="1095375"/>
              </a:tblGrid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Craisins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Craisins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2095500" y="4431386"/>
            <a:ext cx="905874" cy="733663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6451" y="1760656"/>
            <a:ext cx="7326894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product, SUM(price*quantity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) AS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TotalSales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    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Purchase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date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&gt; ‘10/1/2005’</a:t>
            </a: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GROUP BY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product</a:t>
            </a:r>
          </a:p>
          <a:p>
            <a:pPr eaLnBrk="0" hangingPunct="0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HAVING SUM(quantity) &gt; 10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00" y="3807618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</a:p>
          <a:p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0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AEB7-BA22-4EB6-A91B-7EA529618DD9}" type="slidenum">
              <a:rPr lang="en-US"/>
              <a:pPr/>
              <a:t>21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622300"/>
            <a:ext cx="100457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dirty="0" smtClean="0"/>
              <a:t>GROUP BY: (2) Aggregate by the </a:t>
            </a:r>
            <a:r>
              <a:rPr lang="en-US" dirty="0" smtClean="0">
                <a:solidFill>
                  <a:schemeClr val="accent2"/>
                </a:solidFill>
              </a:rPr>
              <a:t>GROUP </a:t>
            </a:r>
            <a:r>
              <a:rPr lang="en-US" dirty="0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5518060" y="4431385"/>
            <a:ext cx="905874" cy="733663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6450" y="1765300"/>
            <a:ext cx="7288409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product, SUM(price*quantity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) AS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TotalSales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FROM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Purchase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WHERE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date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&gt; ‘10/1/2005’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GROUP BY 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product</a:t>
            </a:r>
          </a:p>
          <a:p>
            <a:pPr eaLnBrk="0" hangingPunct="0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HAVING SUM(quantity) &gt; 10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5534" y="407348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GROUP BY </a:t>
            </a:r>
            <a:endParaRPr lang="en-US" dirty="0"/>
          </a:p>
        </p:txBody>
      </p:sp>
      <p:graphicFrame>
        <p:nvGraphicFramePr>
          <p:cNvPr id="13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60719"/>
              </p:ext>
            </p:extLst>
          </p:nvPr>
        </p:nvGraphicFramePr>
        <p:xfrm>
          <a:off x="655958" y="3765232"/>
          <a:ext cx="4381500" cy="2773680"/>
        </p:xfrm>
        <a:graphic>
          <a:graphicData uri="http://schemas.openxmlformats.org/drawingml/2006/table">
            <a:tbl>
              <a:tblPr/>
              <a:tblGrid>
                <a:gridCol w="1095375"/>
                <a:gridCol w="1095375"/>
                <a:gridCol w="1095375"/>
                <a:gridCol w="1095375"/>
              </a:tblGrid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Craisins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Craisins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22871"/>
              </p:ext>
            </p:extLst>
          </p:nvPr>
        </p:nvGraphicFramePr>
        <p:xfrm>
          <a:off x="6813966" y="3778208"/>
          <a:ext cx="4381500" cy="2773680"/>
        </p:xfrm>
        <a:graphic>
          <a:graphicData uri="http://schemas.openxmlformats.org/drawingml/2006/table">
            <a:tbl>
              <a:tblPr/>
              <a:tblGrid>
                <a:gridCol w="1095375"/>
                <a:gridCol w="1095375"/>
                <a:gridCol w="1095375"/>
                <a:gridCol w="1095375"/>
              </a:tblGrid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Craisins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AEB7-BA22-4EB6-A91B-7EA529618DD9}" type="slidenum">
              <a:rPr lang="en-US"/>
              <a:pPr/>
              <a:t>22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622300"/>
            <a:ext cx="100457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dirty="0" smtClean="0"/>
              <a:t>GROUP BY: (3) Filter by the </a:t>
            </a:r>
            <a:r>
              <a:rPr lang="en-US" dirty="0" smtClean="0">
                <a:solidFill>
                  <a:schemeClr val="accent2"/>
                </a:solidFill>
              </a:rPr>
              <a:t>HAVING</a:t>
            </a:r>
            <a:r>
              <a:rPr lang="en-US" dirty="0" smtClean="0"/>
              <a:t> clause</a:t>
            </a:r>
            <a:endParaRPr lang="en-US" dirty="0"/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5910107" y="4278485"/>
            <a:ext cx="905874" cy="733663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97478" y="3909153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HAVING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6450" y="1765300"/>
            <a:ext cx="7288409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product, SUM(price*quantity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) AS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TotalSales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FROM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Purchase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WHERE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date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&gt; ‘10/1/2005’</a:t>
            </a: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GROUP BY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product</a:t>
            </a:r>
          </a:p>
          <a:p>
            <a:pPr eaLnBrk="0" hangingPunct="0"/>
            <a:r>
              <a:rPr lang="en-US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HAVING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 SUM(quantity) &gt; 30</a:t>
            </a:r>
          </a:p>
        </p:txBody>
      </p:sp>
      <p:graphicFrame>
        <p:nvGraphicFramePr>
          <p:cNvPr id="1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85211"/>
              </p:ext>
            </p:extLst>
          </p:nvPr>
        </p:nvGraphicFramePr>
        <p:xfrm>
          <a:off x="916148" y="3765232"/>
          <a:ext cx="4381500" cy="2773680"/>
        </p:xfrm>
        <a:graphic>
          <a:graphicData uri="http://schemas.openxmlformats.org/drawingml/2006/table">
            <a:tbl>
              <a:tblPr/>
              <a:tblGrid>
                <a:gridCol w="1095375"/>
                <a:gridCol w="1095375"/>
                <a:gridCol w="1095375"/>
                <a:gridCol w="1095375"/>
              </a:tblGrid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Craisins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29284"/>
              </p:ext>
            </p:extLst>
          </p:nvPr>
        </p:nvGraphicFramePr>
        <p:xfrm>
          <a:off x="7318741" y="3765232"/>
          <a:ext cx="4381500" cy="1981200"/>
        </p:xfrm>
        <a:graphic>
          <a:graphicData uri="http://schemas.openxmlformats.org/drawingml/2006/table">
            <a:tbl>
              <a:tblPr/>
              <a:tblGrid>
                <a:gridCol w="1095375"/>
                <a:gridCol w="1095375"/>
                <a:gridCol w="1095375"/>
                <a:gridCol w="1095375"/>
              </a:tblGrid>
              <a:tr h="386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AEB7-BA22-4EB6-A91B-7EA529618DD9}" type="slidenum">
              <a:rPr lang="en-US"/>
              <a:pPr/>
              <a:t>23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622300"/>
            <a:ext cx="100457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dirty="0" smtClean="0"/>
              <a:t>GROUP BY: (3</a:t>
            </a:r>
            <a:r>
              <a:rPr lang="en-US" smtClean="0"/>
              <a:t>) </a:t>
            </a:r>
            <a:r>
              <a:rPr lang="en-US" smtClean="0">
                <a:solidFill>
                  <a:schemeClr val="accent2"/>
                </a:solidFill>
              </a:rPr>
              <a:t>SELECT</a:t>
            </a:r>
            <a:r>
              <a:rPr lang="en-US" smtClean="0"/>
              <a:t> clause</a:t>
            </a:r>
            <a:endParaRPr lang="en-US" dirty="0"/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6453610" y="4300000"/>
            <a:ext cx="905874" cy="733663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6450" y="1986284"/>
            <a:ext cx="729719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product, SUM(price*quantity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) AS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TotalSales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FROM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Purchase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WHERE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date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&gt; ‘10/1/2005’</a:t>
            </a:r>
          </a:p>
          <a:p>
            <a:pPr eaLnBrk="0" hangingPunct="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GROUP BY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product</a:t>
            </a:r>
          </a:p>
          <a:p>
            <a:pPr eaLnBrk="0" hangingPunct="0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enlo" charset="0"/>
                <a:ea typeface="Menlo" charset="0"/>
                <a:cs typeface="Menlo" charset="0"/>
              </a:rPr>
              <a:t>HAVING SUM(quantity) &gt; 100</a:t>
            </a:r>
          </a:p>
        </p:txBody>
      </p:sp>
      <p:graphicFrame>
        <p:nvGraphicFramePr>
          <p:cNvPr id="7" name="Group 74"/>
          <p:cNvGraphicFramePr>
            <a:graphicFrameLocks noGrp="1"/>
          </p:cNvGraphicFramePr>
          <p:nvPr>
            <p:extLst/>
          </p:nvPr>
        </p:nvGraphicFramePr>
        <p:xfrm>
          <a:off x="7771442" y="3776079"/>
          <a:ext cx="3429000" cy="1803401"/>
        </p:xfrm>
        <a:graphic>
          <a:graphicData uri="http://schemas.openxmlformats.org/drawingml/2006/table">
            <a:tbl>
              <a:tblPr/>
              <a:tblGrid>
                <a:gridCol w="1524000"/>
                <a:gridCol w="1905000"/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TotalSales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340981" y="3930668"/>
            <a:ext cx="1018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endParaRPr lang="en-US" dirty="0"/>
          </a:p>
        </p:txBody>
      </p:sp>
      <p:graphicFrame>
        <p:nvGraphicFramePr>
          <p:cNvPr id="12" name="Group 58"/>
          <p:cNvGraphicFramePr>
            <a:graphicFrameLocks noGrp="1"/>
          </p:cNvGraphicFramePr>
          <p:nvPr>
            <p:extLst/>
          </p:nvPr>
        </p:nvGraphicFramePr>
        <p:xfrm>
          <a:off x="806450" y="3776079"/>
          <a:ext cx="4381500" cy="1981200"/>
        </p:xfrm>
        <a:graphic>
          <a:graphicData uri="http://schemas.openxmlformats.org/drawingml/2006/table">
            <a:tbl>
              <a:tblPr/>
              <a:tblGrid>
                <a:gridCol w="1095375"/>
                <a:gridCol w="1095375"/>
                <a:gridCol w="1095375"/>
                <a:gridCol w="10953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6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6A94-9259-4A86-8439-1E49423A5C0C}" type="slidenum">
              <a:rPr lang="en-US"/>
              <a:pPr/>
              <a:t>24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646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General form of Grouping and Aggregation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6050" y="1790217"/>
            <a:ext cx="42799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S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R</a:t>
            </a:r>
            <a:r>
              <a:rPr lang="en-US" sz="2400" baseline="-25000" dirty="0" smtClean="0"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,…,R</a:t>
            </a:r>
            <a:r>
              <a:rPr lang="en-US" sz="2400" baseline="-25000" dirty="0">
                <a:latin typeface="Menlo" charset="0"/>
                <a:ea typeface="Menlo" charset="0"/>
                <a:cs typeface="Menlo" charset="0"/>
              </a:rPr>
              <a:t>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C</a:t>
            </a:r>
            <a:r>
              <a:rPr lang="en-US" sz="2400" baseline="-25000" dirty="0" smtClean="0">
                <a:latin typeface="Menlo" charset="0"/>
                <a:ea typeface="Menlo" charset="0"/>
                <a:cs typeface="Menlo" charset="0"/>
              </a:rPr>
              <a:t>1</a:t>
            </a:r>
            <a:endParaRPr lang="en-US" sz="2400" baseline="-25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GROUP BY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a</a:t>
            </a:r>
            <a:r>
              <a:rPr lang="en-US" sz="2400" baseline="-25000" dirty="0" smtClean="0"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,…,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a</a:t>
            </a:r>
            <a:r>
              <a:rPr lang="en-US" sz="2400" baseline="-25000" dirty="0" err="1">
                <a:latin typeface="Menlo" charset="0"/>
                <a:ea typeface="Menlo" charset="0"/>
                <a:cs typeface="Menlo" charset="0"/>
              </a:rPr>
              <a:t>k</a:t>
            </a:r>
            <a:endParaRPr lang="en-US" sz="2400" baseline="-25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HAVING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C</a:t>
            </a:r>
            <a:r>
              <a:rPr lang="en-US" sz="2400" baseline="-25000" dirty="0" smtClean="0">
                <a:latin typeface="Menlo" charset="0"/>
                <a:ea typeface="Menlo" charset="0"/>
                <a:cs typeface="Menlo" charset="0"/>
              </a:rPr>
              <a:t>2</a:t>
            </a:r>
            <a:endParaRPr lang="en-US" sz="2400" baseline="-25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33601" y="3809998"/>
            <a:ext cx="8240486" cy="29874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/>
              <a:buNone/>
            </a:pPr>
            <a:r>
              <a:rPr lang="en-US" sz="2400" dirty="0" smtClean="0"/>
              <a:t>Evaluation steps: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/>
              <a:t>Evaluate </a:t>
            </a:r>
            <a:r>
              <a:rPr lang="en-US" sz="2400" dirty="0" smtClean="0">
                <a:solidFill>
                  <a:schemeClr val="accent2"/>
                </a:solidFill>
              </a:rPr>
              <a:t>FROM-WHERE</a:t>
            </a:r>
            <a:r>
              <a:rPr lang="en-US" sz="2400" dirty="0" smtClean="0"/>
              <a:t>: apply condition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on the  attributes in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,…,R</a:t>
            </a:r>
            <a:r>
              <a:rPr lang="en-US" sz="2400" baseline="-25000" dirty="0" smtClean="0"/>
              <a:t>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GROUP BY </a:t>
            </a:r>
            <a:r>
              <a:rPr lang="en-US" sz="2400" dirty="0" smtClean="0"/>
              <a:t>the attributes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baseline="-25000" dirty="0" smtClean="0"/>
              <a:t> </a:t>
            </a:r>
            <a:endParaRPr lang="en-US" sz="2400" dirty="0" smtClean="0"/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Apply HAVING condition C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to each group (may have aggregates)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/>
              <a:t> Compute aggregates in </a:t>
            </a:r>
            <a:r>
              <a:rPr lang="en-US" sz="2400" dirty="0" smtClean="0">
                <a:solidFill>
                  <a:schemeClr val="accent2"/>
                </a:solidFill>
              </a:rPr>
              <a:t>SELECT</a:t>
            </a:r>
            <a:r>
              <a:rPr lang="en-US" sz="2400" dirty="0" smtClean="0"/>
              <a:t>, S, and return the result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3F50-4467-4A37-BA73-98C64D7E28FF}" type="slidenum">
              <a:rPr lang="en-US"/>
              <a:pPr/>
              <a:t>25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Null Values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For numerical operations, </a:t>
            </a:r>
            <a:r>
              <a:rPr lang="en-US" dirty="0" smtClean="0"/>
              <a:t>NULL -&gt; NULL:</a:t>
            </a:r>
          </a:p>
          <a:p>
            <a:pPr lvl="1"/>
            <a:r>
              <a:rPr lang="en-US" dirty="0" smtClean="0"/>
              <a:t>If x = </a:t>
            </a:r>
            <a:r>
              <a:rPr lang="en-US" dirty="0"/>
              <a:t>NULL then 4*(3-x)/7 is still NULL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For </a:t>
            </a:r>
            <a:r>
              <a:rPr lang="en-US" i="1" dirty="0" err="1" smtClean="0"/>
              <a:t>boolean</a:t>
            </a:r>
            <a:r>
              <a:rPr lang="en-US" i="1" dirty="0" smtClean="0"/>
              <a:t> operations,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SQL there are three </a:t>
            </a:r>
            <a:r>
              <a:rPr lang="en-US" dirty="0" smtClean="0"/>
              <a:t>values:</a:t>
            </a:r>
            <a:endParaRPr lang="en-US" dirty="0"/>
          </a:p>
          <a:p>
            <a:pPr lvl="1">
              <a:buFontTx/>
              <a:buNone/>
            </a:pPr>
            <a:endParaRPr lang="en-US" b="1" dirty="0" smtClean="0"/>
          </a:p>
          <a:p>
            <a:pPr lvl="1">
              <a:buFontTx/>
              <a:buNone/>
            </a:pPr>
            <a:r>
              <a:rPr lang="en-US" b="1" dirty="0" smtClean="0"/>
              <a:t>FALSE             </a:t>
            </a:r>
            <a:r>
              <a:rPr lang="en-US" b="1" dirty="0"/>
              <a:t>= 	0</a:t>
            </a:r>
          </a:p>
          <a:p>
            <a:pPr lvl="1">
              <a:buFontTx/>
              <a:buNone/>
            </a:pPr>
            <a:r>
              <a:rPr lang="en-US" b="1" dirty="0"/>
              <a:t>UNKNOWN    = 	0.5</a:t>
            </a:r>
          </a:p>
          <a:p>
            <a:pPr lvl="1">
              <a:buFontTx/>
              <a:buNone/>
            </a:pPr>
            <a:r>
              <a:rPr lang="en-US" b="1" dirty="0" smtClean="0"/>
              <a:t>TRUE               </a:t>
            </a:r>
            <a:r>
              <a:rPr lang="en-US" b="1" dirty="0"/>
              <a:t>= 	</a:t>
            </a:r>
            <a:r>
              <a:rPr lang="en-US" b="1" dirty="0" smtClean="0"/>
              <a:t>1</a:t>
            </a:r>
          </a:p>
          <a:p>
            <a:pPr lvl="1">
              <a:buFontTx/>
              <a:buNone/>
            </a:pPr>
            <a:endParaRPr lang="en-US" b="1" dirty="0" smtClean="0"/>
          </a:p>
          <a:p>
            <a:pPr lvl="1"/>
            <a:r>
              <a:rPr lang="en-US" dirty="0"/>
              <a:t>If x= NULL then x=“Joe</a:t>
            </a:r>
            <a:r>
              <a:rPr lang="en-US" dirty="0" smtClean="0"/>
              <a:t>” is </a:t>
            </a:r>
            <a:r>
              <a:rPr lang="en-US" dirty="0"/>
              <a:t>UNKNOWN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9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3BD-9F88-4F66-8FF8-5370184D372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Null Values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93054"/>
            <a:ext cx="7772400" cy="3327400"/>
          </a:xfrm>
        </p:spPr>
        <p:txBody>
          <a:bodyPr/>
          <a:lstStyle/>
          <a:p>
            <a:r>
              <a:rPr lang="en-US" dirty="0"/>
              <a:t>C1 AND C2   =  min(C1, C2)</a:t>
            </a:r>
          </a:p>
          <a:p>
            <a:r>
              <a:rPr lang="en-US" dirty="0"/>
              <a:t>C1  OR  </a:t>
            </a:r>
            <a:r>
              <a:rPr lang="en-US" dirty="0" smtClean="0"/>
              <a:t> C2   =  </a:t>
            </a:r>
            <a:r>
              <a:rPr lang="en-US" dirty="0"/>
              <a:t>max(C1, C2)</a:t>
            </a:r>
          </a:p>
          <a:p>
            <a:r>
              <a:rPr lang="en-US" dirty="0"/>
              <a:t>NOT C1         =  1 – C1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286000" y="3581401"/>
            <a:ext cx="6692858" cy="1421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*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Person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age &lt; 25) 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AND (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height &gt; 6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AND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weight &gt; 190)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9299538" y="3679890"/>
            <a:ext cx="197547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Won’t return e.g</a:t>
            </a:r>
            <a:r>
              <a:rPr lang="en-US" sz="2000" dirty="0">
                <a:latin typeface="+mj-lt"/>
              </a:rPr>
              <a:t>.</a:t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(age=20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height=</a:t>
            </a:r>
            <a:r>
              <a:rPr lang="en-US" sz="2000" dirty="0">
                <a:latin typeface="+mj-lt"/>
              </a:rPr>
              <a:t>NULL</a:t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weight=200)!</a:t>
            </a:r>
            <a:endParaRPr lang="en-US" sz="2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4660" y="5708134"/>
            <a:ext cx="662598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+mj-lt"/>
              </a:rPr>
              <a:t>Rule in SQL: include only tuples that yield </a:t>
            </a:r>
            <a:r>
              <a:rPr lang="en-US" sz="2400" dirty="0" smtClean="0">
                <a:latin typeface="+mj-lt"/>
              </a:rPr>
              <a:t>TRUE / 1.0</a:t>
            </a:r>
            <a:endParaRPr lang="en-US" sz="24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  <p:bldP spid="182276" grpId="0" animBg="1"/>
      <p:bldP spid="182277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907-1C6D-41FA-AAF1-1B0777B84EE1}" type="slidenum">
              <a:rPr lang="en-US"/>
              <a:pPr/>
              <a:t>27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Null Values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93054"/>
            <a:ext cx="7772400" cy="2463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Unexpected behavior: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838200" y="2536110"/>
            <a:ext cx="3159839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*</a:t>
            </a:r>
          </a:p>
          <a:p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Person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age &lt; 25 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OR  age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&gt;= 25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4359220"/>
            <a:ext cx="41659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+mj-lt"/>
              </a:rPr>
              <a:t>Some Persons are not included 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215963" y="2443777"/>
            <a:ext cx="3531736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*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Person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age &lt; 25 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OR  age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&gt;=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25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OR  age </a:t>
            </a:r>
            <a:r>
              <a:rPr lang="en-US" sz="2400" dirty="0">
                <a:solidFill>
                  <a:srgbClr val="FF5050"/>
                </a:solidFill>
                <a:latin typeface="Menlo" charset="0"/>
                <a:ea typeface="Menlo" charset="0"/>
                <a:cs typeface="Menlo" charset="0"/>
              </a:rPr>
              <a:t>IS NULL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963" y="4636460"/>
            <a:ext cx="3558282" cy="424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+mj-lt"/>
              </a:rPr>
              <a:t>Now it includes all Persons!</a:t>
            </a:r>
            <a:endParaRPr lang="en-US" sz="2400" dirty="0"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24938" y="3024954"/>
            <a:ext cx="1222744" cy="558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637519" y="5337670"/>
            <a:ext cx="4733260" cy="138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/>
              <a:t>Can test for NULL explicitly:</a:t>
            </a:r>
          </a:p>
          <a:p>
            <a:pPr lvl="1"/>
            <a:r>
              <a:rPr lang="en-US" dirty="0" smtClean="0"/>
              <a:t>x IS NULL</a:t>
            </a:r>
          </a:p>
          <a:p>
            <a:pPr lvl="1"/>
            <a:r>
              <a:rPr lang="en-US" dirty="0" smtClean="0"/>
              <a:t>x IS NOT NULL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  <p:bldP spid="183300" grpId="0" animBg="1"/>
      <p:bldP spid="2" grpId="0" animBg="1"/>
      <p:bldP spid="14" grpId="0" animBg="1"/>
      <p:bldP spid="15" grpId="0" animBg="1"/>
      <p:bldP spid="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0800-3CE4-4806-8E29-034BECC3698A}" type="slidenum">
              <a:rPr lang="en-US"/>
              <a:pPr/>
              <a:t>28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Inner Joins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66876"/>
            <a:ext cx="86868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By</a:t>
            </a:r>
            <a:r>
              <a:rPr lang="en-US" sz="2400" i="1" dirty="0"/>
              <a:t> </a:t>
            </a:r>
            <a:r>
              <a:rPr lang="en-US" sz="2400" dirty="0"/>
              <a:t>default, </a:t>
            </a:r>
            <a:r>
              <a:rPr lang="en-US" sz="2400" dirty="0" smtClean="0"/>
              <a:t>joins in </a:t>
            </a:r>
            <a:r>
              <a:rPr lang="en-US" sz="2400" dirty="0"/>
              <a:t>SQL are </a:t>
            </a:r>
            <a:r>
              <a:rPr lang="en-US" sz="2400" b="1" dirty="0"/>
              <a:t>“inner joins”: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     </a:t>
            </a:r>
            <a:endParaRPr lang="en-US" sz="2400" dirty="0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838200" y="3166591"/>
            <a:ext cx="8032968" cy="1046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Purchase.store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Product 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JOIN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Purchase </a:t>
            </a:r>
            <a:r>
              <a:rPr lang="en-US" sz="20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ON</a:t>
            </a: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Purchase.prodName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838200" y="4539602"/>
            <a:ext cx="6186309" cy="1046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Purchase.store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Product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, Purchase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=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Purchase.prodName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245855"/>
            <a:ext cx="40732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Product(name, </a:t>
            </a: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category)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Purchase(</a:t>
            </a:r>
            <a:r>
              <a:rPr lang="en-US" sz="2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prodName</a:t>
            </a: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store)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9156700" y="3049350"/>
            <a:ext cx="368300" cy="27323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26791" y="4237484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Both equivalent:</a:t>
            </a:r>
          </a:p>
          <a:p>
            <a:r>
              <a:rPr lang="en-US" dirty="0" smtClean="0">
                <a:latin typeface="+mj-lt"/>
              </a:rPr>
              <a:t>Both INNER JOINS!</a:t>
            </a:r>
            <a:endParaRPr lang="en-US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9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/>
      <p:bldP spid="237573" grpId="0" animBg="1"/>
      <p:bldP spid="2" grpId="0" animBg="1"/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7351-EFAE-48B2-8CF8-756A43F9162D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239618" name="Group 2"/>
          <p:cNvGraphicFramePr>
            <a:graphicFrameLocks noGrp="1"/>
          </p:cNvGraphicFramePr>
          <p:nvPr>
            <p:extLst/>
          </p:nvPr>
        </p:nvGraphicFramePr>
        <p:xfrm>
          <a:off x="1981200" y="1828800"/>
          <a:ext cx="3048000" cy="2032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Photo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Photo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9635" name="Group 19"/>
          <p:cNvGraphicFramePr>
            <a:graphicFrameLocks noGrp="1"/>
          </p:cNvGraphicFramePr>
          <p:nvPr>
            <p:extLst/>
          </p:nvPr>
        </p:nvGraphicFramePr>
        <p:xfrm>
          <a:off x="6553200" y="1828800"/>
          <a:ext cx="3048000" cy="2032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prodName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store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Ritz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9652" name="Group 36"/>
          <p:cNvGraphicFramePr>
            <a:graphicFrameLocks noGrp="1"/>
          </p:cNvGraphicFramePr>
          <p:nvPr>
            <p:extLst/>
          </p:nvPr>
        </p:nvGraphicFramePr>
        <p:xfrm>
          <a:off x="7620000" y="4181475"/>
          <a:ext cx="3048000" cy="2032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store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Ritz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9672" name="Rectangle 56"/>
          <p:cNvSpPr>
            <a:spLocks noChangeArrowheads="1"/>
          </p:cNvSpPr>
          <p:nvPr/>
        </p:nvSpPr>
        <p:spPr bwMode="auto">
          <a:xfrm>
            <a:off x="1981201" y="1295401"/>
            <a:ext cx="116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239673" name="Rectangle 57"/>
          <p:cNvSpPr>
            <a:spLocks noChangeArrowheads="1"/>
          </p:cNvSpPr>
          <p:nvPr/>
        </p:nvSpPr>
        <p:spPr bwMode="auto">
          <a:xfrm>
            <a:off x="6553200" y="1295401"/>
            <a:ext cx="1321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Purchase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8687"/>
            <a:ext cx="8229600" cy="1143000"/>
          </a:xfrm>
        </p:spPr>
        <p:txBody>
          <a:bodyPr/>
          <a:lstStyle/>
          <a:p>
            <a:r>
              <a:rPr lang="en-US" dirty="0" smtClean="0"/>
              <a:t>INNER JOIN: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64060" y="4478277"/>
            <a:ext cx="5989140" cy="12557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Purchase.store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   Product 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INNER JOIN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Purchase </a:t>
            </a: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ON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Purchase.prodName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060" y="5929458"/>
            <a:ext cx="4122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another equivalent way to write an INNER JOIN!</a:t>
            </a:r>
            <a:endParaRPr lang="en-US" sz="1600" dirty="0"/>
          </a:p>
        </p:txBody>
      </p:sp>
      <p:sp>
        <p:nvSpPr>
          <p:cNvPr id="3" name="Right Arrow 2"/>
          <p:cNvSpPr/>
          <p:nvPr/>
        </p:nvSpPr>
        <p:spPr>
          <a:xfrm>
            <a:off x="6807200" y="5051912"/>
            <a:ext cx="584200" cy="279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25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Format: </a:t>
            </a:r>
          </a:p>
          <a:p>
            <a:pPr lvl="1"/>
            <a:r>
              <a:rPr lang="en-US" dirty="0" smtClean="0"/>
              <a:t>Regular questions. </a:t>
            </a:r>
            <a:r>
              <a:rPr lang="en-US" b="1" dirty="0" smtClean="0"/>
              <a:t>No</a:t>
            </a:r>
            <a:r>
              <a:rPr lang="en-US" dirty="0" smtClean="0"/>
              <a:t> multiple-choice.</a:t>
            </a:r>
          </a:p>
          <a:p>
            <a:pPr lvl="1"/>
            <a:r>
              <a:rPr lang="en-US" dirty="0" smtClean="0"/>
              <a:t>This implies fewer questions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dirty="0" smtClean="0">
                <a:sym typeface="Wingdings"/>
              </a:rPr>
              <a:t>A couple bonus questions </a:t>
            </a:r>
            <a:endParaRPr lang="en-US" dirty="0" smtClean="0"/>
          </a:p>
          <a:p>
            <a:pPr lvl="1"/>
            <a:r>
              <a:rPr lang="en-US" dirty="0" smtClean="0"/>
              <a:t>Closed book and no aids! We will provide a cheat sheet</a:t>
            </a:r>
          </a:p>
          <a:p>
            <a:pPr lvl="1"/>
            <a:endParaRPr lang="en-US" dirty="0"/>
          </a:p>
          <a:p>
            <a:r>
              <a:rPr lang="en-US" dirty="0" smtClean="0"/>
              <a:t>Material: Everything including buffer management</a:t>
            </a:r>
          </a:p>
          <a:p>
            <a:pPr lvl="1"/>
            <a:r>
              <a:rPr lang="en-US" dirty="0" smtClean="0"/>
              <a:t>External sort is not fair game!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High-lights: </a:t>
            </a:r>
          </a:p>
          <a:p>
            <a:pPr lvl="1"/>
            <a:r>
              <a:rPr lang="en-US" dirty="0" smtClean="0"/>
              <a:t>Simple SQL and Schema Definitions</a:t>
            </a:r>
          </a:p>
          <a:p>
            <a:pPr lvl="1"/>
            <a:r>
              <a:rPr lang="en-US" dirty="0" smtClean="0"/>
              <a:t>Join Semantics</a:t>
            </a:r>
          </a:p>
          <a:p>
            <a:pPr lvl="1"/>
            <a:r>
              <a:rPr lang="en-US" dirty="0" smtClean="0"/>
              <a:t>Function Dependencies and Closures</a:t>
            </a:r>
          </a:p>
          <a:p>
            <a:pPr lvl="1"/>
            <a:r>
              <a:rPr lang="en-US" dirty="0" smtClean="0"/>
              <a:t>Decompositions (BCNF and Properties)</a:t>
            </a:r>
          </a:p>
          <a:p>
            <a:pPr lvl="1"/>
            <a:r>
              <a:rPr lang="en-US" dirty="0" smtClean="0"/>
              <a:t>Buffer Pool and Replacement Policies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355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Review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3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7351-EFAE-48B2-8CF8-756A43F9162D}" type="slidenum">
              <a:rPr lang="en-US"/>
              <a:pPr/>
              <a:t>30</a:t>
            </a:fld>
            <a:endParaRPr lang="en-US"/>
          </a:p>
        </p:txBody>
      </p:sp>
      <p:graphicFrame>
        <p:nvGraphicFramePr>
          <p:cNvPr id="239618" name="Group 2"/>
          <p:cNvGraphicFramePr>
            <a:graphicFrameLocks noGrp="1"/>
          </p:cNvGraphicFramePr>
          <p:nvPr>
            <p:extLst/>
          </p:nvPr>
        </p:nvGraphicFramePr>
        <p:xfrm>
          <a:off x="1981200" y="1828800"/>
          <a:ext cx="3048000" cy="2032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Photo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Photo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9635" name="Group 19"/>
          <p:cNvGraphicFramePr>
            <a:graphicFrameLocks noGrp="1"/>
          </p:cNvGraphicFramePr>
          <p:nvPr>
            <p:extLst/>
          </p:nvPr>
        </p:nvGraphicFramePr>
        <p:xfrm>
          <a:off x="6553200" y="1828800"/>
          <a:ext cx="3048000" cy="2032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prodName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store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Ritz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9652" name="Group 36"/>
          <p:cNvGraphicFramePr>
            <a:graphicFrameLocks noGrp="1"/>
          </p:cNvGraphicFramePr>
          <p:nvPr>
            <p:extLst/>
          </p:nvPr>
        </p:nvGraphicFramePr>
        <p:xfrm>
          <a:off x="7620000" y="4181475"/>
          <a:ext cx="3048000" cy="2540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store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Ritz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charset="0"/>
                        </a:rPr>
                        <a:t>NULL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9672" name="Rectangle 56"/>
          <p:cNvSpPr>
            <a:spLocks noChangeArrowheads="1"/>
          </p:cNvSpPr>
          <p:nvPr/>
        </p:nvSpPr>
        <p:spPr bwMode="auto">
          <a:xfrm>
            <a:off x="1981201" y="1295401"/>
            <a:ext cx="116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239673" name="Rectangle 57"/>
          <p:cNvSpPr>
            <a:spLocks noChangeArrowheads="1"/>
          </p:cNvSpPr>
          <p:nvPr/>
        </p:nvSpPr>
        <p:spPr bwMode="auto">
          <a:xfrm>
            <a:off x="6553200" y="1295401"/>
            <a:ext cx="1321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Purchase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8687"/>
            <a:ext cx="8229600" cy="1143000"/>
          </a:xfrm>
        </p:spPr>
        <p:txBody>
          <a:bodyPr/>
          <a:lstStyle/>
          <a:p>
            <a:r>
              <a:rPr lang="en-US" dirty="0" smtClean="0"/>
              <a:t>LEFT OUTER JOIN: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64060" y="4798977"/>
            <a:ext cx="5989140" cy="12557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Purchase.store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   Product 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LEFT OUTER JOIN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Purchase </a:t>
            </a: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ON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Product.name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Purchase.prodName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07200" y="5321300"/>
            <a:ext cx="584200" cy="279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clarification: Sets vs. </a:t>
            </a:r>
            <a:r>
              <a:rPr lang="en-US" dirty="0" err="1" smtClean="0"/>
              <a:t>Multisets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theory, and in any more formal material, </a:t>
            </a:r>
            <a:r>
              <a:rPr lang="en-US" b="1" u="sng" dirty="0" smtClean="0"/>
              <a:t>by definition</a:t>
            </a:r>
            <a:r>
              <a:rPr lang="en-US" dirty="0" smtClean="0"/>
              <a:t> all relations are </a:t>
            </a:r>
            <a:r>
              <a:rPr lang="en-US" b="1" i="1" u="sng" dirty="0" smtClean="0"/>
              <a:t>sets</a:t>
            </a:r>
            <a:r>
              <a:rPr lang="en-US" b="1" i="1" dirty="0" smtClean="0"/>
              <a:t> of tuples</a:t>
            </a:r>
          </a:p>
          <a:p>
            <a:endParaRPr lang="en-US" dirty="0" smtClean="0"/>
          </a:p>
          <a:p>
            <a:r>
              <a:rPr lang="en-US" dirty="0" smtClean="0"/>
              <a:t>In SQL, relations (i.e. tables) are </a:t>
            </a:r>
            <a:r>
              <a:rPr lang="en-US" b="1" dirty="0" err="1" smtClean="0"/>
              <a:t>multisets</a:t>
            </a:r>
            <a:r>
              <a:rPr lang="en-US" dirty="0" smtClean="0"/>
              <a:t>, meaning you can have duplicate tuples</a:t>
            </a:r>
          </a:p>
          <a:p>
            <a:pPr lvl="1"/>
            <a:r>
              <a:rPr lang="en-US" dirty="0" smtClean="0"/>
              <a:t>We need this because intermediate results in SQL don’t eliminate duplicates</a:t>
            </a:r>
          </a:p>
          <a:p>
            <a:endParaRPr lang="en-US" dirty="0"/>
          </a:p>
          <a:p>
            <a:r>
              <a:rPr lang="en-US" dirty="0" smtClean="0"/>
              <a:t>If you get confused: just state your assumptions &amp; we’ll be forgiving!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262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Advanced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74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ER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 diagrams!</a:t>
            </a:r>
          </a:p>
          <a:p>
            <a:pPr lvl="1"/>
            <a:r>
              <a:rPr lang="en-US" dirty="0" smtClean="0"/>
              <a:t>Entities (vs. Entity Sets)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Multiplicity</a:t>
            </a:r>
          </a:p>
          <a:p>
            <a:pPr lvl="1"/>
            <a:r>
              <a:rPr lang="en-US" dirty="0" smtClean="0"/>
              <a:t>Constraints: Keys, single-value, referential, participation, etc…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4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vs. Entity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8214"/>
            <a:ext cx="2286000" cy="610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88019" y="2903322"/>
            <a:ext cx="4114800" cy="1676400"/>
            <a:chOff x="2133600" y="4648200"/>
            <a:chExt cx="4114800" cy="1676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43400" y="5791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3200400" y="46482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4800600" y="47244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2133600" y="52578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10" name="Straight Connector 9"/>
            <p:cNvCxnSpPr>
              <a:stCxn id="8" idx="5"/>
              <a:endCxn id="5" idx="1"/>
            </p:cNvCxnSpPr>
            <p:nvPr/>
          </p:nvCxnSpPr>
          <p:spPr bwMode="auto">
            <a:xfrm rot="16200000" flipH="1">
              <a:off x="3749022" y="5463520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5"/>
              <a:endCxn id="5" idx="0"/>
            </p:cNvCxnSpPr>
            <p:nvPr/>
          </p:nvCxnSpPr>
          <p:spPr bwMode="auto">
            <a:xfrm rot="16200000" flipH="1">
              <a:off x="4415772" y="5253970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7" idx="4"/>
              <a:endCxn id="5" idx="0"/>
            </p:cNvCxnSpPr>
            <p:nvPr/>
          </p:nvCxnSpPr>
          <p:spPr bwMode="auto">
            <a:xfrm rot="5400000">
              <a:off x="5048250" y="5314950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Oval 11"/>
          <p:cNvSpPr/>
          <p:nvPr/>
        </p:nvSpPr>
        <p:spPr>
          <a:xfrm>
            <a:off x="1107450" y="3166579"/>
            <a:ext cx="4593021" cy="178435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85821" y="5435064"/>
            <a:ext cx="13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Entity Set</a:t>
            </a:r>
            <a:endParaRPr lang="en-US" sz="24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4782" y="4899635"/>
            <a:ext cx="101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2"/>
                </a:solidFill>
                <a:latin typeface="+mj-lt"/>
              </a:rPr>
              <a:t>Product</a:t>
            </a:r>
            <a:endParaRPr lang="en-US" sz="2000" b="1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64116" y="3367721"/>
            <a:ext cx="1957952" cy="1436409"/>
            <a:chOff x="5226068" y="5426834"/>
            <a:chExt cx="2792109" cy="22741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3512" y="5426834"/>
              <a:ext cx="1137221" cy="6300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26068" y="6190419"/>
              <a:ext cx="2792109" cy="1510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Name</a:t>
              </a:r>
              <a:r>
                <a:rPr lang="en-US" sz="1400" dirty="0" smtClean="0">
                  <a:latin typeface="+mj-lt"/>
                </a:rPr>
                <a:t>: Xbox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Category</a:t>
              </a:r>
              <a:r>
                <a:rPr lang="en-US" sz="1400" dirty="0" smtClean="0">
                  <a:latin typeface="+mj-lt"/>
                </a:rPr>
                <a:t>: Total Multimedia System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Price</a:t>
              </a:r>
              <a:r>
                <a:rPr lang="en-US" sz="1400" dirty="0" smtClean="0">
                  <a:latin typeface="+mj-lt"/>
                </a:rPr>
                <a:t>: $250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36607" y="3421121"/>
            <a:ext cx="2042483" cy="1354333"/>
            <a:chOff x="8112441" y="5382402"/>
            <a:chExt cx="2862527" cy="189808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2710" y="5382402"/>
              <a:ext cx="842907" cy="84290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112441" y="6245258"/>
              <a:ext cx="2862527" cy="103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Name</a:t>
              </a:r>
              <a:r>
                <a:rPr lang="en-US" sz="1400" dirty="0" smtClean="0">
                  <a:latin typeface="+mj-lt"/>
                </a:rPr>
                <a:t>: My Little Pony Doll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Category</a:t>
              </a:r>
              <a:r>
                <a:rPr lang="en-US" sz="1400" dirty="0" smtClean="0">
                  <a:latin typeface="+mj-lt"/>
                </a:rPr>
                <a:t>: Toy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Price</a:t>
              </a:r>
              <a:r>
                <a:rPr lang="en-US" sz="1400" dirty="0" smtClean="0">
                  <a:latin typeface="+mj-lt"/>
                </a:rPr>
                <a:t>: $25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06248" y="2688923"/>
            <a:ext cx="89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Entity</a:t>
            </a:r>
            <a:endParaRPr lang="en-US" sz="2400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801722" y="3048000"/>
            <a:ext cx="1446678" cy="63711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85821" y="3871879"/>
            <a:ext cx="177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Entity Attribute</a:t>
            </a:r>
            <a:endParaRPr lang="en-US" sz="2400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21782" y="4314266"/>
            <a:ext cx="1137074" cy="918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066774" y="4007520"/>
            <a:ext cx="551286" cy="2798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886200" y="5181600"/>
            <a:ext cx="2203588" cy="4511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</p:cNvCxnSpPr>
          <p:nvPr/>
        </p:nvCxnSpPr>
        <p:spPr>
          <a:xfrm flipV="1">
            <a:off x="7460428" y="4474145"/>
            <a:ext cx="2342478" cy="11917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49682" y="1665206"/>
            <a:ext cx="382030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Entities are </a:t>
            </a:r>
            <a:r>
              <a:rPr lang="en-US" sz="2400" b="1" u="sng" dirty="0" smtClean="0">
                <a:latin typeface="+mj-lt"/>
              </a:rPr>
              <a:t>not</a:t>
            </a:r>
            <a:r>
              <a:rPr lang="en-US" sz="2400" dirty="0" smtClean="0">
                <a:latin typeface="+mj-lt"/>
              </a:rPr>
              <a:t> explicitly represented in E/R diagrams!</a:t>
            </a:r>
            <a:endParaRPr lang="en-US" sz="2400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9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26" grpId="0"/>
      <p:bldP spid="29" grpId="0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/>
              <a:t>R</a:t>
            </a:r>
            <a:r>
              <a:rPr lang="en-US" dirty="0" smtClean="0"/>
              <a:t>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5006" y="2270235"/>
            <a:ext cx="7236553" cy="1574970"/>
            <a:chOff x="1849016" y="2994219"/>
            <a:chExt cx="8514183" cy="1853034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5963816" y="4161453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58816" y="4237653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2915816" y="30946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516016" y="31708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1849016" y="37042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10" name="Straight Connector 9"/>
            <p:cNvCxnSpPr>
              <a:stCxn id="9" idx="5"/>
              <a:endCxn id="6" idx="1"/>
            </p:cNvCxnSpPr>
            <p:nvPr/>
          </p:nvCxnSpPr>
          <p:spPr bwMode="auto">
            <a:xfrm rot="16200000" flipH="1">
              <a:off x="3464438" y="3909973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7" idx="5"/>
              <a:endCxn id="6" idx="0"/>
            </p:cNvCxnSpPr>
            <p:nvPr/>
          </p:nvCxnSpPr>
          <p:spPr bwMode="auto">
            <a:xfrm rot="16200000" flipH="1">
              <a:off x="4131188" y="3700423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 bwMode="auto">
            <a:xfrm rot="5400000">
              <a:off x="4763666" y="3761403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402216" y="4237653"/>
              <a:ext cx="1539551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8915399" y="2994219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15" name="Straight Connector 14"/>
            <p:cNvCxnSpPr>
              <a:stCxn id="14" idx="4"/>
              <a:endCxn id="13" idx="0"/>
            </p:cNvCxnSpPr>
            <p:nvPr/>
          </p:nvCxnSpPr>
          <p:spPr bwMode="auto">
            <a:xfrm flipH="1">
              <a:off x="9171992" y="3680019"/>
              <a:ext cx="467307" cy="5576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6" idx="3"/>
              <a:endCxn id="5" idx="1"/>
            </p:cNvCxnSpPr>
            <p:nvPr/>
          </p:nvCxnSpPr>
          <p:spPr bwMode="auto">
            <a:xfrm>
              <a:off x="5278016" y="4504353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5" idx="3"/>
              <a:endCxn id="13" idx="1"/>
            </p:cNvCxnSpPr>
            <p:nvPr/>
          </p:nvCxnSpPr>
          <p:spPr bwMode="auto">
            <a:xfrm>
              <a:off x="7792616" y="4504353"/>
              <a:ext cx="60960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2840556" y="4831443"/>
            <a:ext cx="65129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relationship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between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entity sets P and C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is a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subset of all possible pairs of entities in P and 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, with tuples uniquely identified by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 and C’s keys</a:t>
            </a:r>
            <a:endParaRPr lang="en-US" sz="2400" b="1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/>
              <a:t>R</a:t>
            </a:r>
            <a:r>
              <a:rPr lang="en-US" dirty="0" smtClean="0"/>
              <a:t>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505508" y="1789957"/>
          <a:ext cx="3045471" cy="13491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15157"/>
                <a:gridCol w="1241402"/>
                <a:gridCol w="788912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895216" y="1804245"/>
          <a:ext cx="1327310" cy="10105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27310"/>
              </a:tblGrid>
              <a:tr h="261641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</a:tr>
              <a:tr h="26164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GadgetCorp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05508" y="1420625"/>
            <a:ext cx="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</a:rPr>
              <a:t>Product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080" y="1434913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Company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096000" y="2131519"/>
            <a:ext cx="746234" cy="5360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346061" y="1724948"/>
          <a:ext cx="4436035" cy="23791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1911"/>
                <a:gridCol w="1061545"/>
                <a:gridCol w="1250732"/>
                <a:gridCol w="861847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C.name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P.name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P.category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P.price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GadgetCorp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33982" y="1310238"/>
                <a:ext cx="2554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Company C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  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Product P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82" y="1310238"/>
                <a:ext cx="255499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909" t="-96721" r="-1193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9348617" y="4298731"/>
            <a:ext cx="430922" cy="4506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8410537" y="5164365"/>
          <a:ext cx="2323456" cy="13491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1911"/>
                <a:gridCol w="1061545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C.name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P.name</a:t>
                      </a:r>
                      <a:endParaRPr lang="en-US" sz="1600" u="sng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98458" y="4749655"/>
            <a:ext cx="81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Makes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3080" y="3890146"/>
            <a:ext cx="5039891" cy="1096886"/>
            <a:chOff x="1849016" y="2994219"/>
            <a:chExt cx="8514183" cy="1853034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963816" y="4161453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058816" y="4237653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2915816" y="30946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4516016" y="31708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1849016" y="37042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3464438" y="3909973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6200000" flipH="1">
              <a:off x="4131188" y="3700423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4763666" y="3761403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402216" y="4237653"/>
              <a:ext cx="1539551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8915399" y="2994219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>
              <a:off x="9171992" y="3680019"/>
              <a:ext cx="467307" cy="5576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78016" y="4504353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7792616" y="4504353"/>
              <a:ext cx="60960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682783" y="5338583"/>
            <a:ext cx="65129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relationship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between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entity sets P and C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is a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subset of all possible pairs of entities in P and 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, with tuples uniquely identified by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 and C’s keys</a:t>
            </a:r>
            <a:endParaRPr lang="en-US" sz="2400" b="1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9" name="Rectangle 4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1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3C3B6-AC14-5547-A066-F0A178F64C90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52715" y="366161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/>
              <a:t>Multiplicity of E/R </a:t>
            </a:r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024937" y="2018283"/>
            <a:ext cx="24495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Indicated using arrows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2715" y="1523223"/>
            <a:ext cx="7257822" cy="1008063"/>
            <a:chOff x="852715" y="1523223"/>
            <a:chExt cx="7257822" cy="1008063"/>
          </a:xfrm>
        </p:grpSpPr>
        <p:grpSp>
          <p:nvGrpSpPr>
            <p:cNvPr id="7" name="Group 6"/>
            <p:cNvGrpSpPr/>
            <p:nvPr/>
          </p:nvGrpSpPr>
          <p:grpSpPr>
            <a:xfrm>
              <a:off x="5967412" y="1540783"/>
              <a:ext cx="2143125" cy="755650"/>
              <a:chOff x="5967412" y="1540783"/>
              <a:chExt cx="2143125" cy="755650"/>
            </a:xfrm>
          </p:grpSpPr>
          <p:sp>
            <p:nvSpPr>
              <p:cNvPr id="27653" name="AutoShape 4"/>
              <p:cNvSpPr>
                <a:spLocks noChangeAspect="1" noChangeArrowheads="1"/>
              </p:cNvSpPr>
              <p:nvPr/>
            </p:nvSpPr>
            <p:spPr bwMode="auto">
              <a:xfrm>
                <a:off x="6662737" y="1540783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6" name="Line 7"/>
              <p:cNvSpPr>
                <a:spLocks noChangeShapeType="1"/>
              </p:cNvSpPr>
              <p:nvPr/>
            </p:nvSpPr>
            <p:spPr bwMode="auto">
              <a:xfrm flipH="1">
                <a:off x="5967412" y="1921783"/>
                <a:ext cx="685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7" name="Line 8"/>
              <p:cNvSpPr>
                <a:spLocks noChangeShapeType="1"/>
              </p:cNvSpPr>
              <p:nvPr/>
            </p:nvSpPr>
            <p:spPr bwMode="auto">
              <a:xfrm>
                <a:off x="7500937" y="192178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017962" y="1523223"/>
              <a:ext cx="1143000" cy="1008063"/>
              <a:chOff x="4017962" y="1523223"/>
              <a:chExt cx="1143000" cy="1008063"/>
            </a:xfrm>
          </p:grpSpPr>
          <p:grpSp>
            <p:nvGrpSpPr>
              <p:cNvPr id="27662" name="Group 13"/>
              <p:cNvGrpSpPr>
                <a:grpSpLocks/>
              </p:cNvGrpSpPr>
              <p:nvPr/>
            </p:nvGrpSpPr>
            <p:grpSpPr bwMode="auto">
              <a:xfrm>
                <a:off x="4017962" y="1523223"/>
                <a:ext cx="1143000" cy="1008063"/>
                <a:chOff x="1536" y="1498"/>
                <a:chExt cx="720" cy="635"/>
              </a:xfrm>
            </p:grpSpPr>
            <p:sp>
              <p:nvSpPr>
                <p:cNvPr id="27681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768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27663" name="Line 16"/>
              <p:cNvSpPr>
                <a:spLocks noChangeShapeType="1"/>
              </p:cNvSpPr>
              <p:nvPr/>
            </p:nvSpPr>
            <p:spPr bwMode="auto">
              <a:xfrm>
                <a:off x="4322762" y="1739917"/>
                <a:ext cx="5334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4" name="Line 17"/>
              <p:cNvSpPr>
                <a:spLocks noChangeShapeType="1"/>
              </p:cNvSpPr>
              <p:nvPr/>
            </p:nvSpPr>
            <p:spPr bwMode="auto">
              <a:xfrm flipV="1">
                <a:off x="4322762" y="1739917"/>
                <a:ext cx="533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5" name="Line 18"/>
              <p:cNvSpPr>
                <a:spLocks noChangeShapeType="1"/>
              </p:cNvSpPr>
              <p:nvPr/>
            </p:nvSpPr>
            <p:spPr bwMode="auto">
              <a:xfrm>
                <a:off x="4322762" y="2120917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852715" y="1641491"/>
              <a:ext cx="19543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One-to-one</a:t>
              </a:r>
              <a:r>
                <a:rPr lang="en-US" sz="2800" dirty="0">
                  <a:latin typeface="+mj-lt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2715" y="2717640"/>
            <a:ext cx="7334022" cy="1008063"/>
            <a:chOff x="852715" y="2717640"/>
            <a:chExt cx="7334022" cy="1008063"/>
          </a:xfrm>
        </p:grpSpPr>
        <p:grpSp>
          <p:nvGrpSpPr>
            <p:cNvPr id="8" name="Group 7"/>
            <p:cNvGrpSpPr/>
            <p:nvPr/>
          </p:nvGrpSpPr>
          <p:grpSpPr>
            <a:xfrm>
              <a:off x="6053137" y="2800189"/>
              <a:ext cx="2133600" cy="755650"/>
              <a:chOff x="6053137" y="2800189"/>
              <a:chExt cx="2133600" cy="755650"/>
            </a:xfrm>
          </p:grpSpPr>
          <p:sp>
            <p:nvSpPr>
              <p:cNvPr id="27654" name="AutoShape 5"/>
              <p:cNvSpPr>
                <a:spLocks noChangeAspect="1" noChangeArrowheads="1"/>
              </p:cNvSpPr>
              <p:nvPr/>
            </p:nvSpPr>
            <p:spPr bwMode="auto">
              <a:xfrm>
                <a:off x="6662737" y="2800189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8" name="Line 9"/>
              <p:cNvSpPr>
                <a:spLocks noChangeShapeType="1"/>
              </p:cNvSpPr>
              <p:nvPr/>
            </p:nvSpPr>
            <p:spPr bwMode="auto">
              <a:xfrm>
                <a:off x="7500937" y="3181189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9" name="Line 10"/>
              <p:cNvSpPr>
                <a:spLocks noChangeShapeType="1"/>
              </p:cNvSpPr>
              <p:nvPr/>
            </p:nvSpPr>
            <p:spPr bwMode="auto">
              <a:xfrm flipH="1">
                <a:off x="6053137" y="318118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none" w="lg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17962" y="2717640"/>
              <a:ext cx="1143000" cy="1008063"/>
              <a:chOff x="4017962" y="2717640"/>
              <a:chExt cx="1143000" cy="1008063"/>
            </a:xfrm>
          </p:grpSpPr>
          <p:grpSp>
            <p:nvGrpSpPr>
              <p:cNvPr id="27666" name="Group 19"/>
              <p:cNvGrpSpPr>
                <a:grpSpLocks/>
              </p:cNvGrpSpPr>
              <p:nvPr/>
            </p:nvGrpSpPr>
            <p:grpSpPr bwMode="auto">
              <a:xfrm>
                <a:off x="4017962" y="2717640"/>
                <a:ext cx="1143000" cy="1008063"/>
                <a:chOff x="1536" y="1498"/>
                <a:chExt cx="720" cy="635"/>
              </a:xfrm>
            </p:grpSpPr>
            <p:sp>
              <p:nvSpPr>
                <p:cNvPr id="27679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7680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27668" name="Line 25"/>
              <p:cNvSpPr>
                <a:spLocks noChangeShapeType="1"/>
              </p:cNvSpPr>
              <p:nvPr/>
            </p:nvSpPr>
            <p:spPr bwMode="auto">
              <a:xfrm>
                <a:off x="4322762" y="2946239"/>
                <a:ext cx="533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Line 26"/>
              <p:cNvSpPr>
                <a:spLocks noChangeShapeType="1"/>
              </p:cNvSpPr>
              <p:nvPr/>
            </p:nvSpPr>
            <p:spPr bwMode="auto">
              <a:xfrm>
                <a:off x="4322762" y="3098639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Line 27"/>
              <p:cNvSpPr>
                <a:spLocks noChangeShapeType="1"/>
              </p:cNvSpPr>
              <p:nvPr/>
            </p:nvSpPr>
            <p:spPr bwMode="auto">
              <a:xfrm>
                <a:off x="4322762" y="3327239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852715" y="2927889"/>
              <a:ext cx="21553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Many-to-one: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2715" y="3967785"/>
            <a:ext cx="7334022" cy="1016368"/>
            <a:chOff x="852715" y="3967785"/>
            <a:chExt cx="7334022" cy="1016368"/>
          </a:xfrm>
        </p:grpSpPr>
        <p:grpSp>
          <p:nvGrpSpPr>
            <p:cNvPr id="5" name="Group 4"/>
            <p:cNvGrpSpPr/>
            <p:nvPr/>
          </p:nvGrpSpPr>
          <p:grpSpPr>
            <a:xfrm>
              <a:off x="4017962" y="3976090"/>
              <a:ext cx="1143000" cy="1008063"/>
              <a:chOff x="4017962" y="3976090"/>
              <a:chExt cx="1143000" cy="1008063"/>
            </a:xfrm>
          </p:grpSpPr>
          <p:grpSp>
            <p:nvGrpSpPr>
              <p:cNvPr id="38" name="Group 19"/>
              <p:cNvGrpSpPr>
                <a:grpSpLocks/>
              </p:cNvGrpSpPr>
              <p:nvPr/>
            </p:nvGrpSpPr>
            <p:grpSpPr bwMode="auto">
              <a:xfrm>
                <a:off x="4017962" y="3976090"/>
                <a:ext cx="1143000" cy="1008063"/>
                <a:chOff x="1536" y="1498"/>
                <a:chExt cx="720" cy="635"/>
              </a:xfrm>
            </p:grpSpPr>
            <p:sp>
              <p:nvSpPr>
                <p:cNvPr id="39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0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 flipV="1">
                <a:off x="4322762" y="4208481"/>
                <a:ext cx="533400" cy="1486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26"/>
              <p:cNvSpPr>
                <a:spLocks noChangeShapeType="1"/>
              </p:cNvSpPr>
              <p:nvPr/>
            </p:nvSpPr>
            <p:spPr bwMode="auto">
              <a:xfrm>
                <a:off x="4322762" y="4357089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27"/>
              <p:cNvSpPr>
                <a:spLocks noChangeShapeType="1"/>
              </p:cNvSpPr>
              <p:nvPr/>
            </p:nvSpPr>
            <p:spPr bwMode="auto">
              <a:xfrm>
                <a:off x="4322762" y="4585689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76937" y="3967785"/>
              <a:ext cx="2209800" cy="755650"/>
              <a:chOff x="5976937" y="3967785"/>
              <a:chExt cx="2209800" cy="755650"/>
            </a:xfrm>
          </p:grpSpPr>
          <p:sp>
            <p:nvSpPr>
              <p:cNvPr id="50" name="AutoShape 5"/>
              <p:cNvSpPr>
                <a:spLocks noChangeAspect="1" noChangeArrowheads="1"/>
              </p:cNvSpPr>
              <p:nvPr/>
            </p:nvSpPr>
            <p:spPr bwMode="auto">
              <a:xfrm>
                <a:off x="6662737" y="3967785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5976937" y="4349287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V="1">
                <a:off x="7500936" y="4342435"/>
                <a:ext cx="685801" cy="146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none" w="lg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52715" y="4214287"/>
              <a:ext cx="21928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One-to-many: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2715" y="5348287"/>
            <a:ext cx="7334022" cy="1008063"/>
            <a:chOff x="852715" y="5348287"/>
            <a:chExt cx="7334022" cy="1008063"/>
          </a:xfrm>
        </p:grpSpPr>
        <p:grpSp>
          <p:nvGrpSpPr>
            <p:cNvPr id="10" name="Group 9"/>
            <p:cNvGrpSpPr/>
            <p:nvPr/>
          </p:nvGrpSpPr>
          <p:grpSpPr>
            <a:xfrm>
              <a:off x="6053137" y="5360680"/>
              <a:ext cx="2133600" cy="755650"/>
              <a:chOff x="6053137" y="5360680"/>
              <a:chExt cx="2133600" cy="755650"/>
            </a:xfrm>
          </p:grpSpPr>
          <p:sp>
            <p:nvSpPr>
              <p:cNvPr id="27655" name="AutoShape 6"/>
              <p:cNvSpPr>
                <a:spLocks noChangeAspect="1" noChangeArrowheads="1"/>
              </p:cNvSpPr>
              <p:nvPr/>
            </p:nvSpPr>
            <p:spPr bwMode="auto">
              <a:xfrm>
                <a:off x="6662737" y="5360680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0" name="Line 11"/>
              <p:cNvSpPr>
                <a:spLocks noChangeShapeType="1"/>
              </p:cNvSpPr>
              <p:nvPr/>
            </p:nvSpPr>
            <p:spPr bwMode="auto">
              <a:xfrm>
                <a:off x="7500937" y="574168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1" name="Line 12"/>
              <p:cNvSpPr>
                <a:spLocks noChangeShapeType="1"/>
              </p:cNvSpPr>
              <p:nvPr/>
            </p:nvSpPr>
            <p:spPr bwMode="auto">
              <a:xfrm flipH="1">
                <a:off x="6053137" y="574168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17962" y="5348287"/>
              <a:ext cx="1143000" cy="1008063"/>
              <a:chOff x="4017962" y="5348287"/>
              <a:chExt cx="1143000" cy="1008063"/>
            </a:xfrm>
          </p:grpSpPr>
          <p:grpSp>
            <p:nvGrpSpPr>
              <p:cNvPr id="27667" name="Group 22"/>
              <p:cNvGrpSpPr>
                <a:grpSpLocks/>
              </p:cNvGrpSpPr>
              <p:nvPr/>
            </p:nvGrpSpPr>
            <p:grpSpPr bwMode="auto">
              <a:xfrm>
                <a:off x="4017962" y="5348287"/>
                <a:ext cx="1143000" cy="1008063"/>
                <a:chOff x="1536" y="1498"/>
                <a:chExt cx="720" cy="635"/>
              </a:xfrm>
            </p:grpSpPr>
            <p:sp>
              <p:nvSpPr>
                <p:cNvPr id="27677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7678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27671" name="Line 28"/>
              <p:cNvSpPr>
                <a:spLocks noChangeShapeType="1"/>
              </p:cNvSpPr>
              <p:nvPr/>
            </p:nvSpPr>
            <p:spPr bwMode="auto">
              <a:xfrm>
                <a:off x="4322762" y="5500686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Line 29"/>
              <p:cNvSpPr>
                <a:spLocks noChangeShapeType="1"/>
              </p:cNvSpPr>
              <p:nvPr/>
            </p:nvSpPr>
            <p:spPr bwMode="auto">
              <a:xfrm>
                <a:off x="4322762" y="5500686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Line 30"/>
              <p:cNvSpPr>
                <a:spLocks noChangeShapeType="1"/>
              </p:cNvSpPr>
              <p:nvPr/>
            </p:nvSpPr>
            <p:spPr bwMode="auto">
              <a:xfrm flipH="1">
                <a:off x="4322762" y="5500686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4" name="Line 31"/>
              <p:cNvSpPr>
                <a:spLocks noChangeShapeType="1"/>
              </p:cNvSpPr>
              <p:nvPr/>
            </p:nvSpPr>
            <p:spPr bwMode="auto">
              <a:xfrm>
                <a:off x="4322762" y="5729286"/>
                <a:ext cx="6096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5" name="Line 32"/>
              <p:cNvSpPr>
                <a:spLocks noChangeShapeType="1"/>
              </p:cNvSpPr>
              <p:nvPr/>
            </p:nvSpPr>
            <p:spPr bwMode="auto">
              <a:xfrm flipH="1">
                <a:off x="4322762" y="5729286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6" name="Line 33"/>
              <p:cNvSpPr>
                <a:spLocks noChangeShapeType="1"/>
              </p:cNvSpPr>
              <p:nvPr/>
            </p:nvSpPr>
            <p:spPr bwMode="auto">
              <a:xfrm>
                <a:off x="4322762" y="5957886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852715" y="5500686"/>
              <a:ext cx="23938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Many-to-many: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024937" y="3448653"/>
            <a:ext cx="244951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X -&gt; Y means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there exists a function mapping from X to Y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</a:rPr>
              <a:t>recall the definition of a function)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5" name="Rectangle 6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5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045D88-1492-AE41-AA3B-0C79F03A2829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Constraints in E/R Diagrams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905069" y="1524001"/>
            <a:ext cx="102916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Finding constraints is part of the </a:t>
            </a:r>
            <a:r>
              <a:rPr lang="en-US" sz="2400" dirty="0" smtClean="0">
                <a:solidFill>
                  <a:srgbClr val="000000"/>
                </a:solidFill>
              </a:rPr>
              <a:t>E/R modeling </a:t>
            </a:r>
            <a:r>
              <a:rPr lang="en-US" sz="2400" dirty="0">
                <a:solidFill>
                  <a:srgbClr val="000000"/>
                </a:solidFill>
              </a:rPr>
              <a:t>process. </a:t>
            </a:r>
            <a:r>
              <a:rPr lang="en-US" sz="2400" dirty="0" smtClean="0">
                <a:solidFill>
                  <a:srgbClr val="000000"/>
                </a:solidFill>
              </a:rPr>
              <a:t>Commonly </a:t>
            </a:r>
            <a:r>
              <a:rPr lang="en-US" sz="2400" dirty="0">
                <a:solidFill>
                  <a:srgbClr val="000000"/>
                </a:solidFill>
              </a:rPr>
              <a:t>used </a:t>
            </a:r>
            <a:r>
              <a:rPr lang="en-US" sz="2400" dirty="0" smtClean="0">
                <a:solidFill>
                  <a:srgbClr val="000000"/>
                </a:solidFill>
              </a:rPr>
              <a:t>constraints are: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u="sng" dirty="0" smtClean="0"/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Keys</a:t>
            </a:r>
            <a:r>
              <a:rPr lang="en-US" sz="2400" dirty="0">
                <a:solidFill>
                  <a:srgbClr val="3333CC"/>
                </a:solidFill>
              </a:rPr>
              <a:t>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Implicit constraints on uniqueness of entities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An SSN uniquely </a:t>
            </a:r>
            <a:r>
              <a:rPr lang="en-US" sz="2400" i="1" dirty="0">
                <a:solidFill>
                  <a:srgbClr val="000000"/>
                </a:solidFill>
              </a:rPr>
              <a:t>identifies a </a:t>
            </a:r>
            <a:r>
              <a:rPr lang="en-US" sz="2400" i="1" dirty="0" smtClean="0">
                <a:solidFill>
                  <a:srgbClr val="000000"/>
                </a:solidFill>
              </a:rPr>
              <a:t>person</a:t>
            </a:r>
            <a:endParaRPr lang="en-US" sz="2400" i="1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i="1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Single-value </a:t>
            </a:r>
            <a:r>
              <a:rPr lang="en-US" sz="2400" u="sng" dirty="0"/>
              <a:t>constraints:</a:t>
            </a:r>
            <a:r>
              <a:rPr lang="en-US" sz="2400" dirty="0"/>
              <a:t> </a:t>
            </a:r>
            <a:endParaRPr lang="en-US" sz="2400" dirty="0" smtClean="0"/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a </a:t>
            </a:r>
            <a:r>
              <a:rPr lang="en-US" sz="2400" i="1" dirty="0">
                <a:solidFill>
                  <a:srgbClr val="000000"/>
                </a:solidFill>
              </a:rPr>
              <a:t>person can have only one </a:t>
            </a:r>
            <a:r>
              <a:rPr lang="en-US" sz="2400" i="1" dirty="0" smtClean="0">
                <a:solidFill>
                  <a:srgbClr val="000000"/>
                </a:solidFill>
              </a:rPr>
              <a:t>father</a:t>
            </a:r>
            <a:endParaRPr lang="en-US" sz="2400" i="1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i="1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Referential </a:t>
            </a:r>
            <a:r>
              <a:rPr lang="en-US" sz="2400" u="sng" dirty="0"/>
              <a:t>integrity constraints: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Referenced entities must exist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if </a:t>
            </a:r>
            <a:r>
              <a:rPr lang="en-US" sz="2400" i="1" dirty="0">
                <a:solidFill>
                  <a:srgbClr val="000000"/>
                </a:solidFill>
              </a:rPr>
              <a:t>you work for a company, </a:t>
            </a:r>
            <a:r>
              <a:rPr lang="en-US" sz="2400" i="1" dirty="0" smtClean="0">
                <a:solidFill>
                  <a:srgbClr val="000000"/>
                </a:solidFill>
              </a:rPr>
              <a:t>it must </a:t>
            </a:r>
            <a:r>
              <a:rPr lang="en-US" sz="2400" i="1" dirty="0">
                <a:solidFill>
                  <a:srgbClr val="000000"/>
                </a:solidFill>
              </a:rPr>
              <a:t>exist in the </a:t>
            </a:r>
            <a:r>
              <a:rPr lang="en-US" sz="2400" i="1" dirty="0" smtClean="0">
                <a:solidFill>
                  <a:srgbClr val="000000"/>
                </a:solidFill>
              </a:rPr>
              <a:t>database</a:t>
            </a:r>
            <a:endParaRPr lang="en-US" sz="2400" i="1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i="1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Other </a:t>
            </a:r>
            <a:r>
              <a:rPr lang="en-US" sz="2400" u="sng" dirty="0"/>
              <a:t>constraints: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peoples</a:t>
            </a:r>
            <a:r>
              <a:rPr lang="en-US" sz="2400" i="1" dirty="0">
                <a:solidFill>
                  <a:srgbClr val="000000"/>
                </a:solidFill>
              </a:rPr>
              <a:t>’ ages are between 0 and </a:t>
            </a:r>
            <a:r>
              <a:rPr lang="en-US" sz="2400" i="1" dirty="0" smtClean="0">
                <a:solidFill>
                  <a:srgbClr val="000000"/>
                </a:solidFill>
              </a:rPr>
              <a:t>150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0366" y="4802497"/>
            <a:ext cx="139026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FOREIGN KEYs!</a:t>
            </a:r>
            <a:endParaRPr lang="en-US" sz="24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0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F95D7-B761-C348-9BCF-35957E191C36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Mathematical def. of Relationship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905000"/>
            <a:ext cx="7266668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A mathematical definition: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</a:t>
            </a:r>
            <a:r>
              <a:rPr lang="en-US" dirty="0"/>
              <a:t>A, B </a:t>
            </a:r>
            <a:r>
              <a:rPr lang="en-US" dirty="0" smtClean="0"/>
              <a:t>be sets</a:t>
            </a:r>
          </a:p>
          <a:p>
            <a:pPr lvl="2"/>
            <a:r>
              <a:rPr lang="en-US" i="1" dirty="0"/>
              <a:t>A={1,2,3},   B={</a:t>
            </a:r>
            <a:r>
              <a:rPr lang="en-US" i="1" dirty="0" err="1"/>
              <a:t>a,b,c,d</a:t>
            </a:r>
            <a:r>
              <a:rPr lang="en-US" i="1" dirty="0"/>
              <a:t>},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x B (the </a:t>
            </a:r>
            <a:r>
              <a:rPr lang="en-US" b="1" i="1" dirty="0" smtClean="0"/>
              <a:t>cross-product</a:t>
            </a:r>
            <a:r>
              <a:rPr lang="en-US" dirty="0" smtClean="0"/>
              <a:t>) is the set of all pairs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 lvl="2"/>
            <a:r>
              <a:rPr lang="en-US" i="1" dirty="0" smtClean="0"/>
              <a:t>A </a:t>
            </a:r>
            <a:r>
              <a:rPr lang="en-US" i="1" dirty="0">
                <a:sym typeface="Symbol" charset="2"/>
              </a:rPr>
              <a:t> B = {(1,a), (1,b), (1,c), (1,d), (2,a), (2,b), (2,c), (2,d), (3,a), (3,b), (3,c), (3,d)}</a:t>
            </a:r>
          </a:p>
          <a:p>
            <a:pPr lvl="3"/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We define a </a:t>
            </a:r>
            <a:r>
              <a:rPr lang="en-US" b="1" u="sng" dirty="0" smtClean="0"/>
              <a:t>relationship</a:t>
            </a:r>
            <a:r>
              <a:rPr lang="en-US" b="1" dirty="0" smtClean="0"/>
              <a:t> to be a subset of A x B</a:t>
            </a:r>
          </a:p>
          <a:p>
            <a:pPr lvl="2"/>
            <a:r>
              <a:rPr lang="en-US" i="1" dirty="0" smtClean="0"/>
              <a:t>R </a:t>
            </a:r>
            <a:r>
              <a:rPr lang="en-US" i="1" dirty="0"/>
              <a:t>= {(1,a), (2,c), (2,d), (3,b)}</a:t>
            </a:r>
          </a:p>
          <a:p>
            <a:pPr lvl="3"/>
            <a:endParaRPr lang="en-US" i="1" dirty="0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7895319" y="2364468"/>
            <a:ext cx="3136900" cy="2514600"/>
            <a:chOff x="1144" y="2736"/>
            <a:chExt cx="1976" cy="1584"/>
          </a:xfrm>
        </p:grpSpPr>
        <p:sp>
          <p:nvSpPr>
            <p:cNvPr id="25611" name="Text Box 5"/>
            <p:cNvSpPr txBox="1">
              <a:spLocks noChangeArrowheads="1"/>
            </p:cNvSpPr>
            <p:nvPr/>
          </p:nvSpPr>
          <p:spPr bwMode="auto">
            <a:xfrm>
              <a:off x="1670" y="285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612" name="Text Box 6"/>
            <p:cNvSpPr txBox="1">
              <a:spLocks noChangeArrowheads="1"/>
            </p:cNvSpPr>
            <p:nvPr/>
          </p:nvSpPr>
          <p:spPr bwMode="auto">
            <a:xfrm>
              <a:off x="1670" y="32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5613" name="Text Box 7"/>
            <p:cNvSpPr txBox="1">
              <a:spLocks noChangeArrowheads="1"/>
            </p:cNvSpPr>
            <p:nvPr/>
          </p:nvSpPr>
          <p:spPr bwMode="auto">
            <a:xfrm>
              <a:off x="1670" y="36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5614" name="Text Box 8"/>
            <p:cNvSpPr txBox="1">
              <a:spLocks noChangeArrowheads="1"/>
            </p:cNvSpPr>
            <p:nvPr/>
          </p:nvSpPr>
          <p:spPr bwMode="auto">
            <a:xfrm>
              <a:off x="2726" y="285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5615" name="Text Box 9"/>
            <p:cNvSpPr txBox="1">
              <a:spLocks noChangeArrowheads="1"/>
            </p:cNvSpPr>
            <p:nvPr/>
          </p:nvSpPr>
          <p:spPr bwMode="auto">
            <a:xfrm>
              <a:off x="2726" y="322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5616" name="Text Box 10"/>
            <p:cNvSpPr txBox="1">
              <a:spLocks noChangeArrowheads="1"/>
            </p:cNvSpPr>
            <p:nvPr/>
          </p:nvSpPr>
          <p:spPr bwMode="auto">
            <a:xfrm>
              <a:off x="2726" y="359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617" name="Text Box 11"/>
            <p:cNvSpPr txBox="1">
              <a:spLocks noChangeArrowheads="1"/>
            </p:cNvSpPr>
            <p:nvPr/>
          </p:nvSpPr>
          <p:spPr bwMode="auto">
            <a:xfrm>
              <a:off x="2726" y="39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5618" name="Oval 12"/>
            <p:cNvSpPr>
              <a:spLocks noChangeArrowheads="1"/>
            </p:cNvSpPr>
            <p:nvPr/>
          </p:nvSpPr>
          <p:spPr bwMode="auto">
            <a:xfrm>
              <a:off x="1488" y="2880"/>
              <a:ext cx="576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19" name="Oval 13"/>
            <p:cNvSpPr>
              <a:spLocks noChangeArrowheads="1"/>
            </p:cNvSpPr>
            <p:nvPr/>
          </p:nvSpPr>
          <p:spPr bwMode="auto">
            <a:xfrm>
              <a:off x="2544" y="2880"/>
              <a:ext cx="576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3" name="Text Box 17"/>
            <p:cNvSpPr txBox="1">
              <a:spLocks noChangeArrowheads="1"/>
            </p:cNvSpPr>
            <p:nvPr/>
          </p:nvSpPr>
          <p:spPr bwMode="auto">
            <a:xfrm>
              <a:off x="1144" y="285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A=</a:t>
              </a:r>
            </a:p>
          </p:txBody>
        </p:sp>
        <p:sp>
          <p:nvSpPr>
            <p:cNvPr id="25624" name="Text Box 18"/>
            <p:cNvSpPr txBox="1">
              <a:spLocks noChangeArrowheads="1"/>
            </p:cNvSpPr>
            <p:nvPr/>
          </p:nvSpPr>
          <p:spPr bwMode="auto">
            <a:xfrm>
              <a:off x="2297" y="2736"/>
              <a:ext cx="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B=</a:t>
              </a:r>
            </a:p>
          </p:txBody>
        </p:sp>
      </p:grpSp>
      <p:cxnSp>
        <p:nvCxnSpPr>
          <p:cNvPr id="3" name="Straight Connector 2"/>
          <p:cNvCxnSpPr>
            <a:stCxn id="25611" idx="3"/>
            <a:endCxn id="25614" idx="1"/>
          </p:cNvCxnSpPr>
          <p:nvPr/>
        </p:nvCxnSpPr>
        <p:spPr bwMode="auto">
          <a:xfrm>
            <a:off x="9066894" y="2786743"/>
            <a:ext cx="1339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612" idx="3"/>
            <a:endCxn id="25616" idx="1"/>
          </p:cNvCxnSpPr>
          <p:nvPr/>
        </p:nvCxnSpPr>
        <p:spPr bwMode="auto">
          <a:xfrm>
            <a:off x="9066894" y="3451906"/>
            <a:ext cx="1339850" cy="5032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5612" idx="3"/>
            <a:endCxn id="25617" idx="1"/>
          </p:cNvCxnSpPr>
          <p:nvPr/>
        </p:nvCxnSpPr>
        <p:spPr bwMode="auto">
          <a:xfrm>
            <a:off x="9066894" y="3451906"/>
            <a:ext cx="1339850" cy="1087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5613" idx="3"/>
            <a:endCxn id="25615" idx="1"/>
          </p:cNvCxnSpPr>
          <p:nvPr/>
        </p:nvCxnSpPr>
        <p:spPr bwMode="auto">
          <a:xfrm flipV="1">
            <a:off x="9066894" y="3370943"/>
            <a:ext cx="1339850" cy="746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F95D7-B761-C348-9BCF-35957E191C36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4999"/>
            <a:ext cx="6945994" cy="44677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A mathematical definition: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</a:t>
            </a:r>
            <a:r>
              <a:rPr lang="en-US" dirty="0"/>
              <a:t>A, B </a:t>
            </a:r>
            <a:r>
              <a:rPr lang="en-US" dirty="0" smtClean="0"/>
              <a:t>be 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x B (the </a:t>
            </a:r>
            <a:r>
              <a:rPr lang="en-US" b="1" i="1" dirty="0" smtClean="0"/>
              <a:t>cross-product</a:t>
            </a:r>
            <a:r>
              <a:rPr lang="en-US" dirty="0" smtClean="0"/>
              <a:t>) is the set of all pairs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u="sng" dirty="0" smtClean="0"/>
              <a:t>relationship</a:t>
            </a:r>
            <a:r>
              <a:rPr lang="en-US" dirty="0" smtClean="0"/>
              <a:t> is a subset of A x B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akes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relationship- it is a </a:t>
            </a:r>
            <a:r>
              <a:rPr lang="en-US" b="1" i="1" dirty="0"/>
              <a:t>subset</a:t>
            </a:r>
            <a:r>
              <a:rPr lang="en-US" dirty="0"/>
              <a:t> of </a:t>
            </a:r>
            <a:r>
              <a:rPr lang="en-US" b="1" dirty="0"/>
              <a:t>Product </a:t>
            </a:r>
            <a:r>
              <a:rPr lang="en-US" b="1" dirty="0">
                <a:sym typeface="Symbol" charset="2"/>
              </a:rPr>
              <a:t></a:t>
            </a:r>
            <a:r>
              <a:rPr lang="en-US" b="1" dirty="0"/>
              <a:t> Company</a:t>
            </a:r>
            <a:r>
              <a:rPr lang="en-US" dirty="0" smtClean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95319" y="2364468"/>
            <a:ext cx="3136900" cy="2514600"/>
            <a:chOff x="7895319" y="2364468"/>
            <a:chExt cx="3136900" cy="2514600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7895319" y="2364468"/>
              <a:ext cx="3136900" cy="2514600"/>
              <a:chOff x="1144" y="2736"/>
              <a:chExt cx="1976" cy="1584"/>
            </a:xfrm>
          </p:grpSpPr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1670" y="285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5612" name="Text Box 6"/>
              <p:cNvSpPr txBox="1">
                <a:spLocks noChangeArrowheads="1"/>
              </p:cNvSpPr>
              <p:nvPr/>
            </p:nvSpPr>
            <p:spPr bwMode="auto">
              <a:xfrm>
                <a:off x="1670" y="3277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5613" name="Text Box 7"/>
              <p:cNvSpPr txBox="1">
                <a:spLocks noChangeArrowheads="1"/>
              </p:cNvSpPr>
              <p:nvPr/>
            </p:nvSpPr>
            <p:spPr bwMode="auto">
              <a:xfrm>
                <a:off x="1670" y="369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5614" name="Text Box 8"/>
              <p:cNvSpPr txBox="1">
                <a:spLocks noChangeArrowheads="1"/>
              </p:cNvSpPr>
              <p:nvPr/>
            </p:nvSpPr>
            <p:spPr bwMode="auto">
              <a:xfrm>
                <a:off x="2726" y="2858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5615" name="Text Box 9"/>
              <p:cNvSpPr txBox="1">
                <a:spLocks noChangeArrowheads="1"/>
              </p:cNvSpPr>
              <p:nvPr/>
            </p:nvSpPr>
            <p:spPr bwMode="auto">
              <a:xfrm>
                <a:off x="2726" y="322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5616" name="Text Box 10"/>
              <p:cNvSpPr txBox="1">
                <a:spLocks noChangeArrowheads="1"/>
              </p:cNvSpPr>
              <p:nvPr/>
            </p:nvSpPr>
            <p:spPr bwMode="auto">
              <a:xfrm>
                <a:off x="2726" y="3594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5617" name="Text Box 11"/>
              <p:cNvSpPr txBox="1">
                <a:spLocks noChangeArrowheads="1"/>
              </p:cNvSpPr>
              <p:nvPr/>
            </p:nvSpPr>
            <p:spPr bwMode="auto">
              <a:xfrm>
                <a:off x="2726" y="396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d</a:t>
                </a:r>
              </a:p>
            </p:txBody>
          </p:sp>
          <p:sp>
            <p:nvSpPr>
              <p:cNvPr id="25618" name="Oval 12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576" cy="1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Oval 13"/>
              <p:cNvSpPr>
                <a:spLocks noChangeArrowheads="1"/>
              </p:cNvSpPr>
              <p:nvPr/>
            </p:nvSpPr>
            <p:spPr bwMode="auto">
              <a:xfrm>
                <a:off x="2544" y="2880"/>
                <a:ext cx="576" cy="14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Text Box 17"/>
              <p:cNvSpPr txBox="1">
                <a:spLocks noChangeArrowheads="1"/>
              </p:cNvSpPr>
              <p:nvPr/>
            </p:nvSpPr>
            <p:spPr bwMode="auto">
              <a:xfrm>
                <a:off x="1144" y="2858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A=</a:t>
                </a:r>
              </a:p>
            </p:txBody>
          </p:sp>
          <p:sp>
            <p:nvSpPr>
              <p:cNvPr id="25624" name="Text Box 18"/>
              <p:cNvSpPr txBox="1">
                <a:spLocks noChangeArrowheads="1"/>
              </p:cNvSpPr>
              <p:nvPr/>
            </p:nvSpPr>
            <p:spPr bwMode="auto">
              <a:xfrm>
                <a:off x="2297" y="2736"/>
                <a:ext cx="3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B=</a:t>
                </a:r>
              </a:p>
            </p:txBody>
          </p:sp>
        </p:grpSp>
        <p:cxnSp>
          <p:nvCxnSpPr>
            <p:cNvPr id="3" name="Straight Connector 2"/>
            <p:cNvCxnSpPr>
              <a:stCxn id="25611" idx="3"/>
              <a:endCxn id="25614" idx="1"/>
            </p:cNvCxnSpPr>
            <p:nvPr/>
          </p:nvCxnSpPr>
          <p:spPr bwMode="auto">
            <a:xfrm>
              <a:off x="9066894" y="2786743"/>
              <a:ext cx="133985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612" idx="3"/>
              <a:endCxn id="25616" idx="1"/>
            </p:cNvCxnSpPr>
            <p:nvPr/>
          </p:nvCxnSpPr>
          <p:spPr bwMode="auto">
            <a:xfrm>
              <a:off x="9066894" y="3451906"/>
              <a:ext cx="1339850" cy="50323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25612" idx="3"/>
              <a:endCxn id="25617" idx="1"/>
            </p:cNvCxnSpPr>
            <p:nvPr/>
          </p:nvCxnSpPr>
          <p:spPr bwMode="auto">
            <a:xfrm>
              <a:off x="9066894" y="3451906"/>
              <a:ext cx="1339850" cy="108743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5613" idx="3"/>
              <a:endCxn id="25615" idx="1"/>
            </p:cNvCxnSpPr>
            <p:nvPr/>
          </p:nvCxnSpPr>
          <p:spPr bwMode="auto">
            <a:xfrm flipV="1">
              <a:off x="9066894" y="3370943"/>
              <a:ext cx="1339850" cy="746125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AutoShape 19"/>
          <p:cNvSpPr>
            <a:spLocks noChangeAspect="1" noChangeArrowheads="1"/>
          </p:cNvSpPr>
          <p:nvPr/>
        </p:nvSpPr>
        <p:spPr bwMode="auto">
          <a:xfrm>
            <a:off x="4422664" y="5265519"/>
            <a:ext cx="746125" cy="67151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makes</a:t>
            </a:r>
          </a:p>
        </p:txBody>
      </p:sp>
      <p:sp>
        <p:nvSpPr>
          <p:cNvPr id="23" name="Rectangle 20"/>
          <p:cNvSpPr>
            <a:spLocks noChangeAspect="1" noChangeArrowheads="1"/>
          </p:cNvSpPr>
          <p:nvPr/>
        </p:nvSpPr>
        <p:spPr bwMode="auto">
          <a:xfrm>
            <a:off x="5767276" y="5414744"/>
            <a:ext cx="1082675" cy="37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Company</a:t>
            </a:r>
          </a:p>
        </p:txBody>
      </p:sp>
      <p:sp>
        <p:nvSpPr>
          <p:cNvPr id="24" name="Rectangle 21"/>
          <p:cNvSpPr>
            <a:spLocks noChangeAspect="1" noChangeArrowheads="1"/>
          </p:cNvSpPr>
          <p:nvPr/>
        </p:nvSpPr>
        <p:spPr bwMode="auto">
          <a:xfrm>
            <a:off x="3039951" y="5602069"/>
            <a:ext cx="1046163" cy="37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26" name="Line 22"/>
          <p:cNvSpPr>
            <a:spLocks noChangeAspect="1" noChangeShapeType="1"/>
          </p:cNvSpPr>
          <p:nvPr/>
        </p:nvSpPr>
        <p:spPr bwMode="auto">
          <a:xfrm>
            <a:off x="5168789" y="5602069"/>
            <a:ext cx="598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Aspect="1" noChangeShapeType="1"/>
          </p:cNvSpPr>
          <p:nvPr/>
        </p:nvSpPr>
        <p:spPr bwMode="auto">
          <a:xfrm flipH="1">
            <a:off x="4086113" y="5602070"/>
            <a:ext cx="33655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RECALL: Mathematical def. of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terminology: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elation / table (+ “instance of”), row / tuple, column / attribute, </a:t>
            </a:r>
            <a:r>
              <a:rPr lang="en-US" dirty="0" err="1" smtClean="0"/>
              <a:t>multiset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Table schemas in SQL</a:t>
            </a:r>
          </a:p>
          <a:p>
            <a:endParaRPr lang="en-US" dirty="0" smtClean="0"/>
          </a:p>
          <a:p>
            <a:r>
              <a:rPr lang="en-US" dirty="0" smtClean="0"/>
              <a:t>Single-table queries:</a:t>
            </a:r>
          </a:p>
          <a:p>
            <a:pPr lvl="1"/>
            <a:r>
              <a:rPr lang="en-US" dirty="0" smtClean="0"/>
              <a:t>SFW (selection + projection)</a:t>
            </a:r>
          </a:p>
          <a:p>
            <a:pPr lvl="1"/>
            <a:r>
              <a:rPr lang="en-US" dirty="0" smtClean="0"/>
              <a:t>Basic SQL operators: LIKE, DISTINCT, ORDER BY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Multi-table queries:</a:t>
            </a:r>
          </a:p>
          <a:p>
            <a:pPr lvl="1"/>
            <a:r>
              <a:rPr lang="en-US" dirty="0" smtClean="0"/>
              <a:t>Foreign keys</a:t>
            </a:r>
          </a:p>
          <a:p>
            <a:pPr lvl="1"/>
            <a:r>
              <a:rPr lang="en-US" dirty="0" smtClean="0"/>
              <a:t>JOINS:</a:t>
            </a:r>
          </a:p>
          <a:p>
            <a:pPr lvl="2"/>
            <a:r>
              <a:rPr lang="en-US" dirty="0" smtClean="0"/>
              <a:t>Basic SQL syntax &amp; semantics of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880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2438"/>
            <a:ext cx="7760090" cy="4114800"/>
          </a:xfrm>
        </p:spPr>
        <p:txBody>
          <a:bodyPr/>
          <a:lstStyle/>
          <a:p>
            <a:r>
              <a:rPr lang="en-US" dirty="0" smtClean="0"/>
              <a:t>There can only be </a:t>
            </a:r>
            <a:r>
              <a:rPr lang="en-US" b="1" dirty="0" smtClean="0"/>
              <a:t>one relationship for every unique combination of entities</a:t>
            </a:r>
          </a:p>
          <a:p>
            <a:endParaRPr lang="en-US" dirty="0" smtClean="0"/>
          </a:p>
          <a:p>
            <a:r>
              <a:rPr lang="en-US" dirty="0" smtClean="0"/>
              <a:t>This also means that </a:t>
            </a:r>
            <a:r>
              <a:rPr lang="en-US" b="1" dirty="0" smtClean="0"/>
              <a:t>the relationship is uniquely determined by the keys of its entities</a:t>
            </a:r>
          </a:p>
          <a:p>
            <a:endParaRPr lang="en-US" i="1" dirty="0" smtClean="0"/>
          </a:p>
          <a:p>
            <a:r>
              <a:rPr lang="en-US" i="1" dirty="0" smtClean="0"/>
              <a:t>Example: the key for Makes (to right) is </a:t>
            </a:r>
            <a:br>
              <a:rPr lang="en-US" i="1" dirty="0" smtClean="0"/>
            </a:br>
            <a:r>
              <a:rPr lang="en-US" i="1" dirty="0" smtClean="0"/>
              <a:t>	{</a:t>
            </a:r>
            <a:r>
              <a:rPr lang="en-US" i="1" dirty="0" err="1" smtClean="0"/>
              <a:t>Product.name</a:t>
            </a:r>
            <a:r>
              <a:rPr lang="en-US" i="1" dirty="0" smtClean="0"/>
              <a:t>, </a:t>
            </a:r>
            <a:r>
              <a:rPr lang="en-US" i="1" dirty="0" err="1" smtClean="0"/>
              <a:t>Company.name</a:t>
            </a:r>
            <a:r>
              <a:rPr lang="en-US" i="1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89736" y="6054398"/>
            <a:ext cx="36125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Why does this make sense?</a:t>
            </a:r>
            <a:endParaRPr lang="en-US" sz="240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100015" y="1690688"/>
            <a:ext cx="249927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This follows from our mathematical definition of a relationship- it’s a SET!</a:t>
            </a:r>
            <a:endParaRPr lang="en-US" sz="20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2486" y="3928025"/>
            <a:ext cx="3810946" cy="1849213"/>
            <a:chOff x="7669786" y="3928025"/>
            <a:chExt cx="3810946" cy="1849213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9540614" y="5465433"/>
              <a:ext cx="831479" cy="311805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674490" y="5500078"/>
              <a:ext cx="554319" cy="2425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154816" y="4980404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8882360" y="5015049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669786" y="5257564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20" name="Straight Connector 19"/>
            <p:cNvCxnSpPr>
              <a:stCxn id="21" idx="5"/>
              <a:endCxn id="18" idx="1"/>
            </p:cNvCxnSpPr>
            <p:nvPr/>
          </p:nvCxnSpPr>
          <p:spPr bwMode="auto">
            <a:xfrm rot="16200000" flipH="1">
              <a:off x="8404251" y="5351096"/>
              <a:ext cx="97630" cy="44284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5"/>
              <a:endCxn id="18" idx="0"/>
            </p:cNvCxnSpPr>
            <p:nvPr/>
          </p:nvCxnSpPr>
          <p:spPr bwMode="auto">
            <a:xfrm rot="16200000" flipH="1">
              <a:off x="8707395" y="5255822"/>
              <a:ext cx="253533" cy="23497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20" idx="4"/>
              <a:endCxn id="18" idx="0"/>
            </p:cNvCxnSpPr>
            <p:nvPr/>
          </p:nvCxnSpPr>
          <p:spPr bwMode="auto">
            <a:xfrm rot="5400000">
              <a:off x="8994956" y="5283547"/>
              <a:ext cx="173225" cy="25983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649253" y="5500078"/>
              <a:ext cx="816019" cy="2771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10822478" y="4807179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25" name="Straight Connector 24"/>
            <p:cNvCxnSpPr>
              <a:stCxn id="26" idx="5"/>
              <a:endCxn id="25" idx="0"/>
            </p:cNvCxnSpPr>
            <p:nvPr/>
          </p:nvCxnSpPr>
          <p:spPr bwMode="auto">
            <a:xfrm rot="5400000">
              <a:off x="11054591" y="5170336"/>
              <a:ext cx="426757" cy="23272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8" idx="3"/>
              <a:endCxn id="17" idx="1"/>
            </p:cNvCxnSpPr>
            <p:nvPr/>
          </p:nvCxnSpPr>
          <p:spPr bwMode="auto">
            <a:xfrm>
              <a:off x="9228809" y="5621336"/>
              <a:ext cx="311805" cy="722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7" idx="3"/>
              <a:endCxn id="25" idx="1"/>
            </p:cNvCxnSpPr>
            <p:nvPr/>
          </p:nvCxnSpPr>
          <p:spPr bwMode="auto">
            <a:xfrm>
              <a:off x="10372093" y="5621336"/>
              <a:ext cx="277160" cy="5196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9713839" y="4737889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since</a:t>
              </a:r>
            </a:p>
          </p:txBody>
        </p:sp>
        <p:cxnSp>
          <p:nvCxnSpPr>
            <p:cNvPr id="29" name="Straight Connector 28"/>
            <p:cNvCxnSpPr>
              <a:endCxn id="17" idx="0"/>
            </p:cNvCxnSpPr>
            <p:nvPr/>
          </p:nvCxnSpPr>
          <p:spPr bwMode="auto">
            <a:xfrm rot="5400000">
              <a:off x="9791790" y="5214257"/>
              <a:ext cx="415740" cy="86612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8071317" y="3928025"/>
                  <a:ext cx="3315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Key</a:t>
                  </a:r>
                  <a:r>
                    <a:rPr lang="en-US" baseline="-25000" dirty="0" err="1" smtClean="0"/>
                    <a:t>Makes</a:t>
                  </a:r>
                  <a:r>
                    <a:rPr lang="en-US" dirty="0" smtClean="0"/>
                    <a:t> = </a:t>
                  </a:r>
                  <a:r>
                    <a:rPr lang="en-US" dirty="0" err="1" smtClean="0"/>
                    <a:t>Key</a:t>
                  </a:r>
                  <a:r>
                    <a:rPr lang="en-US" baseline="-25000" dirty="0" err="1" smtClean="0"/>
                    <a:t>Product</a:t>
                  </a:r>
                  <a:r>
                    <a:rPr lang="en-US" dirty="0" smtClean="0"/>
                    <a:t>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</m:oMath>
                  </a14:m>
                  <a:r>
                    <a:rPr lang="en-US" dirty="0" smtClean="0"/>
                    <a:t>   Key</a:t>
                  </a:r>
                  <a:r>
                    <a:rPr lang="en-US" baseline="-25000" dirty="0" smtClean="0"/>
                    <a:t>Company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317" y="3928025"/>
                  <a:ext cx="331571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7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/>
            <p:cNvCxnSpPr/>
            <p:nvPr/>
          </p:nvCxnSpPr>
          <p:spPr>
            <a:xfrm flipH="1">
              <a:off x="8610600" y="4297357"/>
              <a:ext cx="850641" cy="5964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0822478" y="4297357"/>
              <a:ext cx="234784" cy="440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8780" y="-22510"/>
              <a:ext cx="252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ER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Diagrams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14400" y="414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RECALL: Mathematical def. </a:t>
            </a:r>
            <a:r>
              <a:rPr lang="en-US" dirty="0" smtClean="0"/>
              <a:t>of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1" grpId="0" animBg="1"/>
      <p:bldP spid="1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DB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Redundancy &amp; data anomalies</a:t>
            </a:r>
          </a:p>
          <a:p>
            <a:endParaRPr lang="en-US" dirty="0" smtClean="0"/>
          </a:p>
          <a:p>
            <a:r>
              <a:rPr lang="en-US" dirty="0" smtClean="0"/>
              <a:t>Functional dependencies</a:t>
            </a:r>
          </a:p>
          <a:p>
            <a:pPr lvl="1"/>
            <a:r>
              <a:rPr lang="en-US" dirty="0" smtClean="0"/>
              <a:t>For database schema design</a:t>
            </a:r>
          </a:p>
          <a:p>
            <a:pPr lvl="1"/>
            <a:r>
              <a:rPr lang="en-US" dirty="0" smtClean="0"/>
              <a:t>Given set of FDs, find others implied- using Armstrong’s rules</a:t>
            </a:r>
          </a:p>
          <a:p>
            <a:pPr lvl="1"/>
            <a:endParaRPr lang="en-US" dirty="0"/>
          </a:p>
          <a:p>
            <a:r>
              <a:rPr lang="en-US" dirty="0" smtClean="0"/>
              <a:t>Closures</a:t>
            </a:r>
          </a:p>
          <a:p>
            <a:pPr lvl="1"/>
            <a:r>
              <a:rPr lang="en-US" dirty="0" smtClean="0"/>
              <a:t>Basic algorithm</a:t>
            </a:r>
          </a:p>
          <a:p>
            <a:pPr lvl="1"/>
            <a:r>
              <a:rPr lang="en-US" dirty="0" smtClean="0"/>
              <a:t>To find all FDs</a:t>
            </a:r>
          </a:p>
          <a:p>
            <a:pPr lvl="1"/>
            <a:endParaRPr lang="en-US" dirty="0"/>
          </a:p>
          <a:p>
            <a:r>
              <a:rPr lang="en-US" dirty="0" smtClean="0"/>
              <a:t>Keys &amp; </a:t>
            </a:r>
            <a:r>
              <a:rPr lang="en-US" dirty="0" err="1" smtClean="0"/>
              <a:t>Superkeys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Constraints Prevent (some) </a:t>
            </a:r>
            <a:br>
              <a:rPr lang="en-US" dirty="0" smtClean="0"/>
            </a:br>
            <a:r>
              <a:rPr lang="en-US" dirty="0" smtClean="0"/>
              <a:t>Anomalies in the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43513" y="2907831"/>
          <a:ext cx="4304974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257"/>
                <a:gridCol w="1322101"/>
                <a:gridCol w="1328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Student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Course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Room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Mary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CS145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B01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CS145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B01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CS145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B01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72933" y="2907831"/>
            <a:ext cx="257562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every course is in only one room, contains </a:t>
            </a:r>
            <a:r>
              <a:rPr lang="en-US" sz="2400" b="1" i="1" u="sng" dirty="0">
                <a:latin typeface="+mj-lt"/>
              </a:rPr>
              <a:t>redundant</a:t>
            </a:r>
            <a:r>
              <a:rPr lang="en-US" sz="2400" dirty="0">
                <a:latin typeface="+mj-lt"/>
              </a:rPr>
              <a:t> information!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736" y="2053038"/>
            <a:ext cx="646652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A poorly designed database causes </a:t>
            </a:r>
            <a:r>
              <a:rPr lang="en-US" sz="2600" b="1" i="1" dirty="0">
                <a:latin typeface="+mj-lt"/>
              </a:rPr>
              <a:t>anomalies</a:t>
            </a:r>
            <a:r>
              <a:rPr lang="en-US" sz="2600" dirty="0">
                <a:latin typeface="+mj-lt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94576" y="2734056"/>
            <a:ext cx="1444752" cy="247802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73000" y="4734485"/>
            <a:ext cx="257556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</a:t>
            </a:r>
            <a:r>
              <a:rPr lang="en-US" sz="2400" dirty="0" smtClean="0">
                <a:latin typeface="+mj-lt"/>
              </a:rPr>
              <a:t>we update the room number for one tuple, we get inconsistent data = an </a:t>
            </a:r>
            <a:r>
              <a:rPr lang="en-US" sz="2400" b="1" i="1" u="sng" dirty="0" smtClean="0">
                <a:latin typeface="+mj-lt"/>
              </a:rPr>
              <a:t>update</a:t>
            </a:r>
            <a:r>
              <a:rPr lang="en-US" sz="2400" b="1" u="sng" dirty="0" smtClean="0">
                <a:latin typeface="+mj-lt"/>
              </a:rPr>
              <a:t> anomaly</a:t>
            </a:r>
            <a:endParaRPr lang="en-US" sz="24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94576" y="4455593"/>
            <a:ext cx="822960" cy="55778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95015" y="5842480"/>
            <a:ext cx="554431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If </a:t>
            </a:r>
            <a:r>
              <a:rPr lang="en-US" sz="2400" dirty="0" smtClean="0">
                <a:latin typeface="+mj-lt"/>
              </a:rPr>
              <a:t>everyone drops the class, we lose what room the class is in! = a </a:t>
            </a:r>
            <a:r>
              <a:rPr lang="en-US" sz="2400" b="1" i="1" u="sng" dirty="0" smtClean="0">
                <a:latin typeface="+mj-lt"/>
              </a:rPr>
              <a:t>delete</a:t>
            </a:r>
            <a:r>
              <a:rPr lang="en-US" sz="2400" b="1" u="sng" dirty="0" smtClean="0">
                <a:latin typeface="+mj-lt"/>
              </a:rPr>
              <a:t> anomaly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305" y="2697630"/>
            <a:ext cx="237141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Similarly, we can’t reserve a room without students = an </a:t>
            </a:r>
            <a:r>
              <a:rPr lang="en-US" sz="2400" b="1" i="1" u="sng" dirty="0" smtClean="0">
                <a:latin typeface="+mj-lt"/>
              </a:rPr>
              <a:t>insert </a:t>
            </a:r>
            <a:r>
              <a:rPr lang="en-US" sz="2400" b="1" u="sng" dirty="0" smtClean="0">
                <a:latin typeface="+mj-lt"/>
              </a:rPr>
              <a:t>anomaly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74305" y="4980471"/>
          <a:ext cx="2835306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119"/>
                <a:gridCol w="1228145"/>
                <a:gridCol w="8750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CS229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C12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>
          <a:xfrm>
            <a:off x="3346704" y="5102352"/>
            <a:ext cx="475488" cy="2743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3464" y="4950518"/>
            <a:ext cx="824151" cy="52312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5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Constraints Prevent (some) </a:t>
            </a:r>
            <a:br>
              <a:rPr lang="en-US" dirty="0" smtClean="0"/>
            </a:br>
            <a:r>
              <a:rPr lang="en-US" dirty="0" smtClean="0"/>
              <a:t>Anomalies in the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62765" y="2340121"/>
          <a:ext cx="2976358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257"/>
                <a:gridCol w="1322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Student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Course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Mary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CS145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CS145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CS145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023705" y="2762415"/>
          <a:ext cx="265071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101"/>
                <a:gridCol w="1328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Course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Room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CS145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B01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CS229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C12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07917" y="2198688"/>
            <a:ext cx="3258437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Is this form better?</a:t>
            </a:r>
          </a:p>
          <a:p>
            <a:endParaRPr lang="en-US" sz="2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+mj-lt"/>
              </a:rPr>
              <a:t>Redundancy</a:t>
            </a:r>
            <a:r>
              <a:rPr lang="en-US" sz="2600" dirty="0">
                <a:latin typeface="+mj-lt"/>
              </a:rPr>
              <a:t>? 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latin typeface="+mj-lt"/>
              </a:rPr>
              <a:t>Update anomaly? 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latin typeface="+mj-lt"/>
              </a:rPr>
              <a:t>Delete anomaly?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latin typeface="+mj-lt"/>
              </a:rPr>
              <a:t>Insert anomaly?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6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7551"/>
            <a:ext cx="10515600" cy="1325563"/>
          </a:xfrm>
        </p:spPr>
        <p:txBody>
          <a:bodyPr/>
          <a:lstStyle/>
          <a:p>
            <a:r>
              <a:rPr lang="en-US" dirty="0" smtClean="0"/>
              <a:t>A Picture Of FDs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76702" y="994334"/>
            <a:ext cx="5169409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u="sng" dirty="0" err="1" smtClean="0">
                <a:latin typeface="+mj-lt"/>
              </a:rPr>
              <a:t>Defn</a:t>
            </a:r>
            <a:r>
              <a:rPr lang="en-US" sz="2600" u="sng" dirty="0" smtClean="0">
                <a:latin typeface="+mj-lt"/>
              </a:rPr>
              <a:t> (again):</a:t>
            </a:r>
          </a:p>
          <a:p>
            <a:r>
              <a:rPr lang="en-US" sz="2600" dirty="0" smtClean="0">
                <a:latin typeface="+mj-lt"/>
              </a:rPr>
              <a:t>Given </a:t>
            </a:r>
            <a:r>
              <a:rPr lang="en-US" sz="2600" dirty="0">
                <a:latin typeface="+mj-lt"/>
              </a:rPr>
              <a:t>attribute sets </a:t>
            </a:r>
            <a:r>
              <a:rPr lang="en-US" sz="2600" b="1" dirty="0">
                <a:latin typeface="+mj-lt"/>
                <a:sym typeface="Wingdings"/>
              </a:rPr>
              <a:t>A={A</a:t>
            </a:r>
            <a:r>
              <a:rPr lang="en-US" sz="2600" b="1" baseline="-25000" dirty="0">
                <a:latin typeface="+mj-lt"/>
                <a:sym typeface="Wingdings"/>
              </a:rPr>
              <a:t>1</a:t>
            </a:r>
            <a:r>
              <a:rPr lang="en-US" sz="2600" b="1" dirty="0">
                <a:latin typeface="+mj-lt"/>
                <a:sym typeface="Wingdings"/>
              </a:rPr>
              <a:t>,…,A</a:t>
            </a:r>
            <a:r>
              <a:rPr lang="en-US" sz="2600" b="1" baseline="-25000" dirty="0">
                <a:latin typeface="+mj-lt"/>
                <a:sym typeface="Wingdings"/>
              </a:rPr>
              <a:t>m</a:t>
            </a:r>
            <a:r>
              <a:rPr lang="en-US" sz="2600" b="1" dirty="0">
                <a:latin typeface="+mj-lt"/>
                <a:sym typeface="Wingdings"/>
              </a:rPr>
              <a:t>}</a:t>
            </a:r>
            <a:r>
              <a:rPr lang="en-US" sz="2600" dirty="0">
                <a:latin typeface="+mj-lt"/>
                <a:sym typeface="Wingdings"/>
              </a:rPr>
              <a:t> and </a:t>
            </a:r>
            <a:r>
              <a:rPr lang="en-US" sz="2600" b="1" dirty="0">
                <a:latin typeface="+mj-lt"/>
                <a:sym typeface="Wingdings"/>
              </a:rPr>
              <a:t>B = {B</a:t>
            </a:r>
            <a:r>
              <a:rPr lang="en-US" sz="2600" b="1" baseline="-25000" dirty="0">
                <a:latin typeface="+mj-lt"/>
                <a:sym typeface="Wingdings"/>
              </a:rPr>
              <a:t>1</a:t>
            </a:r>
            <a:r>
              <a:rPr lang="en-US" sz="2600" b="1" dirty="0">
                <a:latin typeface="+mj-lt"/>
                <a:sym typeface="Wingdings"/>
              </a:rPr>
              <a:t>,…</a:t>
            </a:r>
            <a:r>
              <a:rPr lang="en-US" sz="2600" b="1" dirty="0" err="1" smtClean="0">
                <a:latin typeface="+mj-lt"/>
                <a:sym typeface="Wingdings"/>
              </a:rPr>
              <a:t>B</a:t>
            </a:r>
            <a:r>
              <a:rPr lang="en-US" sz="2600" b="1" baseline="-25000" dirty="0" err="1">
                <a:latin typeface="+mj-lt"/>
                <a:sym typeface="Wingdings"/>
              </a:rPr>
              <a:t>n</a:t>
            </a:r>
            <a:r>
              <a:rPr lang="en-US" sz="2600" b="1" dirty="0" smtClean="0">
                <a:latin typeface="+mj-lt"/>
                <a:sym typeface="Wingdings"/>
              </a:rPr>
              <a:t>} </a:t>
            </a:r>
            <a:r>
              <a:rPr lang="en-US" sz="2600" dirty="0">
                <a:latin typeface="+mj-lt"/>
                <a:sym typeface="Wingdings"/>
              </a:rPr>
              <a:t>in </a:t>
            </a:r>
            <a:r>
              <a:rPr lang="en-US" sz="2600" b="1" dirty="0" smtClean="0">
                <a:latin typeface="+mj-lt"/>
                <a:sym typeface="Wingdings"/>
              </a:rPr>
              <a:t>R,</a:t>
            </a:r>
          </a:p>
          <a:p>
            <a:endParaRPr lang="en-US" sz="2600" b="1" u="sng" dirty="0">
              <a:latin typeface="+mj-lt"/>
              <a:sym typeface="Wingdings"/>
            </a:endParaRPr>
          </a:p>
          <a:p>
            <a:r>
              <a:rPr lang="en-US" sz="2600" dirty="0">
                <a:latin typeface="+mj-lt"/>
              </a:rPr>
              <a:t>The </a:t>
            </a:r>
            <a:r>
              <a:rPr lang="en-US" sz="2600" b="1" i="1" dirty="0">
                <a:latin typeface="+mj-lt"/>
              </a:rPr>
              <a:t>functional dependency</a:t>
            </a:r>
            <a:r>
              <a:rPr lang="en-US" sz="2600" dirty="0">
                <a:latin typeface="+mj-lt"/>
              </a:rPr>
              <a:t> </a:t>
            </a:r>
            <a:r>
              <a:rPr lang="en-US" sz="2600" b="1" dirty="0">
                <a:latin typeface="+mj-lt"/>
              </a:rPr>
              <a:t>A</a:t>
            </a:r>
            <a:r>
              <a:rPr lang="en-US" sz="2600" b="1" dirty="0">
                <a:latin typeface="+mj-lt"/>
                <a:sym typeface="Wingdings"/>
              </a:rPr>
              <a:t> B on R </a:t>
            </a:r>
            <a:r>
              <a:rPr lang="en-US" sz="2600" dirty="0">
                <a:latin typeface="+mj-lt"/>
                <a:sym typeface="Wingdings"/>
              </a:rPr>
              <a:t>holds if for </a:t>
            </a:r>
            <a:r>
              <a:rPr lang="en-US" sz="2600" b="1" i="1" dirty="0">
                <a:latin typeface="+mj-lt"/>
                <a:sym typeface="Wingdings"/>
              </a:rPr>
              <a:t>any </a:t>
            </a:r>
            <a:r>
              <a:rPr lang="en-US" sz="2600" dirty="0" err="1">
                <a:latin typeface="+mj-lt"/>
              </a:rPr>
              <a:t>t</a:t>
            </a:r>
            <a:r>
              <a:rPr lang="en-US" sz="2600" baseline="-25000" dirty="0" err="1">
                <a:latin typeface="+mj-lt"/>
              </a:rPr>
              <a:t>i</a:t>
            </a:r>
            <a:r>
              <a:rPr lang="en-US" sz="2600" dirty="0" err="1">
                <a:latin typeface="+mj-lt"/>
              </a:rPr>
              <a:t>,t</a:t>
            </a:r>
            <a:r>
              <a:rPr lang="en-US" sz="2600" baseline="-25000" dirty="0" err="1">
                <a:latin typeface="+mj-lt"/>
              </a:rPr>
              <a:t>j</a:t>
            </a:r>
            <a:r>
              <a:rPr lang="en-US" sz="2600" dirty="0">
                <a:latin typeface="+mj-lt"/>
              </a:rPr>
              <a:t> in R</a:t>
            </a:r>
            <a:r>
              <a:rPr lang="en-US" sz="2600" dirty="0" smtClean="0">
                <a:latin typeface="+mj-lt"/>
              </a:rPr>
              <a:t>: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b="1" u="sng" dirty="0" smtClean="0">
                <a:latin typeface="+mj-lt"/>
              </a:rPr>
              <a:t>if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</a:t>
            </a:r>
            <a:r>
              <a:rPr lang="en-US" sz="2600" baseline="-25000" dirty="0" err="1" smtClean="0">
                <a:latin typeface="+mj-lt"/>
              </a:rPr>
              <a:t>i</a:t>
            </a:r>
            <a:r>
              <a:rPr lang="en-US" sz="2600" dirty="0" smtClean="0">
                <a:latin typeface="+mj-lt"/>
              </a:rPr>
              <a:t>[A</a:t>
            </a:r>
            <a:r>
              <a:rPr lang="en-US" sz="2600" baseline="-25000" dirty="0" smtClean="0">
                <a:latin typeface="+mj-lt"/>
              </a:rPr>
              <a:t>1</a:t>
            </a:r>
            <a:r>
              <a:rPr lang="en-US" sz="2600" dirty="0">
                <a:latin typeface="+mj-lt"/>
              </a:rPr>
              <a:t>] = </a:t>
            </a:r>
            <a:r>
              <a:rPr lang="en-US" sz="2600" dirty="0" err="1">
                <a:latin typeface="+mj-lt"/>
              </a:rPr>
              <a:t>t</a:t>
            </a:r>
            <a:r>
              <a:rPr lang="en-US" sz="2600" baseline="-25000" dirty="0" err="1">
                <a:latin typeface="+mj-lt"/>
              </a:rPr>
              <a:t>j</a:t>
            </a:r>
            <a:r>
              <a:rPr lang="en-US" sz="2600" dirty="0">
                <a:latin typeface="+mj-lt"/>
              </a:rPr>
              <a:t>[A</a:t>
            </a:r>
            <a:r>
              <a:rPr lang="en-US" sz="2600" baseline="-25000" dirty="0">
                <a:latin typeface="+mj-lt"/>
              </a:rPr>
              <a:t>1</a:t>
            </a:r>
            <a:r>
              <a:rPr lang="en-US" sz="2600" dirty="0">
                <a:latin typeface="+mj-lt"/>
              </a:rPr>
              <a:t>] AND </a:t>
            </a:r>
            <a:r>
              <a:rPr lang="en-US" sz="2600" dirty="0" err="1">
                <a:latin typeface="+mj-lt"/>
              </a:rPr>
              <a:t>t</a:t>
            </a:r>
            <a:r>
              <a:rPr lang="en-US" sz="2600" baseline="-25000" dirty="0" err="1">
                <a:latin typeface="+mj-lt"/>
              </a:rPr>
              <a:t>i</a:t>
            </a:r>
            <a:r>
              <a:rPr lang="en-US" sz="2600" dirty="0">
                <a:latin typeface="+mj-lt"/>
              </a:rPr>
              <a:t>[A</a:t>
            </a:r>
            <a:r>
              <a:rPr lang="en-US" sz="2600" baseline="-25000" dirty="0">
                <a:latin typeface="+mj-lt"/>
              </a:rPr>
              <a:t>2</a:t>
            </a:r>
            <a:r>
              <a:rPr lang="en-US" sz="2600" dirty="0">
                <a:latin typeface="+mj-lt"/>
              </a:rPr>
              <a:t>]=</a:t>
            </a:r>
            <a:r>
              <a:rPr lang="en-US" sz="2600" dirty="0" err="1">
                <a:latin typeface="+mj-lt"/>
              </a:rPr>
              <a:t>t</a:t>
            </a:r>
            <a:r>
              <a:rPr lang="en-US" sz="2600" baseline="-25000" dirty="0" err="1">
                <a:latin typeface="+mj-lt"/>
              </a:rPr>
              <a:t>j</a:t>
            </a:r>
            <a:r>
              <a:rPr lang="en-US" sz="2600" dirty="0">
                <a:latin typeface="+mj-lt"/>
              </a:rPr>
              <a:t>[A</a:t>
            </a:r>
            <a:r>
              <a:rPr lang="en-US" sz="2600" baseline="-25000" dirty="0">
                <a:latin typeface="+mj-lt"/>
              </a:rPr>
              <a:t>2</a:t>
            </a:r>
            <a:r>
              <a:rPr lang="en-US" sz="2600" dirty="0">
                <a:latin typeface="+mj-lt"/>
              </a:rPr>
              <a:t>] AND … AND </a:t>
            </a:r>
            <a:r>
              <a:rPr lang="en-US" sz="2600" dirty="0" err="1">
                <a:latin typeface="+mj-lt"/>
              </a:rPr>
              <a:t>t</a:t>
            </a:r>
            <a:r>
              <a:rPr lang="en-US" sz="2600" baseline="-25000" dirty="0" err="1">
                <a:latin typeface="+mj-lt"/>
              </a:rPr>
              <a:t>i</a:t>
            </a:r>
            <a:r>
              <a:rPr lang="en-US" sz="2600" dirty="0">
                <a:latin typeface="+mj-lt"/>
              </a:rPr>
              <a:t>[A</a:t>
            </a:r>
            <a:r>
              <a:rPr lang="en-US" sz="2600" baseline="-25000" dirty="0">
                <a:latin typeface="+mj-lt"/>
              </a:rPr>
              <a:t>m</a:t>
            </a:r>
            <a:r>
              <a:rPr lang="en-US" sz="2600" dirty="0">
                <a:latin typeface="+mj-lt"/>
              </a:rPr>
              <a:t>] = </a:t>
            </a:r>
            <a:r>
              <a:rPr lang="en-US" sz="2600" dirty="0" err="1">
                <a:latin typeface="+mj-lt"/>
              </a:rPr>
              <a:t>t</a:t>
            </a:r>
            <a:r>
              <a:rPr lang="en-US" sz="2600" baseline="-25000" dirty="0" err="1">
                <a:latin typeface="+mj-lt"/>
              </a:rPr>
              <a:t>j</a:t>
            </a:r>
            <a:r>
              <a:rPr lang="en-US" sz="2600" dirty="0">
                <a:latin typeface="+mj-lt"/>
              </a:rPr>
              <a:t>[A</a:t>
            </a:r>
            <a:r>
              <a:rPr lang="en-US" sz="2600" baseline="-25000" dirty="0">
                <a:latin typeface="+mj-lt"/>
              </a:rPr>
              <a:t>m</a:t>
            </a:r>
            <a:r>
              <a:rPr lang="en-US" sz="2600" dirty="0" smtClean="0">
                <a:latin typeface="+mj-lt"/>
              </a:rPr>
              <a:t>]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b="1" u="sng" dirty="0" smtClean="0">
                <a:latin typeface="+mj-lt"/>
              </a:rPr>
              <a:t>then</a:t>
            </a:r>
            <a:r>
              <a:rPr lang="en-US" sz="2600" b="1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</a:t>
            </a:r>
            <a:r>
              <a:rPr lang="en-US" sz="2600" baseline="-25000" dirty="0" err="1" smtClean="0">
                <a:latin typeface="+mj-lt"/>
              </a:rPr>
              <a:t>i</a:t>
            </a:r>
            <a:r>
              <a:rPr lang="en-US" sz="2600" dirty="0" smtClean="0">
                <a:latin typeface="+mj-lt"/>
              </a:rPr>
              <a:t>[B</a:t>
            </a:r>
            <a:r>
              <a:rPr lang="en-US" sz="2600" baseline="-25000" dirty="0" smtClean="0">
                <a:latin typeface="+mj-lt"/>
              </a:rPr>
              <a:t>1</a:t>
            </a:r>
            <a:r>
              <a:rPr lang="en-US" sz="2600" dirty="0" smtClean="0">
                <a:latin typeface="+mj-lt"/>
              </a:rPr>
              <a:t>] = </a:t>
            </a:r>
            <a:r>
              <a:rPr lang="en-US" sz="2600" dirty="0" err="1" smtClean="0">
                <a:latin typeface="+mj-lt"/>
              </a:rPr>
              <a:t>t</a:t>
            </a:r>
            <a:r>
              <a:rPr lang="en-US" sz="2600" baseline="-25000" dirty="0" err="1" smtClean="0">
                <a:latin typeface="+mj-lt"/>
              </a:rPr>
              <a:t>j</a:t>
            </a:r>
            <a:r>
              <a:rPr lang="en-US" sz="2600" dirty="0" smtClean="0">
                <a:latin typeface="+mj-lt"/>
              </a:rPr>
              <a:t>[B</a:t>
            </a:r>
            <a:r>
              <a:rPr lang="en-US" sz="2600" baseline="-25000" dirty="0" smtClean="0">
                <a:latin typeface="+mj-lt"/>
              </a:rPr>
              <a:t>1</a:t>
            </a:r>
            <a:r>
              <a:rPr lang="en-US" sz="2600" dirty="0" smtClean="0">
                <a:latin typeface="+mj-lt"/>
              </a:rPr>
              <a:t>] AND </a:t>
            </a:r>
            <a:r>
              <a:rPr lang="en-US" sz="2600" dirty="0" err="1" smtClean="0">
                <a:latin typeface="+mj-lt"/>
              </a:rPr>
              <a:t>t</a:t>
            </a:r>
            <a:r>
              <a:rPr lang="en-US" sz="2600" baseline="-25000" dirty="0" err="1" smtClean="0">
                <a:latin typeface="+mj-lt"/>
              </a:rPr>
              <a:t>i</a:t>
            </a:r>
            <a:r>
              <a:rPr lang="en-US" sz="2600" dirty="0" smtClean="0">
                <a:latin typeface="+mj-lt"/>
              </a:rPr>
              <a:t>[B</a:t>
            </a:r>
            <a:r>
              <a:rPr lang="en-US" sz="2600" baseline="-25000" dirty="0" smtClean="0">
                <a:latin typeface="+mj-lt"/>
              </a:rPr>
              <a:t>2</a:t>
            </a:r>
            <a:r>
              <a:rPr lang="en-US" sz="2600" dirty="0" smtClean="0">
                <a:latin typeface="+mj-lt"/>
              </a:rPr>
              <a:t>]=</a:t>
            </a:r>
            <a:r>
              <a:rPr lang="en-US" sz="2600" dirty="0" err="1" smtClean="0">
                <a:latin typeface="+mj-lt"/>
              </a:rPr>
              <a:t>t</a:t>
            </a:r>
            <a:r>
              <a:rPr lang="en-US" sz="2600" baseline="-25000" dirty="0" err="1" smtClean="0">
                <a:latin typeface="+mj-lt"/>
              </a:rPr>
              <a:t>j</a:t>
            </a:r>
            <a:r>
              <a:rPr lang="en-US" sz="2600" dirty="0" smtClean="0">
                <a:latin typeface="+mj-lt"/>
              </a:rPr>
              <a:t>[B</a:t>
            </a:r>
            <a:r>
              <a:rPr lang="en-US" sz="2600" baseline="-25000" dirty="0" smtClean="0">
                <a:latin typeface="+mj-lt"/>
              </a:rPr>
              <a:t>2</a:t>
            </a:r>
            <a:r>
              <a:rPr lang="en-US" sz="2600" dirty="0" smtClean="0">
                <a:latin typeface="+mj-lt"/>
              </a:rPr>
              <a:t>] AND … AND </a:t>
            </a:r>
            <a:r>
              <a:rPr lang="en-US" sz="2600" dirty="0" err="1" smtClean="0">
                <a:latin typeface="+mj-lt"/>
              </a:rPr>
              <a:t>t</a:t>
            </a:r>
            <a:r>
              <a:rPr lang="en-US" sz="2600" baseline="-25000" dirty="0" err="1" smtClean="0">
                <a:latin typeface="+mj-lt"/>
              </a:rPr>
              <a:t>i</a:t>
            </a:r>
            <a:r>
              <a:rPr lang="en-US" sz="2600" dirty="0" smtClean="0">
                <a:latin typeface="+mj-lt"/>
              </a:rPr>
              <a:t>[</a:t>
            </a:r>
            <a:r>
              <a:rPr lang="en-US" sz="2600" dirty="0" err="1" smtClean="0">
                <a:latin typeface="+mj-lt"/>
              </a:rPr>
              <a:t>B</a:t>
            </a:r>
            <a:r>
              <a:rPr lang="en-US" sz="2600" baseline="-25000" dirty="0" err="1">
                <a:latin typeface="+mj-lt"/>
              </a:rPr>
              <a:t>n</a:t>
            </a:r>
            <a:r>
              <a:rPr lang="en-US" sz="2600" dirty="0" smtClean="0">
                <a:latin typeface="+mj-lt"/>
              </a:rPr>
              <a:t>] = </a:t>
            </a:r>
            <a:r>
              <a:rPr lang="en-US" sz="2600" dirty="0" err="1" smtClean="0">
                <a:latin typeface="+mj-lt"/>
              </a:rPr>
              <a:t>t</a:t>
            </a:r>
            <a:r>
              <a:rPr lang="en-US" sz="2600" baseline="-25000" dirty="0" err="1" smtClean="0">
                <a:latin typeface="+mj-lt"/>
              </a:rPr>
              <a:t>j</a:t>
            </a:r>
            <a:r>
              <a:rPr lang="en-US" sz="2600" dirty="0" smtClean="0">
                <a:latin typeface="+mj-lt"/>
              </a:rPr>
              <a:t>[</a:t>
            </a:r>
            <a:r>
              <a:rPr lang="en-US" sz="2600" dirty="0" err="1" smtClean="0">
                <a:latin typeface="+mj-lt"/>
              </a:rPr>
              <a:t>B</a:t>
            </a:r>
            <a:r>
              <a:rPr lang="en-US" sz="2600" baseline="-25000" dirty="0" err="1">
                <a:latin typeface="+mj-lt"/>
              </a:rPr>
              <a:t>n</a:t>
            </a:r>
            <a:r>
              <a:rPr lang="en-US" sz="2600" dirty="0" smtClean="0">
                <a:latin typeface="+mj-lt"/>
              </a:rPr>
              <a:t>]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838199" y="2211684"/>
          <a:ext cx="54864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r>
                        <a:rPr lang="en-US" b="1" baseline="-25000" dirty="0" smtClean="0"/>
                        <a:t>m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B</a:t>
                      </a:r>
                      <a:r>
                        <a:rPr lang="en-US" b="1" baseline="-25000" dirty="0" err="1" smtClean="0"/>
                        <a:t>n</a:t>
                      </a:r>
                      <a:endParaRPr lang="en-US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9019" y="2938163"/>
            <a:ext cx="59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9019" y="3702768"/>
            <a:ext cx="59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10" name="Left Bracket 9"/>
          <p:cNvSpPr/>
          <p:nvPr/>
        </p:nvSpPr>
        <p:spPr>
          <a:xfrm rot="16200000">
            <a:off x="2164188" y="3808342"/>
            <a:ext cx="390770" cy="175846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1465" y="5032750"/>
            <a:ext cx="20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t1,t2 agree </a:t>
            </a:r>
            <a:r>
              <a:rPr lang="en-US" dirty="0" smtClean="0"/>
              <a:t>here..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389887" y="2860423"/>
            <a:ext cx="1940095" cy="127568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0022" y="5045749"/>
            <a:ext cx="25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…they also </a:t>
            </a:r>
            <a:r>
              <a:rPr lang="en-US" dirty="0"/>
              <a:t>agree here!</a:t>
            </a:r>
          </a:p>
        </p:txBody>
      </p:sp>
      <p:sp>
        <p:nvSpPr>
          <p:cNvPr id="18" name="Left Bracket 17"/>
          <p:cNvSpPr/>
          <p:nvPr/>
        </p:nvSpPr>
        <p:spPr>
          <a:xfrm rot="16200000">
            <a:off x="4612285" y="3872161"/>
            <a:ext cx="390770" cy="175846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837984" y="2860423"/>
            <a:ext cx="1938943" cy="128740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224018" y="3271425"/>
            <a:ext cx="821684" cy="46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5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 for Relational Schema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idea: </a:t>
            </a:r>
            <a:r>
              <a:rPr lang="en-US" b="1" dirty="0" smtClean="0"/>
              <a:t>why do we care about FDs?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with some relational </a:t>
            </a:r>
            <a:r>
              <a:rPr lang="en-US" i="1" dirty="0" smtClean="0"/>
              <a:t>schema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out its </a:t>
            </a:r>
            <a:r>
              <a:rPr lang="en-US" i="1" dirty="0" smtClean="0"/>
              <a:t>functional dependencies (FDs)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these to </a:t>
            </a:r>
            <a:r>
              <a:rPr lang="en-US" i="1" dirty="0" smtClean="0"/>
              <a:t>design a better schema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ne which minimizes possibility of anomalies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33856" y="3273552"/>
            <a:ext cx="6254496" cy="72237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80832" y="3401568"/>
            <a:ext cx="31729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This part can </a:t>
            </a:r>
            <a:r>
              <a:rPr lang="en-US" sz="2400" i="1" smtClean="0"/>
              <a:t>be tricky!</a:t>
            </a:r>
            <a:endParaRPr lang="en-US" sz="24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Equivalent to asking: Given a set of FDs, F = {f</a:t>
            </a:r>
            <a:r>
              <a:rPr lang="en-US" baseline="-25000" dirty="0" smtClean="0"/>
              <a:t>1</a:t>
            </a:r>
            <a:r>
              <a:rPr lang="en-US" dirty="0" smtClean="0"/>
              <a:t>,…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}, does an FD g hold?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Inference problem</a:t>
            </a:r>
            <a:r>
              <a:rPr lang="en-US" dirty="0" smtClean="0"/>
              <a:t>: How do we decide?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9012" y="3862104"/>
            <a:ext cx="7253979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Answer: Three simple rules called </a:t>
            </a:r>
            <a:r>
              <a:rPr lang="en-US" sz="3000" b="1" dirty="0">
                <a:latin typeface="+mj-lt"/>
              </a:rPr>
              <a:t>Armstrong’s Rules.</a:t>
            </a:r>
          </a:p>
          <a:p>
            <a:pPr marL="514350" indent="-514350">
              <a:buAutoNum type="arabicPeriod"/>
            </a:pPr>
            <a:r>
              <a:rPr lang="en-US" sz="3000" b="1" dirty="0">
                <a:latin typeface="+mj-lt"/>
              </a:rPr>
              <a:t>Split/Combine,</a:t>
            </a:r>
          </a:p>
          <a:p>
            <a:pPr marL="514350" indent="-514350">
              <a:buFontTx/>
              <a:buAutoNum type="arabicPeriod"/>
            </a:pPr>
            <a:r>
              <a:rPr lang="en-US" sz="3000" b="1" dirty="0">
                <a:latin typeface="+mj-lt"/>
              </a:rPr>
              <a:t>Reduction, and</a:t>
            </a:r>
          </a:p>
          <a:p>
            <a:pPr marL="514350" indent="-514350">
              <a:buAutoNum type="arabicPeriod"/>
            </a:pPr>
            <a:r>
              <a:rPr lang="en-US" sz="3000" b="1" dirty="0">
                <a:latin typeface="+mj-lt"/>
              </a:rPr>
              <a:t>Transitivity… </a:t>
            </a:r>
            <a:r>
              <a:rPr lang="en-US" sz="3000" i="1" dirty="0">
                <a:latin typeface="+mj-lt"/>
              </a:rPr>
              <a:t>ideas by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Finding Functional Dependencies</a:t>
            </a:r>
            <a:endParaRPr lang="en-US" sz="22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0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2A76-1978-E744-848C-DEB1AB6005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Closure of a set of Attributes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838200" y="1761732"/>
            <a:ext cx="1067861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>
                <a:solidFill>
                  <a:prstClr val="black"/>
                </a:solidFill>
                <a:latin typeface="+mj-lt"/>
              </a:rPr>
              <a:t>Given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a set of attributes 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A</a:t>
            </a:r>
            <a:r>
              <a:rPr lang="en-US" sz="2800" b="1" baseline="-25000" dirty="0">
                <a:solidFill>
                  <a:prstClr val="black"/>
                </a:solidFill>
                <a:latin typeface="+mj-lt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, …, A</a:t>
            </a:r>
            <a:r>
              <a:rPr lang="en-US" sz="2800" b="1" baseline="-25000" dirty="0">
                <a:solidFill>
                  <a:prstClr val="black"/>
                </a:solidFill>
                <a:latin typeface="+mj-lt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and a set of FDs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F:</a:t>
            </a:r>
            <a:endParaRPr lang="en-US" sz="2800" b="1" dirty="0">
              <a:solidFill>
                <a:prstClr val="black"/>
              </a:solidFill>
              <a:latin typeface="+mj-lt"/>
            </a:endParaRPr>
          </a:p>
          <a:p>
            <a:pPr eaLnBrk="0" hangingPunct="0"/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Then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the </a:t>
            </a:r>
            <a:r>
              <a:rPr lang="en-US" sz="2800" b="1" u="sng" dirty="0">
                <a:solidFill>
                  <a:prstClr val="black"/>
                </a:solidFill>
                <a:latin typeface="+mj-lt"/>
              </a:rPr>
              <a:t>closure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{A</a:t>
            </a:r>
            <a:r>
              <a:rPr lang="en-US" sz="2800" b="1" baseline="-25000" dirty="0">
                <a:solidFill>
                  <a:prstClr val="black"/>
                </a:solidFill>
                <a:latin typeface="+mj-lt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, …, A</a:t>
            </a:r>
            <a:r>
              <a:rPr lang="en-US" sz="2800" b="1" baseline="-25000" dirty="0">
                <a:solidFill>
                  <a:prstClr val="black"/>
                </a:solidFill>
                <a:latin typeface="+mj-lt"/>
              </a:rPr>
              <a:t>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}</a:t>
            </a:r>
            <a:r>
              <a:rPr lang="en-US" sz="2800" b="1" baseline="30000" dirty="0">
                <a:solidFill>
                  <a:prstClr val="black"/>
                </a:solidFill>
                <a:latin typeface="+mj-lt"/>
              </a:rPr>
              <a:t>+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is the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set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of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attributes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s.t.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{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en-US" sz="2800" b="1" baseline="-25000" dirty="0" smtClean="0">
                <a:solidFill>
                  <a:prstClr val="black"/>
                </a:solidFill>
                <a:latin typeface="+mj-lt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, …,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en-US" sz="2800" b="1" baseline="-25000" dirty="0" smtClean="0">
                <a:solidFill>
                  <a:prstClr val="black"/>
                </a:solidFill>
                <a:latin typeface="+mj-lt"/>
              </a:rPr>
              <a:t>n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} </a:t>
            </a:r>
            <a:r>
              <a:rPr lang="en-US" sz="2800" b="1" dirty="0">
                <a:solidFill>
                  <a:prstClr val="black"/>
                </a:solidFill>
                <a:latin typeface="+mj-lt"/>
                <a:sym typeface="Wingdings" charset="2"/>
              </a:rPr>
              <a:t> B</a:t>
            </a:r>
            <a:endParaRPr lang="en-US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3366397" y="3307747"/>
            <a:ext cx="5320687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{name}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{color}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{category}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{department}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{color, category}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{price}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838200" y="3215414"/>
            <a:ext cx="2428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+mj-lt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    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F =</a:t>
            </a:r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838200" y="4812453"/>
            <a:ext cx="1737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  <a:latin typeface="+mj-lt"/>
              </a:rPr>
              <a:t>Example Closures:</a:t>
            </a:r>
            <a:endParaRPr lang="en-US" sz="2400" b="1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66397" y="4812453"/>
            <a:ext cx="6935071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color}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category, color, </a:t>
            </a:r>
            <a:r>
              <a:rPr lang="en-US" sz="24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dept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, price}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{color}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{color}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0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 animBg="1"/>
      <p:bldP spid="343045" grpId="0"/>
      <p:bldP spid="343046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EF2-21A1-FB4C-B5C2-3D84646BF1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4067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1463936"/>
                <a:ext cx="4441723" cy="23083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Start with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X = {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A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, …, A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}, FDs F.</a:t>
                </a:r>
                <a:endParaRPr lang="en-US" sz="2400" dirty="0">
                  <a:solidFill>
                    <a:prstClr val="black"/>
                  </a:solidFill>
                  <a:latin typeface="+mj-lt"/>
                  <a:ea typeface="Menlo" charset="0"/>
                  <a:cs typeface="Menlo" charset="0"/>
                </a:endParaRPr>
              </a:p>
              <a:p>
                <a:pPr eaLnBrk="0" hangingPunct="0"/>
                <a:r>
                  <a:rPr lang="en-US" sz="2400" b="1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Repeat until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X doesn’t change;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do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:</a:t>
                </a:r>
              </a:p>
              <a:p>
                <a:pPr eaLnBrk="0" hangingPunct="0"/>
                <a:r>
                  <a:rPr lang="en-US" sz="2400" b="1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  if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 {B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, …,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B</a:t>
                </a:r>
                <a:r>
                  <a:rPr lang="en-US" sz="2400" baseline="-25000" dirty="0" err="1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}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  <a:sym typeface="Wingdings" charset="2"/>
                  </a:rPr>
                  <a:t> C 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is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in F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and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{B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, …, </a:t>
                </a:r>
                <a:r>
                  <a:rPr lang="en-US" sz="2400" dirty="0" err="1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B</a:t>
                </a:r>
                <a:r>
                  <a:rPr lang="en-US" sz="2400" baseline="-25000" dirty="0" err="1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n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}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  <a:ea typeface="Menlo" charset="0"/>
                        <a:cs typeface="Menlo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X:</a:t>
                </a:r>
                <a:endParaRPr lang="en-US" sz="2400" dirty="0">
                  <a:solidFill>
                    <a:prstClr val="black"/>
                  </a:solidFill>
                  <a:latin typeface="+mj-lt"/>
                  <a:ea typeface="Menlo" charset="0"/>
                  <a:cs typeface="Menlo" charset="0"/>
                </a:endParaRPr>
              </a:p>
              <a:p>
                <a:pPr eaLnBrk="0" hangingPunct="0"/>
                <a:r>
                  <a:rPr lang="en-US" sz="2400" b="1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    then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add C to X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.</a:t>
                </a:r>
              </a:p>
              <a:p>
                <a:pPr eaLnBrk="0" hangingPunct="0"/>
                <a:r>
                  <a:rPr lang="en-US" sz="2400" b="1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Return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 X as X</a:t>
                </a:r>
                <a:r>
                  <a:rPr lang="en-US" sz="2400" baseline="30000" dirty="0" smtClean="0">
                    <a:solidFill>
                      <a:prstClr val="black"/>
                    </a:solidFill>
                    <a:latin typeface="+mj-lt"/>
                    <a:ea typeface="Menlo" charset="0"/>
                    <a:cs typeface="Menlo" charset="0"/>
                  </a:rPr>
                  <a:t>+</a:t>
                </a:r>
                <a:endParaRPr lang="en-US" sz="2400" baseline="30000" dirty="0">
                  <a:solidFill>
                    <a:prstClr val="black"/>
                  </a:solidFill>
                  <a:latin typeface="+mj-lt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440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463936"/>
                <a:ext cx="4441723" cy="23083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8780" y="4043819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F =</a:t>
            </a:r>
            <a:endParaRPr lang="en-US" sz="2400">
              <a:latin typeface="+mj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67147" y="1462894"/>
            <a:ext cx="605290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667147" y="5156021"/>
            <a:ext cx="6052906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category, color, </a:t>
            </a:r>
            <a:r>
              <a:rPr lang="en-US" sz="24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dept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, price}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667147" y="2693936"/>
            <a:ext cx="605290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category, color}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667147" y="3924978"/>
            <a:ext cx="605290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{name, category, color, </a:t>
            </a:r>
            <a:r>
              <a:rPr lang="en-US" sz="24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dept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38199" y="4228485"/>
            <a:ext cx="4441723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{name}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{color}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  <a:p>
            <a:endParaRPr lang="en-US" sz="2400" dirty="0" smtClean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{category}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</a:t>
            </a:r>
            <a:r>
              <a:rPr lang="en-US" sz="24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dept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  <a:p>
            <a:endParaRPr lang="en-US" sz="2400" dirty="0" smtClean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{color, category}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{price}</a:t>
            </a:r>
            <a:endParaRPr lang="en-US" sz="2400" dirty="0">
              <a:solidFill>
                <a:prstClr val="black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8199" y="5633906"/>
            <a:ext cx="3782962" cy="90290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5561" y="1248697"/>
            <a:ext cx="6390968" cy="37264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and </a:t>
            </a:r>
            <a:r>
              <a:rPr lang="en-US" dirty="0" err="1" smtClean="0"/>
              <a:t>Superkeys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199" y="2055681"/>
            <a:ext cx="757821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A </a:t>
            </a:r>
            <a:r>
              <a:rPr lang="en-US" sz="3200" b="1" u="sng" dirty="0" err="1">
                <a:latin typeface="+mj-lt"/>
              </a:rPr>
              <a:t>superkey</a:t>
            </a:r>
            <a:r>
              <a:rPr lang="en-US" sz="3200" dirty="0">
                <a:latin typeface="+mj-lt"/>
              </a:rPr>
              <a:t> is a set of attributes </a:t>
            </a:r>
            <a:r>
              <a:rPr lang="en-US" sz="3200" b="1" dirty="0">
                <a:latin typeface="+mj-lt"/>
              </a:rPr>
              <a:t>A</a:t>
            </a:r>
            <a:r>
              <a:rPr lang="en-US" sz="3200" b="1" baseline="-25000" dirty="0">
                <a:latin typeface="+mj-lt"/>
              </a:rPr>
              <a:t>1</a:t>
            </a:r>
            <a:r>
              <a:rPr lang="en-US" sz="3200" b="1" dirty="0">
                <a:latin typeface="+mj-lt"/>
              </a:rPr>
              <a:t>, …, A</a:t>
            </a:r>
            <a:r>
              <a:rPr lang="en-US" sz="3200" b="1" baseline="-25000" dirty="0">
                <a:latin typeface="+mj-lt"/>
              </a:rPr>
              <a:t>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s.t.</a:t>
            </a:r>
            <a:r>
              <a:rPr lang="en-US" sz="3200" dirty="0">
                <a:latin typeface="+mj-lt"/>
              </a:rPr>
              <a:t> 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for </a:t>
            </a:r>
            <a:r>
              <a:rPr lang="en-US" sz="3200" i="1" dirty="0">
                <a:latin typeface="+mj-lt"/>
              </a:rPr>
              <a:t>any other</a:t>
            </a:r>
            <a:r>
              <a:rPr lang="en-US" sz="3200" dirty="0">
                <a:latin typeface="+mj-lt"/>
              </a:rPr>
              <a:t> attribute </a:t>
            </a:r>
            <a:r>
              <a:rPr lang="en-US" sz="3200" b="1" dirty="0">
                <a:latin typeface="+mj-lt"/>
              </a:rPr>
              <a:t>B</a:t>
            </a:r>
            <a:r>
              <a:rPr lang="en-US" sz="3200" dirty="0">
                <a:latin typeface="+mj-lt"/>
              </a:rPr>
              <a:t> in </a:t>
            </a:r>
            <a:r>
              <a:rPr lang="en-US" sz="3200" dirty="0" smtClean="0">
                <a:latin typeface="+mj-lt"/>
              </a:rPr>
              <a:t>R,</a:t>
            </a:r>
          </a:p>
          <a:p>
            <a:r>
              <a:rPr lang="en-US" sz="3200" dirty="0" smtClean="0">
                <a:latin typeface="+mj-lt"/>
              </a:rPr>
              <a:t>we </a:t>
            </a:r>
            <a:r>
              <a:rPr lang="en-US" sz="3200" dirty="0">
                <a:latin typeface="+mj-lt"/>
              </a:rPr>
              <a:t>have 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{A</a:t>
            </a:r>
            <a:r>
              <a:rPr lang="en-US" sz="3200" b="1" baseline="-25000" dirty="0" smtClean="0">
                <a:latin typeface="+mj-lt"/>
              </a:rPr>
              <a:t>1</a:t>
            </a:r>
            <a:r>
              <a:rPr lang="en-US" sz="3200" b="1" dirty="0">
                <a:latin typeface="+mj-lt"/>
              </a:rPr>
              <a:t>, …, </a:t>
            </a:r>
            <a:r>
              <a:rPr lang="en-US" sz="3200" b="1" dirty="0" smtClean="0">
                <a:latin typeface="+mj-lt"/>
              </a:rPr>
              <a:t>A</a:t>
            </a:r>
            <a:r>
              <a:rPr lang="en-US" sz="3200" b="1" baseline="-25000" dirty="0" smtClean="0">
                <a:latin typeface="+mj-lt"/>
              </a:rPr>
              <a:t>n</a:t>
            </a:r>
            <a:r>
              <a:rPr lang="en-US" sz="3200" b="1" dirty="0" smtClean="0">
                <a:latin typeface="+mj-lt"/>
              </a:rPr>
              <a:t>} </a:t>
            </a:r>
            <a:r>
              <a:rPr lang="en-US" sz="3200" b="1" dirty="0" smtClean="0">
                <a:latin typeface="+mj-lt"/>
                <a:sym typeface="Wingdings"/>
              </a:rPr>
              <a:t> </a:t>
            </a:r>
            <a:r>
              <a:rPr lang="en-US" sz="3200" b="1" dirty="0">
                <a:latin typeface="+mj-lt"/>
                <a:sym typeface="Wingdings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99" y="4678001"/>
            <a:ext cx="48743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sym typeface="Wingdings"/>
              </a:rPr>
              <a:t>A </a:t>
            </a:r>
            <a:r>
              <a:rPr lang="en-US" sz="3200" b="1" u="sng" dirty="0">
                <a:latin typeface="+mj-lt"/>
                <a:sym typeface="Wingdings"/>
              </a:rPr>
              <a:t>key</a:t>
            </a:r>
            <a:r>
              <a:rPr lang="en-US" sz="3200" b="1" dirty="0">
                <a:latin typeface="+mj-lt"/>
                <a:sym typeface="Wingdings"/>
              </a:rPr>
              <a:t> </a:t>
            </a:r>
            <a:r>
              <a:rPr lang="en-US" sz="3200" dirty="0">
                <a:latin typeface="+mj-lt"/>
                <a:sym typeface="Wingdings"/>
              </a:rPr>
              <a:t>is a </a:t>
            </a:r>
            <a:r>
              <a:rPr lang="en-US" sz="3200" i="1" dirty="0">
                <a:latin typeface="+mj-lt"/>
                <a:sym typeface="Wingdings"/>
              </a:rPr>
              <a:t>minimal</a:t>
            </a:r>
            <a:r>
              <a:rPr lang="en-US" sz="3200" dirty="0">
                <a:latin typeface="+mj-lt"/>
                <a:sym typeface="Wingdings"/>
              </a:rPr>
              <a:t> </a:t>
            </a:r>
            <a:r>
              <a:rPr lang="en-US" sz="3200" dirty="0" err="1" smtClean="0">
                <a:latin typeface="+mj-lt"/>
                <a:sym typeface="Wingdings"/>
              </a:rPr>
              <a:t>superkey</a:t>
            </a:r>
            <a:endParaRPr lang="en-US" sz="3200" dirty="0">
              <a:latin typeface="+mj-lt"/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9870" y="2240346"/>
            <a:ext cx="310699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I.e. all attributes are </a:t>
            </a:r>
            <a:r>
              <a:rPr lang="en-US" sz="2400" i="1" dirty="0" smtClean="0">
                <a:latin typeface="+mj-lt"/>
              </a:rPr>
              <a:t>functionally determined</a:t>
            </a:r>
            <a:r>
              <a:rPr lang="en-US" sz="2400" dirty="0" smtClean="0">
                <a:latin typeface="+mj-lt"/>
              </a:rPr>
              <a:t> by a </a:t>
            </a:r>
            <a:r>
              <a:rPr lang="en-US" sz="2400" dirty="0" err="1" smtClean="0">
                <a:latin typeface="+mj-lt"/>
              </a:rPr>
              <a:t>superkey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307" y="4554889"/>
            <a:ext cx="34117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Meaning that no subset of a key is also a </a:t>
            </a:r>
            <a:r>
              <a:rPr lang="en-US" sz="2400" dirty="0" err="1" smtClean="0">
                <a:latin typeface="+mj-lt"/>
              </a:rPr>
              <a:t>superkey</a:t>
            </a:r>
            <a:endParaRPr lang="en-US" sz="2400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7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03596"/>
            <a:ext cx="2743200" cy="365125"/>
          </a:xfrm>
        </p:spPr>
        <p:txBody>
          <a:bodyPr/>
          <a:lstStyle/>
          <a:p>
            <a:fld id="{A89ECBCE-A4BA-4841-98AE-8E0EF7CDDA2A}" type="slidenum">
              <a:rPr lang="en-US"/>
              <a:pPr/>
              <a:t>5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in SQL</a:t>
            </a:r>
          </a:p>
        </p:txBody>
      </p:sp>
      <p:graphicFrame>
        <p:nvGraphicFramePr>
          <p:cNvPr id="14136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20107"/>
              </p:ext>
            </p:extLst>
          </p:nvPr>
        </p:nvGraphicFramePr>
        <p:xfrm>
          <a:off x="2523564" y="2264637"/>
          <a:ext cx="4672854" cy="2436298"/>
        </p:xfrm>
        <a:graphic>
          <a:graphicData uri="http://schemas.openxmlformats.org/drawingml/2006/table">
            <a:tbl>
              <a:tblPr/>
              <a:tblGrid>
                <a:gridCol w="1557618"/>
                <a:gridCol w="1557618"/>
                <a:gridCol w="1557618"/>
              </a:tblGrid>
              <a:tr h="41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368" name="Text Box 56"/>
          <p:cNvSpPr txBox="1">
            <a:spLocks noChangeArrowheads="1"/>
          </p:cNvSpPr>
          <p:nvPr/>
        </p:nvSpPr>
        <p:spPr bwMode="auto">
          <a:xfrm>
            <a:off x="2451846" y="1767068"/>
            <a:ext cx="1184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0980" y="1088759"/>
            <a:ext cx="3124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 </a:t>
            </a:r>
            <a:r>
              <a:rPr lang="en-US" sz="2400" b="1" u="sng" dirty="0" smtClean="0">
                <a:latin typeface="+mj-lt"/>
              </a:rPr>
              <a:t>relation</a:t>
            </a:r>
            <a:r>
              <a:rPr lang="en-US" sz="2400" dirty="0" smtClean="0">
                <a:latin typeface="+mj-lt"/>
              </a:rPr>
              <a:t> or </a:t>
            </a:r>
            <a:r>
              <a:rPr lang="en-US" sz="2400" b="1" u="sng" dirty="0" smtClean="0">
                <a:latin typeface="+mj-lt"/>
              </a:rPr>
              <a:t>table</a:t>
            </a:r>
            <a:r>
              <a:rPr lang="en-US" sz="2400" dirty="0" smtClean="0">
                <a:latin typeface="+mj-lt"/>
              </a:rPr>
              <a:t> is a </a:t>
            </a:r>
            <a:r>
              <a:rPr lang="en-US" sz="2400" dirty="0" err="1" smtClean="0">
                <a:latin typeface="+mj-lt"/>
              </a:rPr>
              <a:t>multiset</a:t>
            </a:r>
            <a:r>
              <a:rPr lang="en-US" sz="2400" dirty="0" smtClean="0">
                <a:latin typeface="+mj-lt"/>
              </a:rPr>
              <a:t> of tuples having the attributes specified by the schema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0980" y="2969221"/>
            <a:ext cx="3124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 </a:t>
            </a:r>
            <a:r>
              <a:rPr lang="en-US" sz="2400" b="1" u="sng" dirty="0" err="1" smtClean="0">
                <a:latin typeface="+mj-lt"/>
              </a:rPr>
              <a:t>multiset</a:t>
            </a:r>
            <a:r>
              <a:rPr lang="en-US" sz="2400" dirty="0" smtClean="0">
                <a:latin typeface="+mj-lt"/>
              </a:rPr>
              <a:t> is an unordered list (or: a set with multiple duplicate instances allowed)</a:t>
            </a:r>
            <a:endParaRPr lang="en-US" sz="24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26741" y="2159443"/>
            <a:ext cx="1761565" cy="264907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83941" y="5181980"/>
            <a:ext cx="41169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 </a:t>
            </a:r>
            <a:r>
              <a:rPr lang="en-US" sz="2400" b="1" u="sng" dirty="0" smtClean="0">
                <a:latin typeface="+mj-lt"/>
              </a:rPr>
              <a:t>attribute</a:t>
            </a:r>
            <a:r>
              <a:rPr lang="en-US" sz="2400" dirty="0" smtClean="0">
                <a:latin typeface="+mj-lt"/>
              </a:rPr>
              <a:t> (or </a:t>
            </a:r>
            <a:r>
              <a:rPr lang="en-US" sz="2400" b="1" u="sng" dirty="0" smtClean="0">
                <a:latin typeface="+mj-lt"/>
              </a:rPr>
              <a:t>column</a:t>
            </a:r>
            <a:r>
              <a:rPr lang="en-US" sz="2400" dirty="0" smtClean="0">
                <a:latin typeface="+mj-lt"/>
              </a:rPr>
              <a:t>) is a typed data entry present in each tuple in the relation</a:t>
            </a:r>
            <a:endParaRPr lang="en-US" sz="24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38399" y="4122713"/>
            <a:ext cx="4849907" cy="65890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4536" y="5181981"/>
            <a:ext cx="49123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 </a:t>
            </a:r>
            <a:r>
              <a:rPr lang="en-US" sz="2400" b="1" u="sng" dirty="0" smtClean="0">
                <a:latin typeface="+mj-lt"/>
              </a:rPr>
              <a:t>tuple</a:t>
            </a:r>
            <a:r>
              <a:rPr lang="en-US" sz="2400" dirty="0" smtClean="0">
                <a:latin typeface="+mj-lt"/>
              </a:rPr>
              <a:t> or </a:t>
            </a:r>
            <a:r>
              <a:rPr lang="en-US" sz="2400" b="1" u="sng" dirty="0" smtClean="0">
                <a:latin typeface="+mj-lt"/>
              </a:rPr>
              <a:t>row</a:t>
            </a:r>
            <a:r>
              <a:rPr lang="en-US" sz="2400" dirty="0" smtClean="0">
                <a:latin typeface="+mj-lt"/>
              </a:rPr>
              <a:t> is a single entry in the table having the attributes specified by the schema</a:t>
            </a:r>
            <a:endParaRPr lang="en-US" sz="24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1880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5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Keys and </a:t>
            </a:r>
            <a:r>
              <a:rPr lang="en-US" dirty="0" err="1" smtClean="0"/>
              <a:t>Superkeys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311900"/>
            <a:ext cx="35751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see </a:t>
            </a:r>
            <a:r>
              <a:rPr lang="en-US" sz="2400" smtClean="0">
                <a:latin typeface="+mj-lt"/>
              </a:rPr>
              <a:t>Lecture-5.ipynb!!!</a:t>
            </a:r>
            <a:endParaRPr lang="en-US" sz="2400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2336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DB Design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73772" cy="4351338"/>
          </a:xfrm>
        </p:spPr>
        <p:txBody>
          <a:bodyPr/>
          <a:lstStyle/>
          <a:p>
            <a:r>
              <a:rPr lang="en-US" b="1" u="sng" dirty="0" err="1" smtClean="0"/>
              <a:t>Superkey</a:t>
            </a:r>
            <a:r>
              <a:rPr lang="en-US" b="1" u="sng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Compute the closure of A</a:t>
            </a:r>
          </a:p>
          <a:p>
            <a:pPr lvl="1"/>
            <a:r>
              <a:rPr lang="en-US" dirty="0" smtClean="0"/>
              <a:t>See if it = the full set of attributes</a:t>
            </a:r>
          </a:p>
          <a:p>
            <a:endParaRPr lang="en-US" dirty="0"/>
          </a:p>
          <a:p>
            <a:r>
              <a:rPr lang="en-US" b="1" u="sng" dirty="0" smtClean="0"/>
              <a:t>Key?</a:t>
            </a:r>
            <a:endParaRPr lang="en-US" dirty="0"/>
          </a:p>
          <a:p>
            <a:pPr lvl="1"/>
            <a:r>
              <a:rPr lang="en-US" dirty="0" smtClean="0"/>
              <a:t>Confirm that A is </a:t>
            </a:r>
            <a:r>
              <a:rPr lang="en-US" dirty="0" err="1" smtClean="0"/>
              <a:t>superkey</a:t>
            </a:r>
            <a:endParaRPr lang="en-US" dirty="0" smtClean="0"/>
          </a:p>
          <a:p>
            <a:pPr lvl="1"/>
            <a:r>
              <a:rPr lang="en-US" dirty="0" smtClean="0"/>
              <a:t>Make sure that no subset of A is a </a:t>
            </a:r>
            <a:r>
              <a:rPr lang="en-US" dirty="0" err="1" smtClean="0"/>
              <a:t>superkey</a:t>
            </a:r>
            <a:endParaRPr lang="en-US" dirty="0" smtClean="0"/>
          </a:p>
          <a:p>
            <a:pPr lvl="2"/>
            <a:r>
              <a:rPr lang="en-US" i="1" dirty="0" smtClean="0"/>
              <a:t>Only need to check one ‘level’ down!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676014" y="2486876"/>
            <a:ext cx="3999614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IsSuperkey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(A, R, F):</a:t>
            </a:r>
            <a:endParaRPr lang="en-US" sz="2400" b="1" dirty="0">
              <a:solidFill>
                <a:prstClr val="black"/>
              </a:solidFill>
              <a:latin typeface="+mj-lt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A</a:t>
            </a:r>
            <a:r>
              <a:rPr lang="en-US" sz="2400" baseline="300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= </a:t>
            </a:r>
            <a:r>
              <a:rPr lang="en-US" sz="2400" i="1" dirty="0" err="1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ComputeClosure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(A, F)</a:t>
            </a:r>
            <a:endParaRPr lang="en-US" sz="2400" baseline="30000" dirty="0" smtClean="0">
              <a:solidFill>
                <a:prstClr val="black"/>
              </a:solidFill>
              <a:latin typeface="+mj-lt"/>
              <a:ea typeface="Menlo" charset="0"/>
              <a:cs typeface="Menlo" charset="0"/>
            </a:endParaRPr>
          </a:p>
          <a:p>
            <a:pPr eaLnBrk="0" hangingPunct="0"/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Return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 (A</a:t>
            </a:r>
            <a:r>
              <a:rPr lang="en-US" sz="2400" baseline="300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==R)?</a:t>
            </a:r>
            <a:endParaRPr lang="en-US" sz="2400" baseline="30000" dirty="0">
              <a:solidFill>
                <a:prstClr val="black"/>
              </a:solidFill>
              <a:latin typeface="+mj-lt"/>
              <a:ea typeface="Menlo" charset="0"/>
              <a:cs typeface="Menlo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676014" y="3914805"/>
            <a:ext cx="4573772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IsKey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(A, R, F):</a:t>
            </a:r>
            <a:endParaRPr lang="en-US" sz="2400" b="1" dirty="0">
              <a:solidFill>
                <a:prstClr val="black"/>
              </a:solidFill>
              <a:latin typeface="+mj-lt"/>
              <a:ea typeface="Menlo" charset="0"/>
              <a:cs typeface="Menlo" charset="0"/>
            </a:endParaRPr>
          </a:p>
          <a:p>
            <a:pPr eaLnBrk="0" hangingPunct="0"/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If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not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IsSuperkey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(A, R, F):</a:t>
            </a:r>
          </a:p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return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 False</a:t>
            </a:r>
          </a:p>
          <a:p>
            <a:pPr eaLnBrk="0" hangingPunct="0"/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For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 B in </a:t>
            </a:r>
            <a:r>
              <a:rPr lang="en-US" sz="2400" i="1" dirty="0" err="1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SubsetsOf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(A, size=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len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(A)-1):</a:t>
            </a:r>
          </a:p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if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IsSuperkey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(B, R, F):</a:t>
            </a:r>
          </a:p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	return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 False</a:t>
            </a:r>
          </a:p>
          <a:p>
            <a:pPr eaLnBrk="0" hangingPunct="0"/>
            <a:r>
              <a:rPr lang="en-US" sz="2400" b="1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return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Menlo" charset="0"/>
                <a:cs typeface="Menlo" charset="0"/>
              </a:rPr>
              <a:t> True</a:t>
            </a:r>
            <a:endParaRPr lang="en-US" sz="2400" b="1" dirty="0" smtClean="0">
              <a:solidFill>
                <a:prstClr val="black"/>
              </a:solidFill>
              <a:latin typeface="+mj-lt"/>
              <a:ea typeface="Menlo" charset="0"/>
              <a:cs typeface="Menl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6014" y="1472314"/>
            <a:ext cx="445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Let A be a set of attributes, R set of all attributes, F set of FDs: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5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Decompositions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design</a:t>
            </a:r>
          </a:p>
          <a:p>
            <a:endParaRPr lang="en-US" dirty="0" smtClean="0"/>
          </a:p>
          <a:p>
            <a:r>
              <a:rPr lang="en-US" dirty="0" smtClean="0"/>
              <a:t>Boyce-</a:t>
            </a:r>
            <a:r>
              <a:rPr lang="en-US" dirty="0" err="1" smtClean="0"/>
              <a:t>Codd</a:t>
            </a:r>
            <a:r>
              <a:rPr lang="en-US" dirty="0" smtClean="0"/>
              <a:t> Normal Form (BCNF)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Algorithm</a:t>
            </a:r>
          </a:p>
          <a:p>
            <a:pPr lvl="1"/>
            <a:endParaRPr lang="en-US" dirty="0"/>
          </a:p>
          <a:p>
            <a:r>
              <a:rPr lang="en-US" dirty="0" smtClean="0"/>
              <a:t>Decompositions</a:t>
            </a:r>
          </a:p>
          <a:p>
            <a:pPr lvl="1"/>
            <a:r>
              <a:rPr lang="en-US" dirty="0" smtClean="0"/>
              <a:t>Lossless vs. </a:t>
            </a:r>
            <a:r>
              <a:rPr lang="en-US" dirty="0" err="1" smtClean="0"/>
              <a:t>Lossy</a:t>
            </a:r>
            <a:endParaRPr lang="en-US" dirty="0" smtClean="0"/>
          </a:p>
          <a:p>
            <a:pPr lvl="1"/>
            <a:r>
              <a:rPr lang="en-US" dirty="0" smtClean="0"/>
              <a:t>A problem with BCNF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4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F394-A5E7-6248-93B9-56A704645C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Conceptual Design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Now </a:t>
            </a:r>
            <a:r>
              <a:rPr lang="en-US" dirty="0" smtClean="0"/>
              <a:t>that we </a:t>
            </a:r>
            <a:r>
              <a:rPr lang="en-US" dirty="0"/>
              <a:t>know how to find </a:t>
            </a:r>
            <a:r>
              <a:rPr lang="en-US" dirty="0" smtClean="0"/>
              <a:t>FDs</a:t>
            </a:r>
            <a:r>
              <a:rPr lang="en-US" dirty="0"/>
              <a:t>, it’s a </a:t>
            </a:r>
            <a:r>
              <a:rPr lang="en-US" dirty="0" smtClean="0"/>
              <a:t>straight-forward process</a:t>
            </a:r>
            <a:r>
              <a:rPr lang="en-US" dirty="0"/>
              <a:t>:</a:t>
            </a:r>
          </a:p>
          <a:p>
            <a:pPr>
              <a:buFontTx/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Search for “bad” </a:t>
            </a:r>
            <a:r>
              <a:rPr lang="en-US" sz="2800" dirty="0" smtClean="0"/>
              <a:t>FDs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If there are </a:t>
            </a:r>
            <a:r>
              <a:rPr lang="en-US" sz="2800" dirty="0" smtClean="0"/>
              <a:t>any, </a:t>
            </a:r>
            <a:r>
              <a:rPr lang="en-US" sz="2800" dirty="0"/>
              <a:t>then </a:t>
            </a:r>
            <a:r>
              <a:rPr lang="en-US" sz="2800" i="1" dirty="0" smtClean="0"/>
              <a:t>keep decomposing </a:t>
            </a:r>
            <a:r>
              <a:rPr lang="en-US" sz="2800" i="1" dirty="0"/>
              <a:t>the </a:t>
            </a:r>
            <a:r>
              <a:rPr lang="en-US" sz="2800" i="1" dirty="0" smtClean="0"/>
              <a:t>table into sub-tables</a:t>
            </a:r>
            <a:r>
              <a:rPr lang="en-US" sz="2800" dirty="0" smtClean="0"/>
              <a:t> until no more bad FDs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When done, the database schema is </a:t>
            </a:r>
            <a:r>
              <a:rPr lang="en-US" sz="2800" i="1" dirty="0" smtClean="0"/>
              <a:t>normalized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432786" y="5715298"/>
            <a:ext cx="51364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Recall: there are several normal forms…</a:t>
            </a:r>
            <a:endParaRPr lang="en-US" sz="2400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9EF-19FA-2A4A-AA20-DF2C12A960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Normal Form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838200" y="1715949"/>
            <a:ext cx="9787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BCNF is a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simple condition for removing anomalies from relations: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178863" y="5990445"/>
            <a:ext cx="58342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prstClr val="black"/>
                </a:solidFill>
                <a:latin typeface="+mj-lt"/>
              </a:rPr>
              <a:t>In other words: there are no “bad”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FDs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187992" y="2537585"/>
            <a:ext cx="581601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+mj-lt"/>
              </a:rPr>
              <a:t>A relation R is </a:t>
            </a:r>
            <a:r>
              <a:rPr lang="en-US" sz="2800" b="1" u="sng" dirty="0">
                <a:latin typeface="+mj-lt"/>
              </a:rPr>
              <a:t>in BCNF</a:t>
            </a:r>
            <a:r>
              <a:rPr lang="en-US" sz="2800" dirty="0">
                <a:latin typeface="+mj-lt"/>
              </a:rPr>
              <a:t> if: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f </a:t>
            </a:r>
            <a:r>
              <a:rPr lang="en-US" sz="2800" b="1" dirty="0" smtClean="0">
                <a:latin typeface="+mj-lt"/>
              </a:rPr>
              <a:t>{A</a:t>
            </a:r>
            <a:r>
              <a:rPr lang="en-US" sz="2800" b="1" baseline="-25000" dirty="0" smtClean="0">
                <a:latin typeface="+mj-lt"/>
              </a:rPr>
              <a:t>1</a:t>
            </a:r>
            <a:r>
              <a:rPr lang="en-US" sz="2800" b="1" dirty="0">
                <a:latin typeface="+mj-lt"/>
              </a:rPr>
              <a:t>, ..., </a:t>
            </a:r>
            <a:r>
              <a:rPr lang="en-US" sz="2800" b="1" dirty="0" smtClean="0">
                <a:latin typeface="+mj-lt"/>
              </a:rPr>
              <a:t>A</a:t>
            </a:r>
            <a:r>
              <a:rPr lang="en-US" sz="2800" b="1" baseline="-25000" dirty="0" smtClean="0">
                <a:latin typeface="+mj-lt"/>
              </a:rPr>
              <a:t>n</a:t>
            </a:r>
            <a:r>
              <a:rPr lang="en-US" sz="2800" b="1" dirty="0" smtClean="0">
                <a:latin typeface="+mj-lt"/>
              </a:rPr>
              <a:t>} </a:t>
            </a:r>
            <a:r>
              <a:rPr lang="en-US" sz="2800" b="1" dirty="0" smtClean="0">
                <a:latin typeface="+mj-lt"/>
                <a:sym typeface="Wingdings" charset="2"/>
              </a:rPr>
              <a:t> </a:t>
            </a:r>
            <a:r>
              <a:rPr lang="en-US" sz="2800" b="1" dirty="0">
                <a:latin typeface="+mj-lt"/>
                <a:sym typeface="Wingdings" charset="2"/>
              </a:rPr>
              <a:t>B</a:t>
            </a:r>
            <a:r>
              <a:rPr lang="en-US" sz="2800" dirty="0">
                <a:latin typeface="+mj-lt"/>
                <a:sym typeface="Wingdings" charset="2"/>
              </a:rPr>
              <a:t> is a </a:t>
            </a:r>
            <a:r>
              <a:rPr lang="en-US" sz="2800" i="1" dirty="0">
                <a:latin typeface="+mj-lt"/>
                <a:sym typeface="Wingdings" charset="2"/>
              </a:rPr>
              <a:t>non-trivial</a:t>
            </a:r>
            <a:r>
              <a:rPr lang="en-US" sz="2800" dirty="0">
                <a:latin typeface="+mj-lt"/>
                <a:sym typeface="Wingdings" charset="2"/>
              </a:rPr>
              <a:t> </a:t>
            </a:r>
            <a:r>
              <a:rPr lang="en-US" sz="2800" dirty="0" smtClean="0">
                <a:latin typeface="+mj-lt"/>
                <a:sym typeface="Wingdings" charset="2"/>
              </a:rPr>
              <a:t>FD in R</a:t>
            </a:r>
            <a:endParaRPr lang="en-US" sz="2800" dirty="0"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latin typeface="+mj-lt"/>
              </a:rPr>
              <a:t>then </a:t>
            </a:r>
            <a:r>
              <a:rPr lang="en-US" sz="2800" b="1" dirty="0">
                <a:latin typeface="+mj-lt"/>
              </a:rPr>
              <a:t>{A</a:t>
            </a:r>
            <a:r>
              <a:rPr lang="en-US" sz="2800" b="1" baseline="-25000" dirty="0">
                <a:latin typeface="+mj-lt"/>
              </a:rPr>
              <a:t>1</a:t>
            </a:r>
            <a:r>
              <a:rPr lang="en-US" sz="2800" b="1" dirty="0">
                <a:latin typeface="+mj-lt"/>
              </a:rPr>
              <a:t>, ..., A</a:t>
            </a:r>
            <a:r>
              <a:rPr lang="en-US" sz="2800" b="1" baseline="-25000" dirty="0">
                <a:latin typeface="+mj-lt"/>
              </a:rPr>
              <a:t>n</a:t>
            </a:r>
            <a:r>
              <a:rPr lang="en-US" sz="2800" b="1" dirty="0">
                <a:latin typeface="+mj-lt"/>
              </a:rPr>
              <a:t>}  is a </a:t>
            </a:r>
            <a:r>
              <a:rPr lang="en-US" sz="2800" b="1" dirty="0" err="1">
                <a:latin typeface="+mj-lt"/>
              </a:rPr>
              <a:t>superkey</a:t>
            </a:r>
            <a:r>
              <a:rPr lang="en-US" sz="2800" dirty="0">
                <a:latin typeface="+mj-lt"/>
              </a:rPr>
              <a:t> for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598" name="Rectangle 6"/>
              <p:cNvSpPr>
                <a:spLocks noChangeArrowheads="1"/>
              </p:cNvSpPr>
              <p:nvPr/>
            </p:nvSpPr>
            <p:spPr bwMode="auto">
              <a:xfrm>
                <a:off x="902046" y="4910346"/>
                <a:ext cx="10387908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i="1" dirty="0">
                    <a:solidFill>
                      <a:prstClr val="black"/>
                    </a:solidFill>
                    <a:latin typeface="+mj-lt"/>
                  </a:rPr>
                  <a:t>Equivalently</a:t>
                </a:r>
                <a:r>
                  <a:rPr lang="en-US" sz="2800" dirty="0">
                    <a:solidFill>
                      <a:prstClr val="black"/>
                    </a:solidFill>
                    <a:latin typeface="+mj-lt"/>
                  </a:rPr>
                  <a:t>: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+mj-lt"/>
                  </a:rPr>
                  <a:t> sets of attributes X</a:t>
                </a:r>
                <a:r>
                  <a:rPr lang="en-US" sz="2800" dirty="0">
                    <a:solidFill>
                      <a:prstClr val="black"/>
                    </a:solidFill>
                    <a:latin typeface="+mj-lt"/>
                  </a:rPr>
                  <a:t>, either (X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+mj-lt"/>
                  </a:rPr>
                  <a:t>+</a:t>
                </a:r>
                <a:r>
                  <a:rPr lang="en-US" sz="2800" dirty="0">
                    <a:solidFill>
                      <a:prstClr val="black"/>
                    </a:solidFill>
                    <a:latin typeface="+mj-lt"/>
                  </a:rPr>
                  <a:t> = X)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+mj-lt"/>
                  </a:rPr>
                  <a:t>or (X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+mj-lt"/>
                  </a:rPr>
                  <a:t>+</a:t>
                </a:r>
                <a:r>
                  <a:rPr lang="en-US" sz="2800" dirty="0">
                    <a:solidFill>
                      <a:prstClr val="black"/>
                    </a:solidFill>
                    <a:latin typeface="+mj-lt"/>
                  </a:rPr>
                  <a:t> = all attributes)</a:t>
                </a:r>
              </a:p>
            </p:txBody>
          </p:sp>
        </mc:Choice>
        <mc:Fallback xmlns="">
          <p:sp>
            <p:nvSpPr>
              <p:cNvPr id="23859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046" y="4910346"/>
                <a:ext cx="1038790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8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nimBg="1"/>
      <p:bldP spid="2385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E6AF-8C50-BE43-ABE2-E13424232A1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8415942" y="4778738"/>
            <a:ext cx="327525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i="1" dirty="0" smtClean="0">
                <a:solidFill>
                  <a:prstClr val="black"/>
                </a:solidFill>
                <a:latin typeface="+mj-lt"/>
              </a:rPr>
              <a:t>What is 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the key?</a:t>
            </a:r>
          </a:p>
          <a:p>
            <a:pPr eaLnBrk="0" hangingPunct="0"/>
            <a:r>
              <a:rPr lang="en-US" sz="2800" i="1" dirty="0" smtClean="0">
                <a:latin typeface="+mj-lt"/>
              </a:rPr>
              <a:t>{</a:t>
            </a:r>
            <a:r>
              <a:rPr lang="en-US" sz="2800" i="1" dirty="0">
                <a:latin typeface="+mj-lt"/>
              </a:rPr>
              <a:t>SSN, </a:t>
            </a:r>
            <a:r>
              <a:rPr lang="en-US" sz="2800" i="1" dirty="0" err="1">
                <a:latin typeface="+mj-lt"/>
              </a:rPr>
              <a:t>PhoneNumber</a:t>
            </a:r>
            <a:r>
              <a:rPr lang="en-US" sz="2800" i="1" dirty="0">
                <a:latin typeface="+mj-lt"/>
              </a:rPr>
              <a:t>}</a:t>
            </a:r>
          </a:p>
        </p:txBody>
      </p:sp>
      <p:graphicFrame>
        <p:nvGraphicFramePr>
          <p:cNvPr id="263172" name="Group 4"/>
          <p:cNvGraphicFramePr>
            <a:graphicFrameLocks noGrp="1"/>
          </p:cNvGraphicFramePr>
          <p:nvPr>
            <p:extLst/>
          </p:nvPr>
        </p:nvGraphicFramePr>
        <p:xfrm>
          <a:off x="838200" y="1806360"/>
          <a:ext cx="7010400" cy="2286000"/>
        </p:xfrm>
        <a:graphic>
          <a:graphicData uri="http://schemas.openxmlformats.org/drawingml/2006/table">
            <a:tbl>
              <a:tblPr/>
              <a:tblGrid>
                <a:gridCol w="1219200"/>
                <a:gridCol w="1981200"/>
                <a:gridCol w="2057400"/>
                <a:gridCol w="17526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PhoneNumber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123-45-6789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206-555-1234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123-45-6789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206-555-6543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Joe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987-65-4321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908-555-2121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Westfield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Joe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987-65-4321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908-555-1234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Westfield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3204" name="Rectangle 36"/>
          <p:cNvSpPr>
            <a:spLocks noChangeArrowheads="1"/>
          </p:cNvSpPr>
          <p:nvPr/>
        </p:nvSpPr>
        <p:spPr bwMode="auto">
          <a:xfrm>
            <a:off x="8175995" y="1806360"/>
            <a:ext cx="383310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{SSN}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</a:t>
            </a:r>
            <a:r>
              <a:rPr lang="en-US" sz="24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Name,City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68664" y="4963403"/>
                <a:ext cx="274947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b="1" u="sng" dirty="0" smtClean="0">
                    <a:latin typeface="+mj-lt"/>
                  </a:rPr>
                  <a:t>Not</a:t>
                </a:r>
                <a:r>
                  <a:rPr lang="en-US" sz="3200" b="1" dirty="0" smtClean="0">
                    <a:latin typeface="+mj-lt"/>
                  </a:rPr>
                  <a:t> </a:t>
                </a:r>
                <a:r>
                  <a:rPr lang="en-US" sz="3200" dirty="0" smtClean="0">
                    <a:latin typeface="+mj-lt"/>
                  </a:rPr>
                  <a:t>in BCNF</a:t>
                </a:r>
                <a:endParaRPr lang="en-US" sz="3200" b="1" u="sng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64" y="4963403"/>
                <a:ext cx="274947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10600" y="2738960"/>
            <a:ext cx="2885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This FD is </a:t>
            </a:r>
            <a:r>
              <a:rPr lang="en-US" sz="2800" i="1" dirty="0" smtClean="0">
                <a:latin typeface="+mj-lt"/>
              </a:rPr>
              <a:t>bad </a:t>
            </a:r>
            <a:r>
              <a:rPr lang="en-US" sz="2800" dirty="0" smtClean="0">
                <a:latin typeface="+mj-lt"/>
              </a:rPr>
              <a:t>because it is </a:t>
            </a:r>
            <a:r>
              <a:rPr lang="en-US" sz="2800" b="1" u="sng" dirty="0" smtClean="0">
                <a:latin typeface="+mj-lt"/>
              </a:rPr>
              <a:t>not</a:t>
            </a:r>
            <a:r>
              <a:rPr lang="en-US" sz="2800" dirty="0" smtClean="0">
                <a:latin typeface="+mj-lt"/>
              </a:rPr>
              <a:t> a </a:t>
            </a:r>
            <a:r>
              <a:rPr lang="en-US" sz="2800" dirty="0" err="1" smtClean="0">
                <a:latin typeface="+mj-lt"/>
              </a:rPr>
              <a:t>superkey</a:t>
            </a:r>
            <a:endParaRPr lang="en-US" sz="2800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8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8D-D6E0-C94F-A0CD-16CB4AE194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241667" name="Group 3"/>
          <p:cNvGraphicFramePr>
            <a:graphicFrameLocks noGrp="1"/>
          </p:cNvGraphicFramePr>
          <p:nvPr>
            <p:extLst/>
          </p:nvPr>
        </p:nvGraphicFramePr>
        <p:xfrm>
          <a:off x="838200" y="1806360"/>
          <a:ext cx="5007853" cy="1554480"/>
        </p:xfrm>
        <a:graphic>
          <a:graphicData uri="http://schemas.openxmlformats.org/drawingml/2006/table">
            <a:tbl>
              <a:tblPr/>
              <a:tblGrid>
                <a:gridCol w="1060185"/>
                <a:gridCol w="2454419"/>
                <a:gridCol w="1493249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123-45-6789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Joe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987-65-4321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Madison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1685" name="Group 21"/>
          <p:cNvGraphicFramePr>
            <a:graphicFrameLocks noGrp="1"/>
          </p:cNvGraphicFramePr>
          <p:nvPr>
            <p:extLst/>
          </p:nvPr>
        </p:nvGraphicFramePr>
        <p:xfrm>
          <a:off x="838200" y="3746092"/>
          <a:ext cx="3962400" cy="19812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PhoneNumber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123-45-6789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206-555-1234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123-45-6789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206-555-6543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987-65-4321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908-555-2121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987-65-4321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908-555-1234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1706" name="Text Box 42"/>
          <p:cNvSpPr txBox="1">
            <a:spLocks noChangeArrowheads="1"/>
          </p:cNvSpPr>
          <p:nvPr/>
        </p:nvSpPr>
        <p:spPr bwMode="auto">
          <a:xfrm>
            <a:off x="7967423" y="4594890"/>
            <a:ext cx="293965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+mj-lt"/>
              </a:rPr>
              <a:t>Let’s check anomalies: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 Redundancy ?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 Update ?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 Delete ?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7520699" y="1806360"/>
            <a:ext cx="383310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{SSN}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</a:t>
            </a:r>
            <a:r>
              <a:rPr lang="en-US" sz="24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Name,City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6368" y="5967531"/>
            <a:ext cx="24592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Now in BCNF!</a:t>
            </a:r>
            <a:endParaRPr lang="en-US" sz="3200" b="1" u="sng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5304" y="2738960"/>
            <a:ext cx="2885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This FD is now </a:t>
            </a:r>
            <a:r>
              <a:rPr lang="en-US" sz="2800" i="1" dirty="0" smtClean="0">
                <a:latin typeface="+mj-lt"/>
              </a:rPr>
              <a:t>good </a:t>
            </a:r>
            <a:r>
              <a:rPr lang="en-US" sz="2800" dirty="0" smtClean="0">
                <a:latin typeface="+mj-lt"/>
              </a:rPr>
              <a:t>because it is the key</a:t>
            </a:r>
            <a:endParaRPr lang="en-US" sz="28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8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6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2D9F-FCD1-EB45-83DA-E89AD2CE9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BCNF Decomposition Algorithm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199" y="1837531"/>
            <a:ext cx="6850627" cy="39703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(R):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</a:rPr>
            </a:b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 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Find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X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s.t.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: X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≠ X and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≠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[all attributes]</a:t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u="sng" dirty="0">
                <a:solidFill>
                  <a:schemeClr val="bg1"/>
                </a:solidFill>
                <a:latin typeface="+mj-lt"/>
              </a:rPr>
              <a:t>if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(not found) </a:t>
            </a:r>
            <a:r>
              <a:rPr lang="en-US" sz="2800" b="1" u="sng" dirty="0">
                <a:solidFill>
                  <a:schemeClr val="bg1"/>
                </a:solidFill>
                <a:latin typeface="+mj-lt"/>
              </a:rPr>
              <a:t>then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R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u="sng" dirty="0" smtClean="0">
                <a:solidFill>
                  <a:schemeClr val="bg1"/>
                </a:solidFill>
                <a:latin typeface="+mj-lt"/>
              </a:rPr>
              <a:t>let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Y = X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X,  Z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(X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decompose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into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R1(X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Y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R2(X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Z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</a:t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(R1),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(R2)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8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2D9F-FCD1-EB45-83DA-E89AD2CE9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BCNF Decomposition Algorithm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199" y="1837531"/>
            <a:ext cx="6850627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(R):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</a:rPr>
            </a:br>
            <a:r>
              <a:rPr lang="en-US" sz="2800" dirty="0" smtClean="0">
                <a:latin typeface="+mj-lt"/>
              </a:rPr>
              <a:t>   Find a </a:t>
            </a:r>
            <a:r>
              <a:rPr lang="en-US" sz="2800" i="1" dirty="0" smtClean="0">
                <a:latin typeface="+mj-lt"/>
              </a:rPr>
              <a:t>set of attributes </a:t>
            </a:r>
            <a:r>
              <a:rPr lang="en-US" sz="2800" dirty="0" smtClean="0">
                <a:latin typeface="+mj-lt"/>
              </a:rPr>
              <a:t>X </a:t>
            </a:r>
            <a:r>
              <a:rPr lang="en-US" sz="2800" dirty="0" err="1">
                <a:latin typeface="+mj-lt"/>
              </a:rPr>
              <a:t>s.t.</a:t>
            </a:r>
            <a:r>
              <a:rPr lang="en-US" sz="2800" dirty="0">
                <a:latin typeface="+mj-lt"/>
              </a:rPr>
              <a:t>: X</a:t>
            </a:r>
            <a:r>
              <a:rPr lang="en-US" sz="2800" baseline="30000" dirty="0" smtClean="0">
                <a:latin typeface="+mj-lt"/>
              </a:rPr>
              <a:t>+</a:t>
            </a:r>
            <a:r>
              <a:rPr lang="en-US" sz="2800" dirty="0" smtClean="0">
                <a:latin typeface="+mj-lt"/>
              </a:rPr>
              <a:t> ≠ X and </a:t>
            </a:r>
            <a:r>
              <a:rPr lang="en-US" sz="2800" dirty="0">
                <a:latin typeface="+mj-lt"/>
              </a:rPr>
              <a:t>X</a:t>
            </a:r>
            <a:r>
              <a:rPr lang="en-US" sz="2800" baseline="30000" dirty="0">
                <a:latin typeface="+mj-lt"/>
              </a:rPr>
              <a:t>+ </a:t>
            </a:r>
            <a:r>
              <a:rPr lang="en-US" sz="2800" dirty="0" smtClean="0">
                <a:latin typeface="+mj-lt"/>
              </a:rPr>
              <a:t>≠ </a:t>
            </a:r>
            <a:r>
              <a:rPr lang="en-US" sz="2800" dirty="0">
                <a:latin typeface="+mj-lt"/>
              </a:rPr>
              <a:t>[all attributes]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u="sng" dirty="0">
                <a:solidFill>
                  <a:schemeClr val="bg1"/>
                </a:solidFill>
                <a:latin typeface="+mj-lt"/>
              </a:rPr>
              <a:t>if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(not found) </a:t>
            </a:r>
            <a:r>
              <a:rPr lang="en-US" sz="2800" b="1" u="sng" dirty="0">
                <a:solidFill>
                  <a:schemeClr val="bg1"/>
                </a:solidFill>
                <a:latin typeface="+mj-lt"/>
              </a:rPr>
              <a:t>then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R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u="sng" dirty="0" smtClean="0">
                <a:solidFill>
                  <a:schemeClr val="bg1"/>
                </a:solidFill>
                <a:latin typeface="+mj-lt"/>
              </a:rPr>
              <a:t>let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Y = X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X,  Z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(X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decompose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into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R1(X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Y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R2(X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Z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</a:t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(R1),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(R2)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2955" y="2369574"/>
            <a:ext cx="38345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Find a set of attributes X which has non-trivial “bad” FDs, i.e. is not a </a:t>
            </a:r>
            <a:r>
              <a:rPr lang="en-US" sz="2800" dirty="0" err="1" smtClean="0">
                <a:latin typeface="+mj-lt"/>
              </a:rPr>
              <a:t>superkey</a:t>
            </a:r>
            <a:r>
              <a:rPr lang="en-US" sz="2800" dirty="0" smtClean="0">
                <a:latin typeface="+mj-lt"/>
              </a:rPr>
              <a:t>, using closures</a:t>
            </a:r>
            <a:endParaRPr lang="en-US" sz="28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2D9F-FCD1-EB45-83DA-E89AD2CE9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BCNF Decomposition Algorithm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199" y="1837531"/>
            <a:ext cx="6850627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(R):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Find a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 of attributes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s.t.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≠ X and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≠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[all attributes]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   </a:t>
            </a:r>
            <a:r>
              <a:rPr lang="en-US" sz="2800" b="1" u="sng" dirty="0">
                <a:latin typeface="+mj-lt"/>
              </a:rPr>
              <a:t>if</a:t>
            </a:r>
            <a:r>
              <a:rPr lang="en-US" sz="2800" dirty="0">
                <a:latin typeface="+mj-lt"/>
              </a:rPr>
              <a:t> (not found) </a:t>
            </a:r>
            <a:r>
              <a:rPr lang="en-US" sz="2800" b="1" u="sng" dirty="0">
                <a:latin typeface="+mj-lt"/>
              </a:rPr>
              <a:t>then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Return</a:t>
            </a:r>
            <a:r>
              <a:rPr lang="en-US" sz="2800" dirty="0" smtClean="0">
                <a:latin typeface="+mj-lt"/>
              </a:rPr>
              <a:t> R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u="sng" dirty="0" smtClean="0">
                <a:solidFill>
                  <a:schemeClr val="bg1"/>
                </a:solidFill>
                <a:latin typeface="+mj-lt"/>
              </a:rPr>
              <a:t>let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Y = X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X,  Z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(X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decompose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into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R1(X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Y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R2(X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Z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</a:t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(R1),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(R2)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4909" y="2949677"/>
            <a:ext cx="383458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If no “bad” FDs found, in BCNF!</a:t>
            </a:r>
            <a:endParaRPr lang="en-US" sz="28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2D9F-FCD1-EB45-83DA-E89AD2CE9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Decomposition Algorithm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199" y="1837531"/>
            <a:ext cx="6850627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(R):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Find a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 of attributes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s.t.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≠ X and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≠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[all attributes]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if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(not found)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  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en-US" sz="2800" b="1" u="sng" dirty="0" smtClean="0">
                <a:solidFill>
                  <a:prstClr val="black"/>
                </a:solidFill>
                <a:latin typeface="+mj-lt"/>
              </a:rPr>
              <a:t>let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Y = X</a:t>
            </a:r>
            <a:r>
              <a:rPr lang="en-US" sz="2800" baseline="30000" dirty="0">
                <a:solidFill>
                  <a:prstClr val="black"/>
                </a:solidFill>
                <a:latin typeface="+mj-lt"/>
              </a:rPr>
              <a:t>+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-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X,  Z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(X</a:t>
            </a:r>
            <a:r>
              <a:rPr lang="en-US" sz="2800" baseline="30000" dirty="0" smtClean="0">
                <a:solidFill>
                  <a:prstClr val="black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prstClr val="black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decompose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into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R1(X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Y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R2(X </a:t>
            </a:r>
            <a:r>
              <a:rPr lang="en-US" sz="2800" b="1" dirty="0">
                <a:solidFill>
                  <a:schemeClr val="bg1"/>
                </a:solidFill>
                <a:latin typeface="+mj-lt"/>
                <a:sym typeface="Symbol" charset="2"/>
              </a:rPr>
              <a:t> Z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)</a:t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(R1),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(R2)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1612" y="3361025"/>
            <a:ext cx="347078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Let Y be the attributes that </a:t>
            </a:r>
            <a:r>
              <a:rPr lang="en-US" sz="2400" b="1" i="1" dirty="0" smtClean="0">
                <a:latin typeface="+mj-lt"/>
              </a:rPr>
              <a:t>X functionally determines </a:t>
            </a:r>
            <a:r>
              <a:rPr lang="en-US" sz="2400" dirty="0" smtClean="0">
                <a:latin typeface="+mj-lt"/>
              </a:rPr>
              <a:t>(+ that are not in X)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And let Z be </a:t>
            </a:r>
            <a:r>
              <a:rPr lang="en-US" sz="2400" b="1" dirty="0" smtClean="0">
                <a:latin typeface="+mj-lt"/>
              </a:rPr>
              <a:t>the other attributes that it </a:t>
            </a:r>
            <a:r>
              <a:rPr lang="en-US" sz="2400" b="1" i="1" dirty="0" smtClean="0">
                <a:latin typeface="+mj-lt"/>
              </a:rPr>
              <a:t>doesn’t</a:t>
            </a:r>
            <a:endParaRPr lang="en-US" sz="2400" b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1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BD6C-6555-47FC-BB60-D2EFC8517D67}" type="slidenum">
              <a:rPr lang="en-US"/>
              <a:pPr/>
              <a:t>6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Schemas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30373"/>
            <a:ext cx="10515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schema</a:t>
            </a:r>
            <a:r>
              <a:rPr lang="en-US" dirty="0"/>
              <a:t> of a table is the table </a:t>
            </a:r>
            <a:r>
              <a:rPr lang="en-US" dirty="0" smtClean="0"/>
              <a:t>name, its attributes, and their types: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key</a:t>
            </a:r>
            <a:r>
              <a:rPr lang="en-US" dirty="0"/>
              <a:t> is an attribute whose values are </a:t>
            </a:r>
            <a:r>
              <a:rPr lang="en-US" dirty="0" smtClean="0"/>
              <a:t>unique; we </a:t>
            </a:r>
            <a:r>
              <a:rPr lang="en-US" dirty="0"/>
              <a:t>underline a </a:t>
            </a:r>
            <a:r>
              <a:rPr lang="en-US" dirty="0" smtClean="0"/>
              <a:t>key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1207618" y="3119696"/>
            <a:ext cx="9279991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Product(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Price: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Category: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Manufacturer: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1207618" y="5181762"/>
            <a:ext cx="9279991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Product(</a:t>
            </a:r>
            <a:r>
              <a:rPr lang="en-US" sz="2400" u="sng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Price: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Category: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u="sng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Manufacturer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: </a:t>
            </a:r>
            <a:r>
              <a:rPr lang="en-US" sz="2400" i="1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1880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2D9F-FCD1-EB45-83DA-E89AD2CE9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Decomposition Algorithm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199" y="1837531"/>
            <a:ext cx="6850627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(R):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Find a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 of attributes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s.t.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≠ X and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≠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[all attributes]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if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(not found)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  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en-US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Y = 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X,  Z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latin typeface="+mj-lt"/>
              </a:rPr>
              <a:t>decompose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R</a:t>
            </a:r>
            <a:r>
              <a:rPr lang="en-US" sz="2800" dirty="0">
                <a:latin typeface="+mj-lt"/>
              </a:rPr>
              <a:t> into </a:t>
            </a:r>
            <a:r>
              <a:rPr lang="en-US" sz="2800" b="1" dirty="0">
                <a:latin typeface="+mj-lt"/>
              </a:rPr>
              <a:t>R</a:t>
            </a:r>
            <a:r>
              <a:rPr lang="en-US" sz="2800" b="1" baseline="-25000" dirty="0">
                <a:latin typeface="+mj-lt"/>
              </a:rPr>
              <a:t>1</a:t>
            </a:r>
            <a:r>
              <a:rPr lang="en-US" sz="2800" b="1" dirty="0">
                <a:latin typeface="+mj-lt"/>
              </a:rPr>
              <a:t>(X </a:t>
            </a:r>
            <a:r>
              <a:rPr lang="en-US" sz="2800" b="1" dirty="0">
                <a:latin typeface="+mj-lt"/>
                <a:sym typeface="Symbol" charset="2"/>
              </a:rPr>
              <a:t> Y</a:t>
            </a:r>
            <a:r>
              <a:rPr lang="en-US" sz="2800" b="1" dirty="0">
                <a:latin typeface="+mj-lt"/>
              </a:rPr>
              <a:t>) </a:t>
            </a:r>
            <a:r>
              <a:rPr lang="en-US" sz="2800" dirty="0">
                <a:latin typeface="+mj-lt"/>
              </a:rPr>
              <a:t>and </a:t>
            </a:r>
            <a:r>
              <a:rPr lang="en-US" sz="2800" b="1" dirty="0">
                <a:latin typeface="+mj-lt"/>
              </a:rPr>
              <a:t>R</a:t>
            </a:r>
            <a:r>
              <a:rPr lang="en-US" sz="2800" b="1" baseline="-25000" dirty="0">
                <a:latin typeface="+mj-lt"/>
              </a:rPr>
              <a:t>2</a:t>
            </a:r>
            <a:r>
              <a:rPr lang="en-US" sz="2800" b="1" dirty="0">
                <a:latin typeface="+mj-lt"/>
              </a:rPr>
              <a:t>(X </a:t>
            </a:r>
            <a:r>
              <a:rPr lang="en-US" sz="2800" b="1" dirty="0">
                <a:latin typeface="+mj-lt"/>
                <a:sym typeface="Symbol" charset="2"/>
              </a:rPr>
              <a:t> Z</a:t>
            </a:r>
            <a:r>
              <a:rPr lang="en-US" sz="2800" b="1" dirty="0">
                <a:latin typeface="+mj-lt"/>
              </a:rPr>
              <a:t>)</a:t>
            </a:r>
            <a:br>
              <a:rPr lang="en-US" sz="2800" b="1" dirty="0"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(R1),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(R2)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8001000" y="3095108"/>
            <a:ext cx="2286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9448800" y="3171308"/>
            <a:ext cx="22860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585325" y="4050784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804525" y="4050784"/>
            <a:ext cx="328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smtClean="0">
                <a:solidFill>
                  <a:prstClr val="black"/>
                </a:solidFill>
                <a:latin typeface="Calibri"/>
              </a:rPr>
              <a:t>Z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518525" y="4050784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899525" y="5346184"/>
            <a:ext cx="455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0499725" y="5346184"/>
            <a:ext cx="455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01780" y="1793054"/>
            <a:ext cx="379525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Split into one relation (table) with X plus the attributes that X determines (Y)…</a:t>
            </a:r>
            <a:endParaRPr lang="en-US" sz="2400" b="1" dirty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7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2D9F-FCD1-EB45-83DA-E89AD2CE9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Decomposition Algorithm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199" y="1837531"/>
            <a:ext cx="6850627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(R):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Find a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 of attributes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s.t.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≠ X and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≠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[all attributes]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if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(not found)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  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en-US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Y = 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X,  Z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latin typeface="+mj-lt"/>
              </a:rPr>
              <a:t>decompose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R</a:t>
            </a:r>
            <a:r>
              <a:rPr lang="en-US" sz="2800" dirty="0">
                <a:latin typeface="+mj-lt"/>
              </a:rPr>
              <a:t> into </a:t>
            </a:r>
            <a:r>
              <a:rPr lang="en-US" sz="2800" b="1" dirty="0">
                <a:latin typeface="+mj-lt"/>
              </a:rPr>
              <a:t>R</a:t>
            </a:r>
            <a:r>
              <a:rPr lang="en-US" sz="2800" b="1" baseline="-25000" dirty="0">
                <a:latin typeface="+mj-lt"/>
              </a:rPr>
              <a:t>1</a:t>
            </a:r>
            <a:r>
              <a:rPr lang="en-US" sz="2800" b="1" dirty="0">
                <a:latin typeface="+mj-lt"/>
              </a:rPr>
              <a:t>(X </a:t>
            </a:r>
            <a:r>
              <a:rPr lang="en-US" sz="2800" b="1" dirty="0">
                <a:latin typeface="+mj-lt"/>
                <a:sym typeface="Symbol" charset="2"/>
              </a:rPr>
              <a:t> Y</a:t>
            </a:r>
            <a:r>
              <a:rPr lang="en-US" sz="2800" b="1" dirty="0">
                <a:latin typeface="+mj-lt"/>
              </a:rPr>
              <a:t>) </a:t>
            </a:r>
            <a:r>
              <a:rPr lang="en-US" sz="2800" dirty="0">
                <a:latin typeface="+mj-lt"/>
              </a:rPr>
              <a:t>and </a:t>
            </a:r>
            <a:r>
              <a:rPr lang="en-US" sz="2800" b="1" dirty="0">
                <a:latin typeface="+mj-lt"/>
              </a:rPr>
              <a:t>R</a:t>
            </a:r>
            <a:r>
              <a:rPr lang="en-US" sz="2800" b="1" baseline="-25000" dirty="0">
                <a:latin typeface="+mj-lt"/>
              </a:rPr>
              <a:t>2</a:t>
            </a:r>
            <a:r>
              <a:rPr lang="en-US" sz="2800" b="1" dirty="0">
                <a:latin typeface="+mj-lt"/>
              </a:rPr>
              <a:t>(X </a:t>
            </a:r>
            <a:r>
              <a:rPr lang="en-US" sz="2800" b="1" dirty="0">
                <a:latin typeface="+mj-lt"/>
                <a:sym typeface="Symbol" charset="2"/>
              </a:rPr>
              <a:t> Z</a:t>
            </a:r>
            <a:r>
              <a:rPr lang="en-US" sz="2800" b="1" dirty="0">
                <a:latin typeface="+mj-lt"/>
              </a:rPr>
              <a:t>)</a:t>
            </a:r>
            <a:br>
              <a:rPr lang="en-US" sz="2800" b="1" dirty="0"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(R1),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(R2)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9448800" y="3171308"/>
            <a:ext cx="2286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585325" y="4050784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804525" y="4050784"/>
            <a:ext cx="328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smtClean="0">
                <a:solidFill>
                  <a:prstClr val="black"/>
                </a:solidFill>
                <a:latin typeface="Calibri"/>
              </a:rPr>
              <a:t>Z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518525" y="4050784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899525" y="5346184"/>
            <a:ext cx="455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0499725" y="5346184"/>
            <a:ext cx="455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01780" y="1793054"/>
            <a:ext cx="379525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And one relation with X plus the attributes it </a:t>
            </a:r>
            <a:r>
              <a:rPr lang="en-US" sz="2400" i="1" dirty="0" smtClean="0">
                <a:latin typeface="+mj-lt"/>
              </a:rPr>
              <a:t>does not </a:t>
            </a:r>
            <a:r>
              <a:rPr lang="en-US" sz="2400" dirty="0" smtClean="0">
                <a:latin typeface="+mj-lt"/>
              </a:rPr>
              <a:t>determine (Z)</a:t>
            </a:r>
            <a:endParaRPr lang="en-US" sz="2400" b="1" dirty="0">
              <a:latin typeface="+mj-lt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8001000" y="3095108"/>
            <a:ext cx="22860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2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2D9F-FCD1-EB45-83DA-E89AD2CE9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Decomposition Algorithm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199" y="1837531"/>
            <a:ext cx="6850627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BCNFDecomp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(R):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Find a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 of attributes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s.t.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≠ X and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≠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[all attributes]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if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(not found) </a:t>
            </a:r>
            <a:r>
              <a:rPr lang="en-US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Return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  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en-US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Y = X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X,  Z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(X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decompose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into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(X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Symbol" charset="2"/>
              </a:rPr>
              <a:t> Y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(X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Symbol" charset="2"/>
              </a:rPr>
              <a:t> Z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Return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BCNFDecomp</a:t>
            </a:r>
            <a:r>
              <a:rPr lang="en-US" sz="2800" dirty="0" smtClean="0">
                <a:latin typeface="+mj-lt"/>
              </a:rPr>
              <a:t>(R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), </a:t>
            </a:r>
            <a:r>
              <a:rPr lang="en-US" sz="2800" dirty="0" err="1" smtClean="0">
                <a:latin typeface="+mj-lt"/>
              </a:rPr>
              <a:t>BCNFDecomp</a:t>
            </a:r>
            <a:r>
              <a:rPr lang="en-US" sz="2800" dirty="0" smtClean="0">
                <a:latin typeface="+mj-lt"/>
              </a:rPr>
              <a:t>(R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4574" y="5116357"/>
            <a:ext cx="37952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Proceed recursively until no more “bad” FDs!</a:t>
            </a:r>
            <a:endParaRPr lang="en-US" sz="2400" b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1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2444" y="2003453"/>
            <a:ext cx="28620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R(A,B,C,D,E</a:t>
            </a:r>
            <a:r>
              <a:rPr lang="en-US" sz="28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endParaRPr lang="en-US" sz="28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8200" y="2003453"/>
            <a:ext cx="5837904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j-lt"/>
              </a:rPr>
              <a:t>BCNFDecomp</a:t>
            </a:r>
            <a:r>
              <a:rPr lang="en-US" sz="2400" dirty="0" smtClean="0">
                <a:latin typeface="+mj-lt"/>
              </a:rPr>
              <a:t>(R):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   Find a </a:t>
            </a:r>
            <a:r>
              <a:rPr lang="en-US" sz="2400" i="1" dirty="0" smtClean="0">
                <a:latin typeface="+mj-lt"/>
              </a:rPr>
              <a:t>set of attributes </a:t>
            </a:r>
            <a:r>
              <a:rPr lang="en-US" sz="2400" dirty="0" smtClean="0">
                <a:latin typeface="+mj-lt"/>
              </a:rPr>
              <a:t>X </a:t>
            </a:r>
            <a:r>
              <a:rPr lang="en-US" sz="2400" dirty="0" err="1">
                <a:latin typeface="+mj-lt"/>
              </a:rPr>
              <a:t>s.t.</a:t>
            </a:r>
            <a:r>
              <a:rPr lang="en-US" sz="2400" dirty="0">
                <a:latin typeface="+mj-lt"/>
              </a:rPr>
              <a:t>: X</a:t>
            </a:r>
            <a:r>
              <a:rPr lang="en-US" sz="2400" baseline="30000" dirty="0" smtClean="0">
                <a:latin typeface="+mj-lt"/>
              </a:rPr>
              <a:t>+</a:t>
            </a:r>
            <a:r>
              <a:rPr lang="en-US" sz="2400" dirty="0" smtClean="0">
                <a:latin typeface="+mj-lt"/>
              </a:rPr>
              <a:t> ≠ X and </a:t>
            </a:r>
            <a:r>
              <a:rPr lang="en-US" sz="2400" dirty="0">
                <a:latin typeface="+mj-lt"/>
              </a:rPr>
              <a:t>X</a:t>
            </a:r>
            <a:r>
              <a:rPr lang="en-US" sz="2400" baseline="30000" dirty="0">
                <a:latin typeface="+mj-lt"/>
              </a:rPr>
              <a:t>+ </a:t>
            </a:r>
            <a:r>
              <a:rPr lang="en-US" sz="2400" dirty="0" smtClean="0">
                <a:latin typeface="+mj-lt"/>
              </a:rPr>
              <a:t>≠ </a:t>
            </a:r>
            <a:r>
              <a:rPr lang="en-US" sz="2400" dirty="0">
                <a:latin typeface="+mj-lt"/>
              </a:rPr>
              <a:t>[all attributes]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</a:t>
            </a:r>
            <a:r>
              <a:rPr lang="en-US" sz="2400" b="1" u="sng" dirty="0">
                <a:latin typeface="+mj-lt"/>
              </a:rPr>
              <a:t>if</a:t>
            </a:r>
            <a:r>
              <a:rPr lang="en-US" sz="2400" dirty="0">
                <a:latin typeface="+mj-lt"/>
              </a:rPr>
              <a:t> (not found) </a:t>
            </a:r>
            <a:r>
              <a:rPr lang="en-US" sz="2400" b="1" u="sng" dirty="0">
                <a:latin typeface="+mj-lt"/>
              </a:rPr>
              <a:t>then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Return</a:t>
            </a:r>
            <a:r>
              <a:rPr lang="en-US" sz="2400" dirty="0" smtClean="0">
                <a:latin typeface="+mj-lt"/>
              </a:rPr>
              <a:t> R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</a:t>
            </a:r>
            <a:endParaRPr lang="en-US" sz="2400" dirty="0" smtClean="0">
              <a:latin typeface="+mj-lt"/>
            </a:endParaRPr>
          </a:p>
          <a:p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  </a:t>
            </a:r>
            <a:r>
              <a:rPr lang="en-US" sz="2400" b="1" u="sng" dirty="0" smtClean="0">
                <a:latin typeface="+mj-lt"/>
              </a:rPr>
              <a:t>let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Y = X</a:t>
            </a:r>
            <a:r>
              <a:rPr lang="en-US" sz="2400" baseline="30000" dirty="0">
                <a:latin typeface="+mj-lt"/>
              </a:rPr>
              <a:t>+</a:t>
            </a:r>
            <a:r>
              <a:rPr lang="en-US" sz="2400" dirty="0">
                <a:latin typeface="+mj-lt"/>
              </a:rPr>
              <a:t> - </a:t>
            </a:r>
            <a:r>
              <a:rPr lang="en-US" sz="2400" dirty="0" smtClean="0">
                <a:latin typeface="+mj-lt"/>
              </a:rPr>
              <a:t>X,  Z </a:t>
            </a:r>
            <a:r>
              <a:rPr lang="en-US" sz="2400" dirty="0">
                <a:latin typeface="+mj-lt"/>
              </a:rPr>
              <a:t>= </a:t>
            </a:r>
            <a:r>
              <a:rPr lang="en-US" sz="2400" dirty="0" smtClean="0">
                <a:latin typeface="+mj-lt"/>
              </a:rPr>
              <a:t>(X</a:t>
            </a:r>
            <a:r>
              <a:rPr lang="en-US" sz="2400" baseline="30000" dirty="0" smtClean="0">
                <a:latin typeface="+mj-lt"/>
              </a:rPr>
              <a:t>+</a:t>
            </a:r>
            <a:r>
              <a:rPr lang="en-US" sz="2400" dirty="0" smtClean="0">
                <a:latin typeface="+mj-lt"/>
              </a:rPr>
              <a:t>)</a:t>
            </a:r>
            <a:r>
              <a:rPr lang="en-US" sz="2400" baseline="30000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n-US" sz="2400" b="1" dirty="0">
                <a:latin typeface="+mj-lt"/>
              </a:rPr>
              <a:t>decompose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 into 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b="1" baseline="-25000" dirty="0">
                <a:latin typeface="+mj-lt"/>
              </a:rPr>
              <a:t>1</a:t>
            </a:r>
            <a:r>
              <a:rPr lang="en-US" sz="2400" b="1" dirty="0">
                <a:latin typeface="+mj-lt"/>
              </a:rPr>
              <a:t>(X </a:t>
            </a:r>
            <a:r>
              <a:rPr lang="en-US" sz="2400" b="1" dirty="0">
                <a:latin typeface="+mj-lt"/>
                <a:sym typeface="Symbol" charset="2"/>
              </a:rPr>
              <a:t> Y</a:t>
            </a:r>
            <a:r>
              <a:rPr lang="en-US" sz="2400" b="1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and 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b="1" baseline="-25000" dirty="0">
                <a:latin typeface="+mj-lt"/>
              </a:rPr>
              <a:t>2</a:t>
            </a:r>
            <a:r>
              <a:rPr lang="en-US" sz="2400" b="1" dirty="0">
                <a:latin typeface="+mj-lt"/>
              </a:rPr>
              <a:t>(X </a:t>
            </a:r>
            <a:r>
              <a:rPr lang="en-US" sz="2400" b="1" dirty="0">
                <a:latin typeface="+mj-lt"/>
                <a:sym typeface="Symbol" charset="2"/>
              </a:rPr>
              <a:t> Z</a:t>
            </a:r>
            <a:r>
              <a:rPr lang="en-US" sz="2400" b="1" dirty="0">
                <a:latin typeface="+mj-lt"/>
              </a:rPr>
              <a:t>)</a:t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Return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BCNFDecomp</a:t>
            </a:r>
            <a:r>
              <a:rPr lang="en-US" sz="2400" dirty="0" smtClean="0">
                <a:latin typeface="+mj-lt"/>
              </a:rPr>
              <a:t>(R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), </a:t>
            </a:r>
            <a:r>
              <a:rPr lang="en-US" sz="2400" dirty="0" err="1" smtClean="0">
                <a:latin typeface="+mj-lt"/>
              </a:rPr>
              <a:t>BCNFDecomp</a:t>
            </a:r>
            <a:r>
              <a:rPr lang="en-US" sz="2400" dirty="0" smtClean="0">
                <a:latin typeface="+mj-lt"/>
              </a:rPr>
              <a:t>(R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22444" y="3115667"/>
            <a:ext cx="28620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{A} 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 {B,C}</a:t>
            </a:r>
            <a:endParaRPr lang="en-US" sz="28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{C} 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 {D}</a:t>
            </a:r>
            <a:endParaRPr lang="en-US" sz="28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3D04-EE70-B349-A33E-80782C59E7D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45766" name="Oval 6"/>
          <p:cNvSpPr>
            <a:spLocks noChangeArrowheads="1"/>
          </p:cNvSpPr>
          <p:nvPr/>
        </p:nvSpPr>
        <p:spPr bwMode="auto">
          <a:xfrm>
            <a:off x="2161526" y="1811870"/>
            <a:ext cx="6146732" cy="122047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R(A,B,C,D,E)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{A}</a:t>
            </a:r>
            <a:r>
              <a:rPr lang="en-US" sz="2800" baseline="30000" dirty="0" smtClean="0">
                <a:solidFill>
                  <a:srgbClr val="C00000"/>
                </a:solidFill>
                <a:latin typeface="Calibri"/>
              </a:rPr>
              <a:t>+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=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{A,B,C,D}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≠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{A,B,C,D,E}</a:t>
            </a:r>
            <a:endParaRPr lang="en-US" sz="2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45768" name="Oval 8"/>
          <p:cNvSpPr>
            <a:spLocks noChangeArrowheads="1"/>
          </p:cNvSpPr>
          <p:nvPr/>
        </p:nvSpPr>
        <p:spPr bwMode="auto">
          <a:xfrm>
            <a:off x="523769" y="3659138"/>
            <a:ext cx="4945734" cy="1341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R</a:t>
            </a:r>
            <a:r>
              <a:rPr lang="en-US" sz="2800" baseline="-25000" dirty="0" smtClean="0">
                <a:solidFill>
                  <a:schemeClr val="accent2"/>
                </a:solidFill>
                <a:latin typeface="Calibri"/>
              </a:rPr>
              <a:t>1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(A,B,C,D)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{C}</a:t>
            </a:r>
            <a:r>
              <a:rPr lang="en-US" sz="2800" baseline="30000" dirty="0" smtClean="0">
                <a:solidFill>
                  <a:srgbClr val="C00000"/>
                </a:solidFill>
                <a:latin typeface="Calibri"/>
              </a:rPr>
              <a:t>+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=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{C,D}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≠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{A,B,C,D}</a:t>
            </a:r>
            <a:endParaRPr lang="en-US" sz="2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45769" name="Oval 9"/>
          <p:cNvSpPr>
            <a:spLocks noChangeArrowheads="1"/>
          </p:cNvSpPr>
          <p:nvPr/>
        </p:nvSpPr>
        <p:spPr bwMode="auto">
          <a:xfrm>
            <a:off x="8456735" y="5607049"/>
            <a:ext cx="1681037" cy="7357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R</a:t>
            </a:r>
            <a:r>
              <a:rPr lang="en-US" sz="2800" baseline="-25000" dirty="0" smtClean="0">
                <a:solidFill>
                  <a:schemeClr val="accent2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(A,E)</a:t>
            </a:r>
            <a:endParaRPr lang="en-US" sz="2800" dirty="0">
              <a:solidFill>
                <a:schemeClr val="accent2"/>
              </a:solidFill>
              <a:latin typeface="Calibri"/>
            </a:endParaRPr>
          </a:p>
        </p:txBody>
      </p:sp>
      <p:cxnSp>
        <p:nvCxnSpPr>
          <p:cNvPr id="245773" name="AutoShape 13"/>
          <p:cNvCxnSpPr>
            <a:cxnSpLocks noChangeShapeType="1"/>
            <a:stCxn id="245766" idx="4"/>
            <a:endCxn id="245768" idx="0"/>
          </p:cNvCxnSpPr>
          <p:nvPr/>
        </p:nvCxnSpPr>
        <p:spPr bwMode="auto">
          <a:xfrm flipH="1">
            <a:off x="2996636" y="3032344"/>
            <a:ext cx="2238256" cy="626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5774" name="AutoShape 14"/>
          <p:cNvCxnSpPr>
            <a:cxnSpLocks noChangeShapeType="1"/>
            <a:stCxn id="245766" idx="4"/>
            <a:endCxn id="245769" idx="0"/>
          </p:cNvCxnSpPr>
          <p:nvPr/>
        </p:nvCxnSpPr>
        <p:spPr bwMode="auto">
          <a:xfrm>
            <a:off x="5234892" y="3032344"/>
            <a:ext cx="4062362" cy="2574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5770" name="Oval 10"/>
          <p:cNvSpPr>
            <a:spLocks noChangeArrowheads="1"/>
          </p:cNvSpPr>
          <p:nvPr/>
        </p:nvSpPr>
        <p:spPr bwMode="auto">
          <a:xfrm>
            <a:off x="539808" y="5607049"/>
            <a:ext cx="1765703" cy="7357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R</a:t>
            </a:r>
            <a:r>
              <a:rPr lang="en-US" baseline="-25000" dirty="0" smtClean="0">
                <a:solidFill>
                  <a:schemeClr val="accent2"/>
                </a:solidFill>
                <a:latin typeface="Calibri"/>
              </a:rPr>
              <a:t>11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(C,D)</a:t>
            </a:r>
            <a:endParaRPr lang="en-US" sz="28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245771" name="Oval 11"/>
          <p:cNvSpPr>
            <a:spLocks noChangeArrowheads="1"/>
          </p:cNvSpPr>
          <p:nvPr/>
        </p:nvSpPr>
        <p:spPr bwMode="auto">
          <a:xfrm>
            <a:off x="3793625" y="5606683"/>
            <a:ext cx="2147822" cy="7357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R</a:t>
            </a:r>
            <a:r>
              <a:rPr lang="en-US" baseline="-25000" dirty="0" smtClean="0">
                <a:solidFill>
                  <a:schemeClr val="accent2"/>
                </a:solidFill>
                <a:latin typeface="Calibri"/>
              </a:rPr>
              <a:t>12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(A,B,C)</a:t>
            </a:r>
            <a:endParaRPr lang="en-US" sz="2800" dirty="0">
              <a:solidFill>
                <a:schemeClr val="accent2"/>
              </a:solidFill>
              <a:latin typeface="Calibri"/>
            </a:endParaRPr>
          </a:p>
        </p:txBody>
      </p:sp>
      <p:cxnSp>
        <p:nvCxnSpPr>
          <p:cNvPr id="245775" name="AutoShape 15"/>
          <p:cNvCxnSpPr>
            <a:cxnSpLocks noChangeShapeType="1"/>
            <a:stCxn id="245768" idx="4"/>
            <a:endCxn id="245770" idx="0"/>
          </p:cNvCxnSpPr>
          <p:nvPr/>
        </p:nvCxnSpPr>
        <p:spPr bwMode="auto">
          <a:xfrm flipH="1">
            <a:off x="1422660" y="5000794"/>
            <a:ext cx="1573976" cy="6062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5776" name="AutoShape 16"/>
          <p:cNvCxnSpPr>
            <a:cxnSpLocks noChangeShapeType="1"/>
            <a:stCxn id="245768" idx="4"/>
            <a:endCxn id="245771" idx="0"/>
          </p:cNvCxnSpPr>
          <p:nvPr/>
        </p:nvCxnSpPr>
        <p:spPr bwMode="auto">
          <a:xfrm>
            <a:off x="2996636" y="5000794"/>
            <a:ext cx="1870900" cy="6058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798960" y="1704242"/>
            <a:ext cx="28620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R(A,B,C,D,E</a:t>
            </a:r>
            <a:r>
              <a:rPr lang="en-US" sz="28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endParaRPr lang="en-US" sz="28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98960" y="2511637"/>
            <a:ext cx="28620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{A} 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 {B,C}</a:t>
            </a:r>
            <a:endParaRPr lang="en-US" sz="28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{C} 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 {D}</a:t>
            </a:r>
            <a:endParaRPr lang="en-US" sz="28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6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 autoUpdateAnimBg="0"/>
      <p:bldP spid="245768" grpId="0" animBg="1"/>
      <p:bldP spid="245769" grpId="0" animBg="1"/>
      <p:bldP spid="245770" grpId="0" animBg="1"/>
      <p:bldP spid="24577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Decompositions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38AA3BBF-E7E7-3F42-AC8F-029477547D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17382" y="5944550"/>
            <a:ext cx="675723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+mj-lt"/>
              </a:rPr>
              <a:t>BCNF decomposition is always lossless. 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Why?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425944" y="4280831"/>
            <a:ext cx="379266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prstClr val="black"/>
                </a:solidFill>
                <a:latin typeface="+mj-lt"/>
              </a:rPr>
              <a:t>Note: don’t need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pPr eaLnBrk="0" hangingPunct="0"/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 </a:t>
            </a:r>
            <a:r>
              <a:rPr lang="en-US" sz="2800" dirty="0">
                <a:solidFill>
                  <a:prstClr val="black"/>
                </a:solidFill>
                <a:latin typeface="+mj-lt"/>
                <a:sym typeface="Wingdings" charset="2"/>
              </a:rPr>
              <a:t>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{C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err="1" smtClean="0">
                <a:solidFill>
                  <a:srgbClr val="C0504D"/>
                </a:solidFill>
                <a:latin typeface="+mj-lt"/>
              </a:rPr>
              <a:t>C</a:t>
            </a:r>
            <a:r>
              <a:rPr lang="en-US" sz="2800" baseline="-25000" dirty="0" err="1" smtClean="0">
                <a:solidFill>
                  <a:srgbClr val="C0504D"/>
                </a:solidFill>
                <a:latin typeface="+mj-lt"/>
              </a:rPr>
              <a:t>p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</a:t>
            </a:r>
            <a:endParaRPr lang="en-US" sz="2800" dirty="0">
              <a:solidFill>
                <a:srgbClr val="C0504D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4232" y="4280832"/>
            <a:ext cx="587661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prstClr val="black"/>
                </a:solidFill>
                <a:latin typeface="+mj-lt"/>
              </a:rPr>
              <a:t>If </a:t>
            </a:r>
            <a:r>
              <a:rPr lang="en-US" sz="2800" dirty="0">
                <a:solidFill>
                  <a:prstClr val="black"/>
                </a:solidFill>
                <a:latin typeface="+mj-lt"/>
                <a:sym typeface="Symbol" charset="2"/>
              </a:rPr>
              <a:t>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sym typeface="Wingdings" charset="2"/>
              </a:rPr>
              <a:t>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{B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err="1" smtClean="0">
                <a:solidFill>
                  <a:srgbClr val="C0504D"/>
                </a:solidFill>
                <a:latin typeface="+mj-lt"/>
              </a:rPr>
              <a:t>B</a:t>
            </a:r>
            <a:r>
              <a:rPr lang="en-US" sz="2800" baseline="-25000" dirty="0" err="1" smtClean="0">
                <a:solidFill>
                  <a:srgbClr val="C0504D"/>
                </a:solidFill>
                <a:latin typeface="+mj-lt"/>
              </a:rPr>
              <a:t>m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+mj-lt"/>
              </a:rPr>
              <a:t> </a:t>
            </a:r>
            <a:endParaRPr lang="en-US" sz="2800" dirty="0">
              <a:solidFill>
                <a:srgbClr val="C0504D"/>
              </a:solidFill>
              <a:latin typeface="+mj-lt"/>
            </a:endParaRPr>
          </a:p>
          <a:p>
            <a:pPr eaLnBrk="0" hangingPunct="0"/>
            <a:r>
              <a:rPr lang="en-US" sz="2800" dirty="0">
                <a:solidFill>
                  <a:prstClr val="black"/>
                </a:solidFill>
                <a:latin typeface="+mj-lt"/>
              </a:rPr>
              <a:t>Then the decomposition is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lossless.</a:t>
            </a:r>
          </a:p>
          <a:p>
            <a:pPr eaLnBrk="0" hangingPunct="0"/>
            <a:r>
              <a:rPr lang="en-US" sz="2800" dirty="0">
                <a:solidFill>
                  <a:srgbClr val="C0504D"/>
                </a:solidFill>
              </a:rPr>
              <a:t>{A</a:t>
            </a:r>
            <a:r>
              <a:rPr lang="en-US" sz="2800" baseline="-25000" dirty="0">
                <a:solidFill>
                  <a:srgbClr val="C0504D"/>
                </a:solidFill>
              </a:rPr>
              <a:t>1</a:t>
            </a:r>
            <a:r>
              <a:rPr lang="en-US" sz="2800" dirty="0">
                <a:solidFill>
                  <a:srgbClr val="C0504D"/>
                </a:solidFill>
              </a:rPr>
              <a:t>, ..., A</a:t>
            </a:r>
            <a:r>
              <a:rPr lang="en-US" sz="2800" baseline="-25000" dirty="0">
                <a:solidFill>
                  <a:srgbClr val="C0504D"/>
                </a:solidFill>
              </a:rPr>
              <a:t>n</a:t>
            </a:r>
            <a:r>
              <a:rPr lang="en-US" sz="2800" dirty="0">
                <a:solidFill>
                  <a:srgbClr val="C0504D"/>
                </a:solidFill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is a key for one of R1 or R2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25612" y="1693915"/>
            <a:ext cx="572892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41183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B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408117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3595960" y="2281544"/>
            <a:ext cx="1366684" cy="696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555470" y="2251719"/>
            <a:ext cx="1288025" cy="756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8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B649-7A93-A340-958D-4CBCC7BA211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Problem with BCNF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6828504" y="1600200"/>
            <a:ext cx="5134739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{Unit} 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{Company}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</a:t>
            </a:r>
            <a:r>
              <a:rPr lang="en-US" sz="24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Company,Product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} 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{Unit}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6976161" y="3225722"/>
            <a:ext cx="48394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 smtClean="0">
                <a:latin typeface="+mj-lt"/>
              </a:rPr>
              <a:t>We do a BCNF decomposition on a “bad” FD:</a:t>
            </a:r>
          </a:p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{Unit}</a:t>
            </a:r>
            <a:r>
              <a:rPr lang="en-US" sz="2400" baseline="300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+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Symbol" charset="2"/>
              </a:rPr>
              <a:t>=</a:t>
            </a:r>
            <a:r>
              <a:rPr lang="en-US" sz="2400" dirty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{Unit</a:t>
            </a:r>
            <a:r>
              <a:rPr lang="en-US" sz="2400" dirty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Company}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1631989" y="5802352"/>
            <a:ext cx="8928022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</a:rPr>
              <a:t>We lose the </a:t>
            </a:r>
            <a:r>
              <a:rPr lang="en-US" sz="3000" dirty="0" smtClean="0">
                <a:solidFill>
                  <a:prstClr val="black"/>
                </a:solidFill>
                <a:latin typeface="+mj-lt"/>
              </a:rPr>
              <a:t>FD 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</a:t>
            </a:r>
            <a:r>
              <a:rPr lang="en-US" sz="2800" dirty="0" err="1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Company,Product</a:t>
            </a:r>
            <a:r>
              <a:rPr lang="en-US" sz="28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} </a:t>
            </a:r>
            <a:r>
              <a:rPr lang="en-US" sz="2800" dirty="0"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800" dirty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 </a:t>
            </a:r>
            <a:r>
              <a:rPr lang="en-US" sz="28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{Unit}</a:t>
            </a:r>
            <a:r>
              <a:rPr lang="en-US" sz="3000" dirty="0" smtClean="0">
                <a:solidFill>
                  <a:prstClr val="black"/>
                </a:solidFill>
                <a:latin typeface="+mj-lt"/>
              </a:rPr>
              <a:t>!!</a:t>
            </a:r>
            <a:endParaRPr lang="en-US" sz="30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202786" name="Group 34"/>
          <p:cNvGraphicFramePr>
            <a:graphicFrameLocks noGrp="1"/>
          </p:cNvGraphicFramePr>
          <p:nvPr>
            <p:extLst/>
          </p:nvPr>
        </p:nvGraphicFramePr>
        <p:xfrm>
          <a:off x="1442884" y="1613245"/>
          <a:ext cx="3962400" cy="934272"/>
        </p:xfrm>
        <a:graphic>
          <a:graphicData uri="http://schemas.openxmlformats.org/drawingml/2006/table">
            <a:tbl>
              <a:tblPr/>
              <a:tblGrid>
                <a:gridCol w="1007806"/>
                <a:gridCol w="1633794"/>
                <a:gridCol w="1320800"/>
              </a:tblGrid>
              <a:tr h="46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2802" name="Group 50"/>
          <p:cNvGraphicFramePr>
            <a:graphicFrameLocks noGrp="1"/>
          </p:cNvGraphicFramePr>
          <p:nvPr>
            <p:extLst/>
          </p:nvPr>
        </p:nvGraphicFramePr>
        <p:xfrm>
          <a:off x="462116" y="3529424"/>
          <a:ext cx="2647336" cy="915170"/>
        </p:xfrm>
        <a:graphic>
          <a:graphicData uri="http://schemas.openxmlformats.org/drawingml/2006/table">
            <a:tbl>
              <a:tblPr/>
              <a:tblGrid>
                <a:gridCol w="1103671"/>
                <a:gridCol w="1543665"/>
              </a:tblGrid>
              <a:tr h="45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Unit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2804" name="Group 52"/>
          <p:cNvGraphicFramePr>
            <a:graphicFrameLocks noGrp="1"/>
          </p:cNvGraphicFramePr>
          <p:nvPr>
            <p:extLst/>
          </p:nvPr>
        </p:nvGraphicFramePr>
        <p:xfrm>
          <a:off x="3874550" y="3490544"/>
          <a:ext cx="2604268" cy="954050"/>
        </p:xfrm>
        <a:graphic>
          <a:graphicData uri="http://schemas.openxmlformats.org/drawingml/2006/table">
            <a:tbl>
              <a:tblPr/>
              <a:tblGrid>
                <a:gridCol w="1302134"/>
                <a:gridCol w="1302134"/>
              </a:tblGrid>
              <a:tr h="47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671484" y="2698402"/>
            <a:ext cx="3810000" cy="685800"/>
            <a:chOff x="672" y="1920"/>
            <a:chExt cx="2400" cy="432"/>
          </a:xfrm>
        </p:grpSpPr>
        <p:sp>
          <p:nvSpPr>
            <p:cNvPr id="202816" name="Line 64"/>
            <p:cNvSpPr>
              <a:spLocks noChangeShapeType="1"/>
            </p:cNvSpPr>
            <p:nvPr/>
          </p:nvSpPr>
          <p:spPr bwMode="auto">
            <a:xfrm flipH="1">
              <a:off x="672" y="1920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817" name="Line 65"/>
            <p:cNvSpPr>
              <a:spLocks noChangeShapeType="1"/>
            </p:cNvSpPr>
            <p:nvPr/>
          </p:nvSpPr>
          <p:spPr bwMode="auto">
            <a:xfrm>
              <a:off x="2688" y="1920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2819" name="Text Box 67"/>
          <p:cNvSpPr txBox="1">
            <a:spLocks noChangeArrowheads="1"/>
          </p:cNvSpPr>
          <p:nvPr/>
        </p:nvSpPr>
        <p:spPr bwMode="auto">
          <a:xfrm>
            <a:off x="462116" y="4766779"/>
            <a:ext cx="364715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{Unit} </a:t>
            </a:r>
            <a:r>
              <a:rPr lang="en-US" sz="240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40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{Company}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80" y="-22510"/>
              <a:ext cx="2749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Decompositions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3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9" grpId="0" autoUpdateAnimBg="0"/>
      <p:bldP spid="202771" grpId="0" animBg="1" autoUpdateAnimBg="0"/>
      <p:bldP spid="202819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Storage and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model of the computer: Disk vs. RAM</a:t>
            </a:r>
          </a:p>
          <a:p>
            <a:endParaRPr lang="en-US" dirty="0" smtClean="0"/>
          </a:p>
          <a:p>
            <a:r>
              <a:rPr lang="en-US" dirty="0" smtClean="0"/>
              <a:t>Buffer Pool</a:t>
            </a:r>
          </a:p>
          <a:p>
            <a:endParaRPr lang="en-US" i="1" dirty="0"/>
          </a:p>
          <a:p>
            <a:r>
              <a:rPr lang="en-US" dirty="0" smtClean="0"/>
              <a:t>Replacement Policies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4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Disk vs. 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486" y="4189140"/>
            <a:ext cx="5469412" cy="26064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Disk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b="1" i="1" dirty="0" smtClean="0"/>
              <a:t>Slow:</a:t>
            </a:r>
            <a:r>
              <a:rPr lang="en-US" b="1" dirty="0"/>
              <a:t> </a:t>
            </a:r>
            <a:r>
              <a:rPr lang="en-US" dirty="0" smtClean="0"/>
              <a:t>Sequential access</a:t>
            </a:r>
          </a:p>
          <a:p>
            <a:pPr lvl="1"/>
            <a:r>
              <a:rPr lang="en-US" dirty="0" smtClean="0"/>
              <a:t>(although fast sequential reads)</a:t>
            </a:r>
          </a:p>
          <a:p>
            <a:pPr lvl="1"/>
            <a:endParaRPr lang="en-US" u="sng" dirty="0"/>
          </a:p>
          <a:p>
            <a:r>
              <a:rPr lang="en-US" b="1" i="1" dirty="0" smtClean="0"/>
              <a:t>Durable: </a:t>
            </a:r>
            <a:r>
              <a:rPr lang="en-US" dirty="0" smtClean="0"/>
              <a:t>We will assume that once on disk, data is safe!</a:t>
            </a:r>
          </a:p>
          <a:p>
            <a:endParaRPr lang="en-US" dirty="0"/>
          </a:p>
          <a:p>
            <a:r>
              <a:rPr lang="en-US" b="1" i="1" dirty="0" smtClean="0"/>
              <a:t>Cheap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68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969281" y="1446274"/>
            <a:ext cx="2965073" cy="2511116"/>
            <a:chOff x="5257801" y="1676400"/>
            <a:chExt cx="5936499" cy="502761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732588" y="2787651"/>
              <a:ext cx="3149600" cy="1801813"/>
              <a:chOff x="2998" y="1129"/>
              <a:chExt cx="1984" cy="113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998" y="149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0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0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0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0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0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0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0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0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998" y="112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1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1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1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1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1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1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1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1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6705600" y="2057401"/>
              <a:ext cx="3176588" cy="4594225"/>
              <a:chOff x="2981" y="669"/>
              <a:chExt cx="2001" cy="2894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2981" y="1096"/>
                <a:ext cx="2001" cy="2467"/>
                <a:chOff x="2981" y="1096"/>
                <a:chExt cx="2001" cy="2467"/>
              </a:xfrm>
            </p:grpSpPr>
            <p:grpSp>
              <p:nvGrpSpPr>
                <p:cNvPr id="23" name="Group 10"/>
                <p:cNvGrpSpPr>
                  <a:grpSpLocks/>
                </p:cNvGrpSpPr>
                <p:nvPr/>
              </p:nvGrpSpPr>
              <p:grpSpPr bwMode="auto">
                <a:xfrm>
                  <a:off x="2998" y="1466"/>
                  <a:ext cx="1984" cy="765"/>
                  <a:chOff x="2998" y="1466"/>
                  <a:chExt cx="1984" cy="765"/>
                </a:xfrm>
              </p:grpSpPr>
              <p:sp>
                <p:nvSpPr>
                  <p:cNvPr id="29" name="Freeform 11"/>
                  <p:cNvSpPr>
                    <a:spLocks/>
                  </p:cNvSpPr>
                  <p:nvPr/>
                </p:nvSpPr>
                <p:spPr bwMode="auto">
                  <a:xfrm>
                    <a:off x="2998" y="1466"/>
                    <a:ext cx="1984" cy="765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2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49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49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2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4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5">
                        <a:moveTo>
                          <a:pt x="0" y="378"/>
                        </a:moveTo>
                        <a:lnTo>
                          <a:pt x="16" y="312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49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49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2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4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12"/>
                  <p:cNvSpPr>
                    <a:spLocks/>
                  </p:cNvSpPr>
                  <p:nvPr/>
                </p:nvSpPr>
                <p:spPr bwMode="auto">
                  <a:xfrm>
                    <a:off x="3055" y="152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8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6"/>
                      </a:cxn>
                      <a:cxn ang="0">
                        <a:pos x="371" y="65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5"/>
                      </a:cxn>
                      <a:cxn ang="0">
                        <a:pos x="1613" y="106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8"/>
                      </a:cxn>
                      <a:cxn ang="0">
                        <a:pos x="1836" y="386"/>
                      </a:cxn>
                      <a:cxn ang="0">
                        <a:pos x="1795" y="443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3"/>
                      </a:cxn>
                      <a:cxn ang="0">
                        <a:pos x="17" y="386"/>
                      </a:cxn>
                      <a:cxn ang="0">
                        <a:pos x="0" y="328"/>
                      </a:cxn>
                    </a:cxnLst>
                    <a:rect l="0" t="0" r="r" b="b"/>
                    <a:pathLst>
                      <a:path w="1853" h="650">
                        <a:moveTo>
                          <a:pt x="0" y="328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6"/>
                        </a:lnTo>
                        <a:lnTo>
                          <a:pt x="371" y="65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5"/>
                        </a:lnTo>
                        <a:lnTo>
                          <a:pt x="1613" y="106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8"/>
                        </a:lnTo>
                        <a:lnTo>
                          <a:pt x="1836" y="386"/>
                        </a:lnTo>
                        <a:lnTo>
                          <a:pt x="1795" y="443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3"/>
                        </a:lnTo>
                        <a:lnTo>
                          <a:pt x="17" y="386"/>
                        </a:lnTo>
                        <a:lnTo>
                          <a:pt x="0" y="32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13"/>
                  <p:cNvSpPr>
                    <a:spLocks/>
                  </p:cNvSpPr>
                  <p:nvPr/>
                </p:nvSpPr>
                <p:spPr bwMode="auto">
                  <a:xfrm>
                    <a:off x="3146" y="1589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7"/>
                      </a:cxn>
                      <a:cxn ang="0">
                        <a:pos x="16" y="198"/>
                      </a:cxn>
                      <a:cxn ang="0">
                        <a:pos x="66" y="148"/>
                      </a:cxn>
                      <a:cxn ang="0">
                        <a:pos x="148" y="107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7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7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7"/>
                      </a:cxn>
                      <a:cxn ang="0">
                        <a:pos x="1605" y="148"/>
                      </a:cxn>
                      <a:cxn ang="0">
                        <a:pos x="1654" y="198"/>
                      </a:cxn>
                      <a:cxn ang="0">
                        <a:pos x="1671" y="247"/>
                      </a:cxn>
                      <a:cxn ang="0">
                        <a:pos x="1654" y="296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7"/>
                      </a:cxn>
                      <a:cxn ang="0">
                        <a:pos x="996" y="485"/>
                      </a:cxn>
                      <a:cxn ang="0">
                        <a:pos x="839" y="493"/>
                      </a:cxn>
                      <a:cxn ang="0">
                        <a:pos x="675" y="485"/>
                      </a:cxn>
                      <a:cxn ang="0">
                        <a:pos x="518" y="477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6"/>
                      </a:cxn>
                      <a:cxn ang="0">
                        <a:pos x="0" y="247"/>
                      </a:cxn>
                    </a:cxnLst>
                    <a:rect l="0" t="0" r="r" b="b"/>
                    <a:pathLst>
                      <a:path w="1672" h="494">
                        <a:moveTo>
                          <a:pt x="0" y="247"/>
                        </a:moveTo>
                        <a:lnTo>
                          <a:pt x="16" y="198"/>
                        </a:lnTo>
                        <a:lnTo>
                          <a:pt x="66" y="148"/>
                        </a:lnTo>
                        <a:lnTo>
                          <a:pt x="148" y="107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7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7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7"/>
                        </a:lnTo>
                        <a:lnTo>
                          <a:pt x="1605" y="148"/>
                        </a:lnTo>
                        <a:lnTo>
                          <a:pt x="1654" y="198"/>
                        </a:lnTo>
                        <a:lnTo>
                          <a:pt x="1671" y="247"/>
                        </a:lnTo>
                        <a:lnTo>
                          <a:pt x="1654" y="296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7"/>
                        </a:lnTo>
                        <a:lnTo>
                          <a:pt x="996" y="485"/>
                        </a:lnTo>
                        <a:lnTo>
                          <a:pt x="839" y="493"/>
                        </a:lnTo>
                        <a:lnTo>
                          <a:pt x="675" y="485"/>
                        </a:lnTo>
                        <a:lnTo>
                          <a:pt x="518" y="477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6"/>
                        </a:lnTo>
                        <a:lnTo>
                          <a:pt x="0" y="247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" name="Group 14"/>
                <p:cNvGrpSpPr>
                  <a:grpSpLocks/>
                </p:cNvGrpSpPr>
                <p:nvPr/>
              </p:nvGrpSpPr>
              <p:grpSpPr bwMode="auto">
                <a:xfrm>
                  <a:off x="2998" y="1096"/>
                  <a:ext cx="1984" cy="766"/>
                  <a:chOff x="2998" y="1096"/>
                  <a:chExt cx="1984" cy="766"/>
                </a:xfrm>
              </p:grpSpPr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2998" y="1096"/>
                    <a:ext cx="1984" cy="766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3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50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50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3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5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6">
                        <a:moveTo>
                          <a:pt x="0" y="378"/>
                        </a:moveTo>
                        <a:lnTo>
                          <a:pt x="16" y="313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50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50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3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5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16"/>
                  <p:cNvSpPr>
                    <a:spLocks/>
                  </p:cNvSpPr>
                  <p:nvPr/>
                </p:nvSpPr>
                <p:spPr bwMode="auto">
                  <a:xfrm>
                    <a:off x="3055" y="115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9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7"/>
                      </a:cxn>
                      <a:cxn ang="0">
                        <a:pos x="371" y="66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6"/>
                      </a:cxn>
                      <a:cxn ang="0">
                        <a:pos x="1613" y="107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9"/>
                      </a:cxn>
                      <a:cxn ang="0">
                        <a:pos x="1836" y="386"/>
                      </a:cxn>
                      <a:cxn ang="0">
                        <a:pos x="1795" y="444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4"/>
                      </a:cxn>
                      <a:cxn ang="0">
                        <a:pos x="17" y="386"/>
                      </a:cxn>
                      <a:cxn ang="0">
                        <a:pos x="0" y="329"/>
                      </a:cxn>
                    </a:cxnLst>
                    <a:rect l="0" t="0" r="r" b="b"/>
                    <a:pathLst>
                      <a:path w="1853" h="650">
                        <a:moveTo>
                          <a:pt x="0" y="329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7"/>
                        </a:lnTo>
                        <a:lnTo>
                          <a:pt x="371" y="66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6"/>
                        </a:lnTo>
                        <a:lnTo>
                          <a:pt x="1613" y="107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9"/>
                        </a:lnTo>
                        <a:lnTo>
                          <a:pt x="1836" y="386"/>
                        </a:lnTo>
                        <a:lnTo>
                          <a:pt x="1795" y="444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4"/>
                        </a:lnTo>
                        <a:lnTo>
                          <a:pt x="17" y="386"/>
                        </a:lnTo>
                        <a:lnTo>
                          <a:pt x="0" y="329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3146" y="1220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6"/>
                      </a:cxn>
                      <a:cxn ang="0">
                        <a:pos x="16" y="197"/>
                      </a:cxn>
                      <a:cxn ang="0">
                        <a:pos x="66" y="147"/>
                      </a:cxn>
                      <a:cxn ang="0">
                        <a:pos x="148" y="106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6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6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6"/>
                      </a:cxn>
                      <a:cxn ang="0">
                        <a:pos x="1605" y="147"/>
                      </a:cxn>
                      <a:cxn ang="0">
                        <a:pos x="1654" y="197"/>
                      </a:cxn>
                      <a:cxn ang="0">
                        <a:pos x="1671" y="246"/>
                      </a:cxn>
                      <a:cxn ang="0">
                        <a:pos x="1654" y="295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6"/>
                      </a:cxn>
                      <a:cxn ang="0">
                        <a:pos x="996" y="484"/>
                      </a:cxn>
                      <a:cxn ang="0">
                        <a:pos x="839" y="493"/>
                      </a:cxn>
                      <a:cxn ang="0">
                        <a:pos x="675" y="484"/>
                      </a:cxn>
                      <a:cxn ang="0">
                        <a:pos x="518" y="476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5"/>
                      </a:cxn>
                      <a:cxn ang="0">
                        <a:pos x="0" y="246"/>
                      </a:cxn>
                    </a:cxnLst>
                    <a:rect l="0" t="0" r="r" b="b"/>
                    <a:pathLst>
                      <a:path w="1672" h="494">
                        <a:moveTo>
                          <a:pt x="0" y="246"/>
                        </a:moveTo>
                        <a:lnTo>
                          <a:pt x="16" y="197"/>
                        </a:lnTo>
                        <a:lnTo>
                          <a:pt x="66" y="147"/>
                        </a:lnTo>
                        <a:lnTo>
                          <a:pt x="148" y="106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6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6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6"/>
                        </a:lnTo>
                        <a:lnTo>
                          <a:pt x="1605" y="147"/>
                        </a:lnTo>
                        <a:lnTo>
                          <a:pt x="1654" y="197"/>
                        </a:lnTo>
                        <a:lnTo>
                          <a:pt x="1671" y="246"/>
                        </a:lnTo>
                        <a:lnTo>
                          <a:pt x="1654" y="295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6"/>
                        </a:lnTo>
                        <a:lnTo>
                          <a:pt x="996" y="484"/>
                        </a:lnTo>
                        <a:lnTo>
                          <a:pt x="839" y="493"/>
                        </a:lnTo>
                        <a:lnTo>
                          <a:pt x="675" y="484"/>
                        </a:lnTo>
                        <a:lnTo>
                          <a:pt x="518" y="476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5"/>
                        </a:lnTo>
                        <a:lnTo>
                          <a:pt x="0" y="24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" name="Freeform 18"/>
                <p:cNvSpPr>
                  <a:spLocks/>
                </p:cNvSpPr>
                <p:nvPr/>
              </p:nvSpPr>
              <p:spPr bwMode="auto">
                <a:xfrm>
                  <a:off x="2981" y="2797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7" y="313"/>
                    </a:cxn>
                    <a:cxn ang="0">
                      <a:pos x="66" y="247"/>
                    </a:cxn>
                    <a:cxn ang="0">
                      <a:pos x="132" y="189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0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0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89"/>
                    </a:cxn>
                    <a:cxn ang="0">
                      <a:pos x="1926" y="247"/>
                    </a:cxn>
                    <a:cxn ang="0">
                      <a:pos x="1976" y="313"/>
                    </a:cxn>
                    <a:cxn ang="0">
                      <a:pos x="1992" y="378"/>
                    </a:cxn>
                    <a:cxn ang="0">
                      <a:pos x="1976" y="444"/>
                    </a:cxn>
                    <a:cxn ang="0">
                      <a:pos x="1926" y="510"/>
                    </a:cxn>
                    <a:cxn ang="0">
                      <a:pos x="1860" y="576"/>
                    </a:cxn>
                    <a:cxn ang="0">
                      <a:pos x="1753" y="625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25"/>
                    </a:cxn>
                    <a:cxn ang="0">
                      <a:pos x="132" y="576"/>
                    </a:cxn>
                    <a:cxn ang="0">
                      <a:pos x="66" y="510"/>
                    </a:cxn>
                    <a:cxn ang="0">
                      <a:pos x="17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93" h="766">
                      <a:moveTo>
                        <a:pt x="0" y="378"/>
                      </a:moveTo>
                      <a:lnTo>
                        <a:pt x="17" y="313"/>
                      </a:lnTo>
                      <a:lnTo>
                        <a:pt x="66" y="247"/>
                      </a:lnTo>
                      <a:lnTo>
                        <a:pt x="132" y="189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0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0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89"/>
                      </a:lnTo>
                      <a:lnTo>
                        <a:pt x="1926" y="247"/>
                      </a:lnTo>
                      <a:lnTo>
                        <a:pt x="1976" y="313"/>
                      </a:lnTo>
                      <a:lnTo>
                        <a:pt x="1992" y="378"/>
                      </a:lnTo>
                      <a:lnTo>
                        <a:pt x="1976" y="444"/>
                      </a:lnTo>
                      <a:lnTo>
                        <a:pt x="1926" y="510"/>
                      </a:lnTo>
                      <a:lnTo>
                        <a:pt x="1860" y="576"/>
                      </a:lnTo>
                      <a:lnTo>
                        <a:pt x="1753" y="625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25"/>
                      </a:lnTo>
                      <a:lnTo>
                        <a:pt x="132" y="576"/>
                      </a:lnTo>
                      <a:lnTo>
                        <a:pt x="66" y="510"/>
                      </a:lnTo>
                      <a:lnTo>
                        <a:pt x="17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981" y="2756"/>
                <a:ext cx="1993" cy="766"/>
                <a:chOff x="2981" y="2756"/>
                <a:chExt cx="1993" cy="766"/>
              </a:xfrm>
            </p:grpSpPr>
            <p:sp>
              <p:nvSpPr>
                <p:cNvPr id="20" name="Freeform 20"/>
                <p:cNvSpPr>
                  <a:spLocks/>
                </p:cNvSpPr>
                <p:nvPr/>
              </p:nvSpPr>
              <p:spPr bwMode="auto">
                <a:xfrm>
                  <a:off x="2981" y="2756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87"/>
                    </a:cxn>
                    <a:cxn ang="0">
                      <a:pos x="17" y="321"/>
                    </a:cxn>
                    <a:cxn ang="0">
                      <a:pos x="66" y="255"/>
                    </a:cxn>
                    <a:cxn ang="0">
                      <a:pos x="132" y="198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8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8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98"/>
                    </a:cxn>
                    <a:cxn ang="0">
                      <a:pos x="1926" y="255"/>
                    </a:cxn>
                    <a:cxn ang="0">
                      <a:pos x="1976" y="321"/>
                    </a:cxn>
                    <a:cxn ang="0">
                      <a:pos x="1992" y="387"/>
                    </a:cxn>
                    <a:cxn ang="0">
                      <a:pos x="1976" y="452"/>
                    </a:cxn>
                    <a:cxn ang="0">
                      <a:pos x="1926" y="518"/>
                    </a:cxn>
                    <a:cxn ang="0">
                      <a:pos x="1860" y="576"/>
                    </a:cxn>
                    <a:cxn ang="0">
                      <a:pos x="1753" y="633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33"/>
                    </a:cxn>
                    <a:cxn ang="0">
                      <a:pos x="132" y="576"/>
                    </a:cxn>
                    <a:cxn ang="0">
                      <a:pos x="66" y="518"/>
                    </a:cxn>
                    <a:cxn ang="0">
                      <a:pos x="17" y="452"/>
                    </a:cxn>
                    <a:cxn ang="0">
                      <a:pos x="0" y="387"/>
                    </a:cxn>
                  </a:cxnLst>
                  <a:rect l="0" t="0" r="r" b="b"/>
                  <a:pathLst>
                    <a:path w="1993" h="766">
                      <a:moveTo>
                        <a:pt x="0" y="387"/>
                      </a:moveTo>
                      <a:lnTo>
                        <a:pt x="17" y="321"/>
                      </a:lnTo>
                      <a:lnTo>
                        <a:pt x="66" y="255"/>
                      </a:lnTo>
                      <a:lnTo>
                        <a:pt x="132" y="198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8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8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98"/>
                      </a:lnTo>
                      <a:lnTo>
                        <a:pt x="1926" y="255"/>
                      </a:lnTo>
                      <a:lnTo>
                        <a:pt x="1976" y="321"/>
                      </a:lnTo>
                      <a:lnTo>
                        <a:pt x="1992" y="387"/>
                      </a:lnTo>
                      <a:lnTo>
                        <a:pt x="1976" y="452"/>
                      </a:lnTo>
                      <a:lnTo>
                        <a:pt x="1926" y="518"/>
                      </a:lnTo>
                      <a:lnTo>
                        <a:pt x="1860" y="576"/>
                      </a:lnTo>
                      <a:lnTo>
                        <a:pt x="1753" y="633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33"/>
                      </a:lnTo>
                      <a:lnTo>
                        <a:pt x="132" y="576"/>
                      </a:lnTo>
                      <a:lnTo>
                        <a:pt x="66" y="518"/>
                      </a:lnTo>
                      <a:lnTo>
                        <a:pt x="17" y="452"/>
                      </a:lnTo>
                      <a:lnTo>
                        <a:pt x="0" y="38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auto">
                <a:xfrm>
                  <a:off x="3047" y="2822"/>
                  <a:ext cx="1853" cy="642"/>
                </a:xfrm>
                <a:custGeom>
                  <a:avLst/>
                  <a:gdLst/>
                  <a:ahLst/>
                  <a:cxnLst>
                    <a:cxn ang="0">
                      <a:pos x="0" y="321"/>
                    </a:cxn>
                    <a:cxn ang="0">
                      <a:pos x="16" y="263"/>
                    </a:cxn>
                    <a:cxn ang="0">
                      <a:pos x="58" y="206"/>
                    </a:cxn>
                    <a:cxn ang="0">
                      <a:pos x="140" y="148"/>
                    </a:cxn>
                    <a:cxn ang="0">
                      <a:pos x="239" y="107"/>
                    </a:cxn>
                    <a:cxn ang="0">
                      <a:pos x="362" y="66"/>
                    </a:cxn>
                    <a:cxn ang="0">
                      <a:pos x="510" y="33"/>
                    </a:cxn>
                    <a:cxn ang="0">
                      <a:pos x="667" y="8"/>
                    </a:cxn>
                    <a:cxn ang="0">
                      <a:pos x="840" y="0"/>
                    </a:cxn>
                    <a:cxn ang="0">
                      <a:pos x="1012" y="0"/>
                    </a:cxn>
                    <a:cxn ang="0">
                      <a:pos x="1177" y="8"/>
                    </a:cxn>
                    <a:cxn ang="0">
                      <a:pos x="1333" y="33"/>
                    </a:cxn>
                    <a:cxn ang="0">
                      <a:pos x="1482" y="66"/>
                    </a:cxn>
                    <a:cxn ang="0">
                      <a:pos x="1605" y="107"/>
                    </a:cxn>
                    <a:cxn ang="0">
                      <a:pos x="1712" y="148"/>
                    </a:cxn>
                    <a:cxn ang="0">
                      <a:pos x="1786" y="206"/>
                    </a:cxn>
                    <a:cxn ang="0">
                      <a:pos x="1835" y="263"/>
                    </a:cxn>
                    <a:cxn ang="0">
                      <a:pos x="1852" y="321"/>
                    </a:cxn>
                    <a:cxn ang="0">
                      <a:pos x="1835" y="378"/>
                    </a:cxn>
                    <a:cxn ang="0">
                      <a:pos x="1786" y="436"/>
                    </a:cxn>
                    <a:cxn ang="0">
                      <a:pos x="1712" y="493"/>
                    </a:cxn>
                    <a:cxn ang="0">
                      <a:pos x="1605" y="542"/>
                    </a:cxn>
                    <a:cxn ang="0">
                      <a:pos x="1482" y="584"/>
                    </a:cxn>
                    <a:cxn ang="0">
                      <a:pos x="1333" y="608"/>
                    </a:cxn>
                    <a:cxn ang="0">
                      <a:pos x="1177" y="633"/>
                    </a:cxn>
                    <a:cxn ang="0">
                      <a:pos x="1012" y="641"/>
                    </a:cxn>
                    <a:cxn ang="0">
                      <a:pos x="840" y="641"/>
                    </a:cxn>
                    <a:cxn ang="0">
                      <a:pos x="667" y="633"/>
                    </a:cxn>
                    <a:cxn ang="0">
                      <a:pos x="510" y="608"/>
                    </a:cxn>
                    <a:cxn ang="0">
                      <a:pos x="362" y="584"/>
                    </a:cxn>
                    <a:cxn ang="0">
                      <a:pos x="239" y="542"/>
                    </a:cxn>
                    <a:cxn ang="0">
                      <a:pos x="140" y="493"/>
                    </a:cxn>
                    <a:cxn ang="0">
                      <a:pos x="58" y="436"/>
                    </a:cxn>
                    <a:cxn ang="0">
                      <a:pos x="16" y="378"/>
                    </a:cxn>
                    <a:cxn ang="0">
                      <a:pos x="0" y="321"/>
                    </a:cxn>
                  </a:cxnLst>
                  <a:rect l="0" t="0" r="r" b="b"/>
                  <a:pathLst>
                    <a:path w="1853" h="642">
                      <a:moveTo>
                        <a:pt x="0" y="321"/>
                      </a:moveTo>
                      <a:lnTo>
                        <a:pt x="16" y="263"/>
                      </a:lnTo>
                      <a:lnTo>
                        <a:pt x="58" y="206"/>
                      </a:lnTo>
                      <a:lnTo>
                        <a:pt x="140" y="148"/>
                      </a:lnTo>
                      <a:lnTo>
                        <a:pt x="239" y="107"/>
                      </a:lnTo>
                      <a:lnTo>
                        <a:pt x="362" y="66"/>
                      </a:lnTo>
                      <a:lnTo>
                        <a:pt x="510" y="33"/>
                      </a:lnTo>
                      <a:lnTo>
                        <a:pt x="667" y="8"/>
                      </a:lnTo>
                      <a:lnTo>
                        <a:pt x="840" y="0"/>
                      </a:lnTo>
                      <a:lnTo>
                        <a:pt x="1012" y="0"/>
                      </a:lnTo>
                      <a:lnTo>
                        <a:pt x="1177" y="8"/>
                      </a:lnTo>
                      <a:lnTo>
                        <a:pt x="1333" y="33"/>
                      </a:lnTo>
                      <a:lnTo>
                        <a:pt x="1482" y="66"/>
                      </a:lnTo>
                      <a:lnTo>
                        <a:pt x="1605" y="107"/>
                      </a:lnTo>
                      <a:lnTo>
                        <a:pt x="1712" y="148"/>
                      </a:lnTo>
                      <a:lnTo>
                        <a:pt x="1786" y="206"/>
                      </a:lnTo>
                      <a:lnTo>
                        <a:pt x="1835" y="263"/>
                      </a:lnTo>
                      <a:lnTo>
                        <a:pt x="1852" y="321"/>
                      </a:lnTo>
                      <a:lnTo>
                        <a:pt x="1835" y="378"/>
                      </a:lnTo>
                      <a:lnTo>
                        <a:pt x="1786" y="436"/>
                      </a:lnTo>
                      <a:lnTo>
                        <a:pt x="1712" y="493"/>
                      </a:lnTo>
                      <a:lnTo>
                        <a:pt x="1605" y="542"/>
                      </a:lnTo>
                      <a:lnTo>
                        <a:pt x="1482" y="584"/>
                      </a:lnTo>
                      <a:lnTo>
                        <a:pt x="1333" y="608"/>
                      </a:lnTo>
                      <a:lnTo>
                        <a:pt x="1177" y="633"/>
                      </a:lnTo>
                      <a:lnTo>
                        <a:pt x="1012" y="641"/>
                      </a:lnTo>
                      <a:lnTo>
                        <a:pt x="840" y="641"/>
                      </a:lnTo>
                      <a:lnTo>
                        <a:pt x="667" y="633"/>
                      </a:lnTo>
                      <a:lnTo>
                        <a:pt x="510" y="608"/>
                      </a:lnTo>
                      <a:lnTo>
                        <a:pt x="362" y="584"/>
                      </a:lnTo>
                      <a:lnTo>
                        <a:pt x="239" y="542"/>
                      </a:lnTo>
                      <a:lnTo>
                        <a:pt x="140" y="493"/>
                      </a:lnTo>
                      <a:lnTo>
                        <a:pt x="58" y="436"/>
                      </a:lnTo>
                      <a:lnTo>
                        <a:pt x="16" y="378"/>
                      </a:lnTo>
                      <a:lnTo>
                        <a:pt x="0" y="32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2"/>
                <p:cNvSpPr>
                  <a:spLocks/>
                </p:cNvSpPr>
                <p:nvPr/>
              </p:nvSpPr>
              <p:spPr bwMode="auto">
                <a:xfrm>
                  <a:off x="3137" y="288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7" y="197"/>
                    </a:cxn>
                    <a:cxn ang="0">
                      <a:pos x="66" y="156"/>
                    </a:cxn>
                    <a:cxn ang="0">
                      <a:pos x="140" y="115"/>
                    </a:cxn>
                    <a:cxn ang="0">
                      <a:pos x="247" y="74"/>
                    </a:cxn>
                    <a:cxn ang="0">
                      <a:pos x="371" y="41"/>
                    </a:cxn>
                    <a:cxn ang="0">
                      <a:pos x="519" y="24"/>
                    </a:cxn>
                    <a:cxn ang="0">
                      <a:pos x="675" y="8"/>
                    </a:cxn>
                    <a:cxn ang="0">
                      <a:pos x="832" y="0"/>
                    </a:cxn>
                    <a:cxn ang="0">
                      <a:pos x="996" y="8"/>
                    </a:cxn>
                    <a:cxn ang="0">
                      <a:pos x="1153" y="24"/>
                    </a:cxn>
                    <a:cxn ang="0">
                      <a:pos x="1301" y="41"/>
                    </a:cxn>
                    <a:cxn ang="0">
                      <a:pos x="1424" y="74"/>
                    </a:cxn>
                    <a:cxn ang="0">
                      <a:pos x="1523" y="115"/>
                    </a:cxn>
                    <a:cxn ang="0">
                      <a:pos x="1606" y="156"/>
                    </a:cxn>
                    <a:cxn ang="0">
                      <a:pos x="1655" y="197"/>
                    </a:cxn>
                    <a:cxn ang="0">
                      <a:pos x="1671" y="246"/>
                    </a:cxn>
                    <a:cxn ang="0">
                      <a:pos x="1655" y="295"/>
                    </a:cxn>
                    <a:cxn ang="0">
                      <a:pos x="1606" y="345"/>
                    </a:cxn>
                    <a:cxn ang="0">
                      <a:pos x="1523" y="386"/>
                    </a:cxn>
                    <a:cxn ang="0">
                      <a:pos x="1424" y="427"/>
                    </a:cxn>
                    <a:cxn ang="0">
                      <a:pos x="1301" y="452"/>
                    </a:cxn>
                    <a:cxn ang="0">
                      <a:pos x="1153" y="476"/>
                    </a:cxn>
                    <a:cxn ang="0">
                      <a:pos x="996" y="493"/>
                    </a:cxn>
                    <a:cxn ang="0">
                      <a:pos x="832" y="493"/>
                    </a:cxn>
                    <a:cxn ang="0">
                      <a:pos x="675" y="493"/>
                    </a:cxn>
                    <a:cxn ang="0">
                      <a:pos x="519" y="476"/>
                    </a:cxn>
                    <a:cxn ang="0">
                      <a:pos x="371" y="452"/>
                    </a:cxn>
                    <a:cxn ang="0">
                      <a:pos x="247" y="427"/>
                    </a:cxn>
                    <a:cxn ang="0">
                      <a:pos x="140" y="386"/>
                    </a:cxn>
                    <a:cxn ang="0">
                      <a:pos x="66" y="345"/>
                    </a:cxn>
                    <a:cxn ang="0">
                      <a:pos x="17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7" y="197"/>
                      </a:lnTo>
                      <a:lnTo>
                        <a:pt x="66" y="156"/>
                      </a:lnTo>
                      <a:lnTo>
                        <a:pt x="140" y="115"/>
                      </a:lnTo>
                      <a:lnTo>
                        <a:pt x="247" y="74"/>
                      </a:lnTo>
                      <a:lnTo>
                        <a:pt x="371" y="41"/>
                      </a:lnTo>
                      <a:lnTo>
                        <a:pt x="519" y="24"/>
                      </a:lnTo>
                      <a:lnTo>
                        <a:pt x="675" y="8"/>
                      </a:lnTo>
                      <a:lnTo>
                        <a:pt x="832" y="0"/>
                      </a:lnTo>
                      <a:lnTo>
                        <a:pt x="996" y="8"/>
                      </a:lnTo>
                      <a:lnTo>
                        <a:pt x="1153" y="24"/>
                      </a:lnTo>
                      <a:lnTo>
                        <a:pt x="1301" y="41"/>
                      </a:lnTo>
                      <a:lnTo>
                        <a:pt x="1424" y="74"/>
                      </a:lnTo>
                      <a:lnTo>
                        <a:pt x="1523" y="115"/>
                      </a:lnTo>
                      <a:lnTo>
                        <a:pt x="1606" y="156"/>
                      </a:lnTo>
                      <a:lnTo>
                        <a:pt x="1655" y="197"/>
                      </a:lnTo>
                      <a:lnTo>
                        <a:pt x="1671" y="246"/>
                      </a:lnTo>
                      <a:lnTo>
                        <a:pt x="1655" y="295"/>
                      </a:lnTo>
                      <a:lnTo>
                        <a:pt x="1606" y="345"/>
                      </a:lnTo>
                      <a:lnTo>
                        <a:pt x="1523" y="386"/>
                      </a:lnTo>
                      <a:lnTo>
                        <a:pt x="1424" y="427"/>
                      </a:lnTo>
                      <a:lnTo>
                        <a:pt x="1301" y="452"/>
                      </a:lnTo>
                      <a:lnTo>
                        <a:pt x="1153" y="476"/>
                      </a:lnTo>
                      <a:lnTo>
                        <a:pt x="996" y="493"/>
                      </a:lnTo>
                      <a:lnTo>
                        <a:pt x="832" y="493"/>
                      </a:lnTo>
                      <a:lnTo>
                        <a:pt x="675" y="493"/>
                      </a:lnTo>
                      <a:lnTo>
                        <a:pt x="519" y="476"/>
                      </a:lnTo>
                      <a:lnTo>
                        <a:pt x="371" y="452"/>
                      </a:lnTo>
                      <a:lnTo>
                        <a:pt x="247" y="427"/>
                      </a:lnTo>
                      <a:lnTo>
                        <a:pt x="140" y="386"/>
                      </a:lnTo>
                      <a:lnTo>
                        <a:pt x="66" y="345"/>
                      </a:lnTo>
                      <a:lnTo>
                        <a:pt x="17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88" y="669"/>
                <a:ext cx="429" cy="2516"/>
                <a:chOff x="3788" y="669"/>
                <a:chExt cx="429" cy="2516"/>
              </a:xfrm>
            </p:grpSpPr>
            <p:sp>
              <p:nvSpPr>
                <p:cNvPr id="16" name="Freeform 24"/>
                <p:cNvSpPr>
                  <a:spLocks/>
                </p:cNvSpPr>
                <p:nvPr/>
              </p:nvSpPr>
              <p:spPr bwMode="auto">
                <a:xfrm>
                  <a:off x="3845" y="784"/>
                  <a:ext cx="248" cy="741"/>
                </a:xfrm>
                <a:custGeom>
                  <a:avLst/>
                  <a:gdLst/>
                  <a:ahLst/>
                  <a:cxnLst>
                    <a:cxn ang="0">
                      <a:pos x="247" y="649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649"/>
                    </a:cxn>
                    <a:cxn ang="0">
                      <a:pos x="0" y="657"/>
                    </a:cxn>
                    <a:cxn ang="0">
                      <a:pos x="17" y="699"/>
                    </a:cxn>
                    <a:cxn ang="0">
                      <a:pos x="50" y="723"/>
                    </a:cxn>
                    <a:cxn ang="0">
                      <a:pos x="99" y="740"/>
                    </a:cxn>
                    <a:cxn ang="0">
                      <a:pos x="157" y="740"/>
                    </a:cxn>
                    <a:cxn ang="0">
                      <a:pos x="206" y="723"/>
                    </a:cxn>
                    <a:cxn ang="0">
                      <a:pos x="239" y="699"/>
                    </a:cxn>
                    <a:cxn ang="0">
                      <a:pos x="247" y="657"/>
                    </a:cxn>
                    <a:cxn ang="0">
                      <a:pos x="247" y="649"/>
                    </a:cxn>
                  </a:cxnLst>
                  <a:rect l="0" t="0" r="r" b="b"/>
                  <a:pathLst>
                    <a:path w="248" h="741">
                      <a:moveTo>
                        <a:pt x="247" y="649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649"/>
                      </a:lnTo>
                      <a:lnTo>
                        <a:pt x="0" y="657"/>
                      </a:lnTo>
                      <a:lnTo>
                        <a:pt x="17" y="699"/>
                      </a:lnTo>
                      <a:lnTo>
                        <a:pt x="50" y="723"/>
                      </a:lnTo>
                      <a:lnTo>
                        <a:pt x="99" y="740"/>
                      </a:lnTo>
                      <a:lnTo>
                        <a:pt x="157" y="740"/>
                      </a:lnTo>
                      <a:lnTo>
                        <a:pt x="206" y="723"/>
                      </a:lnTo>
                      <a:lnTo>
                        <a:pt x="239" y="699"/>
                      </a:lnTo>
                      <a:lnTo>
                        <a:pt x="247" y="657"/>
                      </a:lnTo>
                      <a:lnTo>
                        <a:pt x="247" y="64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3845" y="669"/>
                  <a:ext cx="248" cy="157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17" y="41"/>
                    </a:cxn>
                    <a:cxn ang="0">
                      <a:pos x="50" y="8"/>
                    </a:cxn>
                    <a:cxn ang="0">
                      <a:pos x="99" y="0"/>
                    </a:cxn>
                    <a:cxn ang="0">
                      <a:pos x="157" y="0"/>
                    </a:cxn>
                    <a:cxn ang="0">
                      <a:pos x="206" y="8"/>
                    </a:cxn>
                    <a:cxn ang="0">
                      <a:pos x="239" y="41"/>
                    </a:cxn>
                    <a:cxn ang="0">
                      <a:pos x="247" y="74"/>
                    </a:cxn>
                    <a:cxn ang="0">
                      <a:pos x="239" y="115"/>
                    </a:cxn>
                    <a:cxn ang="0">
                      <a:pos x="206" y="140"/>
                    </a:cxn>
                    <a:cxn ang="0">
                      <a:pos x="157" y="156"/>
                    </a:cxn>
                    <a:cxn ang="0">
                      <a:pos x="99" y="156"/>
                    </a:cxn>
                    <a:cxn ang="0">
                      <a:pos x="50" y="140"/>
                    </a:cxn>
                    <a:cxn ang="0">
                      <a:pos x="17" y="115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248" h="157">
                      <a:moveTo>
                        <a:pt x="0" y="74"/>
                      </a:moveTo>
                      <a:lnTo>
                        <a:pt x="17" y="41"/>
                      </a:lnTo>
                      <a:lnTo>
                        <a:pt x="50" y="8"/>
                      </a:lnTo>
                      <a:lnTo>
                        <a:pt x="99" y="0"/>
                      </a:lnTo>
                      <a:lnTo>
                        <a:pt x="157" y="0"/>
                      </a:lnTo>
                      <a:lnTo>
                        <a:pt x="206" y="8"/>
                      </a:lnTo>
                      <a:lnTo>
                        <a:pt x="239" y="41"/>
                      </a:lnTo>
                      <a:lnTo>
                        <a:pt x="247" y="74"/>
                      </a:lnTo>
                      <a:lnTo>
                        <a:pt x="239" y="115"/>
                      </a:lnTo>
                      <a:lnTo>
                        <a:pt x="206" y="140"/>
                      </a:lnTo>
                      <a:lnTo>
                        <a:pt x="157" y="156"/>
                      </a:lnTo>
                      <a:lnTo>
                        <a:pt x="99" y="156"/>
                      </a:lnTo>
                      <a:lnTo>
                        <a:pt x="50" y="140"/>
                      </a:lnTo>
                      <a:lnTo>
                        <a:pt x="17" y="115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3845" y="2263"/>
                  <a:ext cx="248" cy="922"/>
                </a:xfrm>
                <a:custGeom>
                  <a:avLst/>
                  <a:gdLst/>
                  <a:ahLst/>
                  <a:cxnLst>
                    <a:cxn ang="0">
                      <a:pos x="247" y="814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814"/>
                    </a:cxn>
                    <a:cxn ang="0">
                      <a:pos x="0" y="822"/>
                    </a:cxn>
                    <a:cxn ang="0">
                      <a:pos x="17" y="871"/>
                    </a:cxn>
                    <a:cxn ang="0">
                      <a:pos x="50" y="904"/>
                    </a:cxn>
                    <a:cxn ang="0">
                      <a:pos x="99" y="921"/>
                    </a:cxn>
                    <a:cxn ang="0">
                      <a:pos x="157" y="921"/>
                    </a:cxn>
                    <a:cxn ang="0">
                      <a:pos x="206" y="904"/>
                    </a:cxn>
                    <a:cxn ang="0">
                      <a:pos x="239" y="871"/>
                    </a:cxn>
                    <a:cxn ang="0">
                      <a:pos x="247" y="822"/>
                    </a:cxn>
                    <a:cxn ang="0">
                      <a:pos x="247" y="814"/>
                    </a:cxn>
                  </a:cxnLst>
                  <a:rect l="0" t="0" r="r" b="b"/>
                  <a:pathLst>
                    <a:path w="248" h="922">
                      <a:moveTo>
                        <a:pt x="247" y="814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814"/>
                      </a:lnTo>
                      <a:lnTo>
                        <a:pt x="0" y="822"/>
                      </a:lnTo>
                      <a:lnTo>
                        <a:pt x="17" y="871"/>
                      </a:lnTo>
                      <a:lnTo>
                        <a:pt x="50" y="904"/>
                      </a:lnTo>
                      <a:lnTo>
                        <a:pt x="99" y="921"/>
                      </a:lnTo>
                      <a:lnTo>
                        <a:pt x="157" y="921"/>
                      </a:lnTo>
                      <a:lnTo>
                        <a:pt x="206" y="904"/>
                      </a:lnTo>
                      <a:lnTo>
                        <a:pt x="239" y="871"/>
                      </a:lnTo>
                      <a:lnTo>
                        <a:pt x="247" y="822"/>
                      </a:lnTo>
                      <a:lnTo>
                        <a:pt x="247" y="8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3788" y="850"/>
                  <a:ext cx="429" cy="24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6" y="49"/>
                    </a:cxn>
                    <a:cxn ang="0">
                      <a:pos x="0" y="98"/>
                    </a:cxn>
                    <a:cxn ang="0">
                      <a:pos x="16" y="156"/>
                    </a:cxn>
                    <a:cxn ang="0">
                      <a:pos x="66" y="205"/>
                    </a:cxn>
                    <a:cxn ang="0">
                      <a:pos x="131" y="230"/>
                    </a:cxn>
                    <a:cxn ang="0">
                      <a:pos x="214" y="246"/>
                    </a:cxn>
                    <a:cxn ang="0">
                      <a:pos x="296" y="230"/>
                    </a:cxn>
                    <a:cxn ang="0">
                      <a:pos x="362" y="205"/>
                    </a:cxn>
                    <a:cxn ang="0">
                      <a:pos x="411" y="156"/>
                    </a:cxn>
                    <a:cxn ang="0">
                      <a:pos x="428" y="98"/>
                    </a:cxn>
                    <a:cxn ang="0">
                      <a:pos x="411" y="49"/>
                    </a:cxn>
                  </a:cxnLst>
                  <a:rect l="0" t="0" r="r" b="b"/>
                  <a:pathLst>
                    <a:path w="429" h="247">
                      <a:moveTo>
                        <a:pt x="57" y="0"/>
                      </a:moveTo>
                      <a:lnTo>
                        <a:pt x="16" y="49"/>
                      </a:lnTo>
                      <a:lnTo>
                        <a:pt x="0" y="98"/>
                      </a:lnTo>
                      <a:lnTo>
                        <a:pt x="16" y="156"/>
                      </a:lnTo>
                      <a:lnTo>
                        <a:pt x="66" y="205"/>
                      </a:lnTo>
                      <a:lnTo>
                        <a:pt x="131" y="230"/>
                      </a:lnTo>
                      <a:lnTo>
                        <a:pt x="214" y="246"/>
                      </a:lnTo>
                      <a:lnTo>
                        <a:pt x="296" y="230"/>
                      </a:lnTo>
                      <a:lnTo>
                        <a:pt x="362" y="205"/>
                      </a:lnTo>
                      <a:lnTo>
                        <a:pt x="411" y="156"/>
                      </a:lnTo>
                      <a:lnTo>
                        <a:pt x="428" y="98"/>
                      </a:lnTo>
                      <a:lnTo>
                        <a:pt x="411" y="49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574088" y="2344738"/>
              <a:ext cx="171450" cy="171450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0" y="0"/>
                </a:cxn>
                <a:cxn ang="0">
                  <a:pos x="107" y="41"/>
                </a:cxn>
                <a:cxn ang="0">
                  <a:pos x="25" y="107"/>
                </a:cxn>
              </a:cxnLst>
              <a:rect l="0" t="0" r="r" b="b"/>
              <a:pathLst>
                <a:path w="108" h="108">
                  <a:moveTo>
                    <a:pt x="25" y="107"/>
                  </a:moveTo>
                  <a:lnTo>
                    <a:pt x="0" y="0"/>
                  </a:lnTo>
                  <a:lnTo>
                    <a:pt x="107" y="41"/>
                  </a:lnTo>
                  <a:lnTo>
                    <a:pt x="25" y="10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118226" y="3322638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6118226" y="3935413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6118226" y="6022975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6118225" y="4497389"/>
              <a:ext cx="0" cy="156527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6118225" y="3322638"/>
              <a:ext cx="0" cy="117475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8" name="Freeform 34" descr="Light vertical"/>
            <p:cNvSpPr>
              <a:spLocks/>
            </p:cNvSpPr>
            <p:nvPr/>
          </p:nvSpPr>
          <p:spPr bwMode="auto">
            <a:xfrm>
              <a:off x="6902451" y="5984876"/>
              <a:ext cx="157163" cy="793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8" y="49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9"/>
                </a:cxn>
              </a:cxnLst>
              <a:rect l="0" t="0" r="r" b="b"/>
              <a:pathLst>
                <a:path w="99" h="50">
                  <a:moveTo>
                    <a:pt x="0" y="49"/>
                  </a:moveTo>
                  <a:lnTo>
                    <a:pt x="98" y="49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Freeform 35" descr="Light vertical"/>
            <p:cNvSpPr>
              <a:spLocks/>
            </p:cNvSpPr>
            <p:nvPr/>
          </p:nvSpPr>
          <p:spPr bwMode="auto">
            <a:xfrm>
              <a:off x="6902451" y="3282951"/>
              <a:ext cx="157163" cy="682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8" y="42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99" h="43">
                  <a:moveTo>
                    <a:pt x="0" y="42"/>
                  </a:moveTo>
                  <a:lnTo>
                    <a:pt x="98" y="4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Freeform 36" descr="Light vertical"/>
            <p:cNvSpPr>
              <a:spLocks/>
            </p:cNvSpPr>
            <p:nvPr/>
          </p:nvSpPr>
          <p:spPr bwMode="auto">
            <a:xfrm>
              <a:off x="6902451" y="3910014"/>
              <a:ext cx="157163" cy="666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98" y="41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1"/>
                </a:cxn>
              </a:cxnLst>
              <a:rect l="0" t="0" r="r" b="b"/>
              <a:pathLst>
                <a:path w="99" h="42">
                  <a:moveTo>
                    <a:pt x="0" y="41"/>
                  </a:moveTo>
                  <a:lnTo>
                    <a:pt x="98" y="4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1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9764714" y="4776788"/>
              <a:ext cx="1415365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Platters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9645651" y="4300539"/>
              <a:ext cx="392113" cy="484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9645651" y="5084764"/>
              <a:ext cx="392113" cy="585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9104314" y="2049463"/>
              <a:ext cx="1392897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Spindle</a:t>
              </a: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8470901" y="2184401"/>
              <a:ext cx="695325" cy="117475"/>
            </a:xfrm>
            <a:custGeom>
              <a:avLst/>
              <a:gdLst/>
              <a:ahLst/>
              <a:cxnLst>
                <a:cxn ang="0">
                  <a:pos x="437" y="8"/>
                </a:cxn>
                <a:cxn ang="0">
                  <a:pos x="288" y="0"/>
                </a:cxn>
                <a:cxn ang="0">
                  <a:pos x="140" y="24"/>
                </a:cxn>
                <a:cxn ang="0">
                  <a:pos x="0" y="73"/>
                </a:cxn>
              </a:cxnLst>
              <a:rect l="0" t="0" r="r" b="b"/>
              <a:pathLst>
                <a:path w="438" h="74">
                  <a:moveTo>
                    <a:pt x="437" y="8"/>
                  </a:moveTo>
                  <a:lnTo>
                    <a:pt x="288" y="0"/>
                  </a:lnTo>
                  <a:lnTo>
                    <a:pt x="140" y="24"/>
                  </a:lnTo>
                  <a:lnTo>
                    <a:pt x="0" y="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6092827" y="2365375"/>
              <a:ext cx="1736308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Disk head</a:t>
              </a:r>
            </a:p>
          </p:txBody>
        </p: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6415089" y="4708524"/>
              <a:ext cx="2459038" cy="754063"/>
              <a:chOff x="2798" y="2339"/>
              <a:chExt cx="1549" cy="475"/>
            </a:xfrm>
          </p:grpSpPr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2831" y="2339"/>
                <a:ext cx="865" cy="12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41" y="0"/>
                  </a:cxn>
                  <a:cxn ang="0">
                    <a:pos x="41" y="41"/>
                  </a:cxn>
                  <a:cxn ang="0">
                    <a:pos x="831" y="41"/>
                  </a:cxn>
                  <a:cxn ang="0">
                    <a:pos x="831" y="0"/>
                  </a:cxn>
                  <a:cxn ang="0">
                    <a:pos x="864" y="65"/>
                  </a:cxn>
                  <a:cxn ang="0">
                    <a:pos x="831" y="123"/>
                  </a:cxn>
                  <a:cxn ang="0">
                    <a:pos x="831" y="82"/>
                  </a:cxn>
                  <a:cxn ang="0">
                    <a:pos x="41" y="82"/>
                  </a:cxn>
                  <a:cxn ang="0">
                    <a:pos x="41" y="123"/>
                  </a:cxn>
                  <a:cxn ang="0">
                    <a:pos x="0" y="65"/>
                  </a:cxn>
                </a:cxnLst>
                <a:rect l="0" t="0" r="r" b="b"/>
                <a:pathLst>
                  <a:path w="865" h="124">
                    <a:moveTo>
                      <a:pt x="0" y="65"/>
                    </a:moveTo>
                    <a:lnTo>
                      <a:pt x="41" y="0"/>
                    </a:lnTo>
                    <a:lnTo>
                      <a:pt x="41" y="41"/>
                    </a:lnTo>
                    <a:lnTo>
                      <a:pt x="831" y="41"/>
                    </a:lnTo>
                    <a:lnTo>
                      <a:pt x="831" y="0"/>
                    </a:lnTo>
                    <a:lnTo>
                      <a:pt x="864" y="65"/>
                    </a:lnTo>
                    <a:lnTo>
                      <a:pt x="831" y="123"/>
                    </a:lnTo>
                    <a:lnTo>
                      <a:pt x="831" y="82"/>
                    </a:lnTo>
                    <a:lnTo>
                      <a:pt x="41" y="82"/>
                    </a:lnTo>
                    <a:lnTo>
                      <a:pt x="41" y="123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2798" y="2464"/>
                <a:ext cx="1549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Arm movement</a:t>
                </a:r>
              </a:p>
            </p:txBody>
          </p:sp>
        </p:grpSp>
        <p:grpSp>
          <p:nvGrpSpPr>
            <p:cNvPr id="50" name="Group 46"/>
            <p:cNvGrpSpPr>
              <a:grpSpLocks/>
            </p:cNvGrpSpPr>
            <p:nvPr/>
          </p:nvGrpSpPr>
          <p:grpSpPr bwMode="auto">
            <a:xfrm>
              <a:off x="5257801" y="5670549"/>
              <a:ext cx="2320925" cy="1033463"/>
              <a:chOff x="2069" y="2945"/>
              <a:chExt cx="1462" cy="651"/>
            </a:xfrm>
          </p:grpSpPr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2069" y="3246"/>
                <a:ext cx="1462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Arm assembly</a:t>
                </a: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2357" y="2945"/>
                <a:ext cx="256" cy="305"/>
              </a:xfrm>
              <a:custGeom>
                <a:avLst/>
                <a:gdLst/>
                <a:ahLst/>
                <a:cxnLst>
                  <a:cxn ang="0">
                    <a:pos x="8" y="304"/>
                  </a:cxn>
                  <a:cxn ang="0">
                    <a:pos x="0" y="230"/>
                  </a:cxn>
                  <a:cxn ang="0">
                    <a:pos x="16" y="156"/>
                  </a:cxn>
                  <a:cxn ang="0">
                    <a:pos x="57" y="91"/>
                  </a:cxn>
                  <a:cxn ang="0">
                    <a:pos x="115" y="41"/>
                  </a:cxn>
                  <a:cxn ang="0">
                    <a:pos x="181" y="9"/>
                  </a:cxn>
                  <a:cxn ang="0">
                    <a:pos x="255" y="0"/>
                  </a:cxn>
                </a:cxnLst>
                <a:rect l="0" t="0" r="r" b="b"/>
                <a:pathLst>
                  <a:path w="256" h="305">
                    <a:moveTo>
                      <a:pt x="8" y="304"/>
                    </a:moveTo>
                    <a:lnTo>
                      <a:pt x="0" y="230"/>
                    </a:lnTo>
                    <a:lnTo>
                      <a:pt x="16" y="156"/>
                    </a:lnTo>
                    <a:lnTo>
                      <a:pt x="57" y="91"/>
                    </a:lnTo>
                    <a:lnTo>
                      <a:pt x="115" y="41"/>
                    </a:lnTo>
                    <a:lnTo>
                      <a:pt x="181" y="9"/>
                    </a:lnTo>
                    <a:lnTo>
                      <a:pt x="25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707189" y="2592389"/>
              <a:ext cx="288925" cy="731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66"/>
                </a:cxn>
                <a:cxn ang="0">
                  <a:pos x="140" y="156"/>
                </a:cxn>
                <a:cxn ang="0">
                  <a:pos x="173" y="255"/>
                </a:cxn>
                <a:cxn ang="0">
                  <a:pos x="181" y="353"/>
                </a:cxn>
                <a:cxn ang="0">
                  <a:pos x="165" y="460"/>
                </a:cxn>
              </a:cxnLst>
              <a:rect l="0" t="0" r="r" b="b"/>
              <a:pathLst>
                <a:path w="182" h="461">
                  <a:moveTo>
                    <a:pt x="0" y="0"/>
                  </a:moveTo>
                  <a:lnTo>
                    <a:pt x="82" y="66"/>
                  </a:lnTo>
                  <a:lnTo>
                    <a:pt x="140" y="156"/>
                  </a:lnTo>
                  <a:lnTo>
                    <a:pt x="173" y="255"/>
                  </a:lnTo>
                  <a:lnTo>
                    <a:pt x="181" y="353"/>
                  </a:lnTo>
                  <a:lnTo>
                    <a:pt x="165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grpSp>
          <p:nvGrpSpPr>
            <p:cNvPr id="54" name="Group 50"/>
            <p:cNvGrpSpPr>
              <a:grpSpLocks/>
            </p:cNvGrpSpPr>
            <p:nvPr/>
          </p:nvGrpSpPr>
          <p:grpSpPr bwMode="auto">
            <a:xfrm>
              <a:off x="9199563" y="2255838"/>
              <a:ext cx="1819275" cy="792162"/>
              <a:chOff x="4552" y="794"/>
              <a:chExt cx="1146" cy="499"/>
            </a:xfrm>
          </p:grpSpPr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4609" y="988"/>
                <a:ext cx="372" cy="305"/>
              </a:xfrm>
              <a:custGeom>
                <a:avLst/>
                <a:gdLst/>
                <a:ahLst/>
                <a:cxnLst>
                  <a:cxn ang="0">
                    <a:pos x="371" y="0"/>
                  </a:cxn>
                  <a:cxn ang="0">
                    <a:pos x="255" y="33"/>
                  </a:cxn>
                  <a:cxn ang="0">
                    <a:pos x="148" y="107"/>
                  </a:cxn>
                  <a:cxn ang="0">
                    <a:pos x="58" y="197"/>
                  </a:cxn>
                  <a:cxn ang="0">
                    <a:pos x="0" y="304"/>
                  </a:cxn>
                </a:cxnLst>
                <a:rect l="0" t="0" r="r" b="b"/>
                <a:pathLst>
                  <a:path w="372" h="305">
                    <a:moveTo>
                      <a:pt x="371" y="0"/>
                    </a:moveTo>
                    <a:lnTo>
                      <a:pt x="255" y="33"/>
                    </a:lnTo>
                    <a:lnTo>
                      <a:pt x="148" y="107"/>
                    </a:lnTo>
                    <a:lnTo>
                      <a:pt x="58" y="197"/>
                    </a:lnTo>
                    <a:lnTo>
                      <a:pt x="0" y="3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4552" y="794"/>
                <a:ext cx="1146" cy="442"/>
                <a:chOff x="4552" y="794"/>
                <a:chExt cx="1146" cy="442"/>
              </a:xfrm>
            </p:grpSpPr>
            <p:sp>
              <p:nvSpPr>
                <p:cNvPr id="57" name="Rectangle 53"/>
                <p:cNvSpPr>
                  <a:spLocks noChangeArrowheads="1"/>
                </p:cNvSpPr>
                <p:nvPr/>
              </p:nvSpPr>
              <p:spPr bwMode="auto">
                <a:xfrm>
                  <a:off x="4888" y="794"/>
                  <a:ext cx="810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457200" eaLnBrk="0" hangingPunct="0"/>
                  <a:r>
                    <a:rPr lang="en-US" sz="1200">
                      <a:solidFill>
                        <a:srgbClr val="000000"/>
                      </a:solidFill>
                      <a:latin typeface="Arial" charset="0"/>
                    </a:rPr>
                    <a:t>Tracks</a:t>
                  </a:r>
                </a:p>
              </p:txBody>
            </p:sp>
            <p:sp>
              <p:nvSpPr>
                <p:cNvPr id="58" name="Freeform 54"/>
                <p:cNvSpPr>
                  <a:spLocks/>
                </p:cNvSpPr>
                <p:nvPr/>
              </p:nvSpPr>
              <p:spPr bwMode="auto">
                <a:xfrm>
                  <a:off x="4552" y="988"/>
                  <a:ext cx="305" cy="248"/>
                </a:xfrm>
                <a:custGeom>
                  <a:avLst/>
                  <a:gdLst/>
                  <a:ahLst/>
                  <a:cxnLst>
                    <a:cxn ang="0">
                      <a:pos x="304" y="0"/>
                    </a:cxn>
                    <a:cxn ang="0">
                      <a:pos x="222" y="0"/>
                    </a:cxn>
                    <a:cxn ang="0">
                      <a:pos x="139" y="33"/>
                    </a:cxn>
                    <a:cxn ang="0">
                      <a:pos x="74" y="90"/>
                    </a:cxn>
                    <a:cxn ang="0">
                      <a:pos x="24" y="164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305" h="248">
                      <a:moveTo>
                        <a:pt x="304" y="0"/>
                      </a:moveTo>
                      <a:lnTo>
                        <a:pt x="222" y="0"/>
                      </a:lnTo>
                      <a:lnTo>
                        <a:pt x="139" y="33"/>
                      </a:lnTo>
                      <a:lnTo>
                        <a:pt x="74" y="90"/>
                      </a:lnTo>
                      <a:lnTo>
                        <a:pt x="24" y="164"/>
                      </a:lnTo>
                      <a:lnTo>
                        <a:pt x="0" y="24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9723439" y="3127375"/>
              <a:ext cx="174625" cy="444500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64" y="238"/>
                </a:cxn>
                <a:cxn ang="0">
                  <a:pos x="100" y="181"/>
                </a:cxn>
                <a:cxn ang="0">
                  <a:pos x="109" y="115"/>
                </a:cxn>
                <a:cxn ang="0">
                  <a:pos x="81" y="49"/>
                </a:cxn>
                <a:cxn ang="0">
                  <a:pos x="28" y="0"/>
                </a:cxn>
                <a:cxn ang="0">
                  <a:pos x="55" y="33"/>
                </a:cxn>
              </a:cxnLst>
              <a:rect l="0" t="0" r="r" b="b"/>
              <a:pathLst>
                <a:path w="110" h="280">
                  <a:moveTo>
                    <a:pt x="0" y="279"/>
                  </a:moveTo>
                  <a:lnTo>
                    <a:pt x="64" y="238"/>
                  </a:lnTo>
                  <a:lnTo>
                    <a:pt x="100" y="181"/>
                  </a:lnTo>
                  <a:lnTo>
                    <a:pt x="109" y="115"/>
                  </a:lnTo>
                  <a:lnTo>
                    <a:pt x="81" y="49"/>
                  </a:lnTo>
                  <a:lnTo>
                    <a:pt x="28" y="0"/>
                  </a:lnTo>
                  <a:lnTo>
                    <a:pt x="55" y="33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9932988" y="3200401"/>
              <a:ext cx="1261312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Sector</a:t>
              </a: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896475" y="3074989"/>
              <a:ext cx="520700" cy="276225"/>
            </a:xfrm>
            <a:custGeom>
              <a:avLst/>
              <a:gdLst/>
              <a:ahLst/>
              <a:cxnLst>
                <a:cxn ang="0">
                  <a:pos x="327" y="33"/>
                </a:cxn>
                <a:cxn ang="0">
                  <a:pos x="264" y="0"/>
                </a:cxn>
                <a:cxn ang="0">
                  <a:pos x="191" y="0"/>
                </a:cxn>
                <a:cxn ang="0">
                  <a:pos x="118" y="16"/>
                </a:cxn>
                <a:cxn ang="0">
                  <a:pos x="64" y="49"/>
                </a:cxn>
                <a:cxn ang="0">
                  <a:pos x="19" y="107"/>
                </a:cxn>
                <a:cxn ang="0">
                  <a:pos x="0" y="173"/>
                </a:cxn>
              </a:cxnLst>
              <a:rect l="0" t="0" r="r" b="b"/>
              <a:pathLst>
                <a:path w="328" h="174">
                  <a:moveTo>
                    <a:pt x="327" y="33"/>
                  </a:moveTo>
                  <a:lnTo>
                    <a:pt x="264" y="0"/>
                  </a:lnTo>
                  <a:lnTo>
                    <a:pt x="191" y="0"/>
                  </a:lnTo>
                  <a:lnTo>
                    <a:pt x="118" y="16"/>
                  </a:lnTo>
                  <a:lnTo>
                    <a:pt x="64" y="49"/>
                  </a:lnTo>
                  <a:lnTo>
                    <a:pt x="19" y="107"/>
                  </a:lnTo>
                  <a:lnTo>
                    <a:pt x="0" y="1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6934199" y="1676400"/>
              <a:ext cx="1495599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Cylinder</a:t>
              </a:r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7467600" y="2057400"/>
              <a:ext cx="762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65" name="Content Placeholder 2"/>
          <p:cNvSpPr txBox="1">
            <a:spLocks/>
          </p:cNvSpPr>
          <p:nvPr/>
        </p:nvSpPr>
        <p:spPr>
          <a:xfrm>
            <a:off x="6587175" y="4189140"/>
            <a:ext cx="5247607" cy="253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Random Access Memory (RAM) or Main Memory:</a:t>
            </a:r>
          </a:p>
          <a:p>
            <a:pPr marL="457200" lvl="1" indent="0">
              <a:buFont typeface="Arial"/>
              <a:buNone/>
            </a:pPr>
            <a:endParaRPr lang="en-US" i="1" dirty="0" smtClean="0"/>
          </a:p>
          <a:p>
            <a:r>
              <a:rPr lang="en-US" b="1" i="1" dirty="0" smtClean="0"/>
              <a:t>Fast:</a:t>
            </a:r>
            <a:r>
              <a:rPr lang="en-US" i="1" dirty="0" smtClean="0"/>
              <a:t> </a:t>
            </a:r>
            <a:r>
              <a:rPr lang="en-US" dirty="0" smtClean="0"/>
              <a:t>Random access, byte addressable</a:t>
            </a:r>
          </a:p>
          <a:p>
            <a:pPr lvl="2"/>
            <a:r>
              <a:rPr lang="en-US" dirty="0" smtClean="0"/>
              <a:t>~10x faster for </a:t>
            </a:r>
            <a:r>
              <a:rPr lang="en-US" u="sng" dirty="0" smtClean="0"/>
              <a:t>sequential access</a:t>
            </a:r>
          </a:p>
          <a:p>
            <a:pPr lvl="2"/>
            <a:r>
              <a:rPr lang="en-US" dirty="0" smtClean="0"/>
              <a:t>~100,000x faster for </a:t>
            </a:r>
            <a:r>
              <a:rPr lang="en-US" u="sng" dirty="0" smtClean="0"/>
              <a:t>random access!</a:t>
            </a:r>
          </a:p>
          <a:p>
            <a:pPr lvl="1"/>
            <a:endParaRPr lang="en-US" u="sng" dirty="0" smtClean="0"/>
          </a:p>
          <a:p>
            <a:r>
              <a:rPr lang="en-US" b="1" i="1" dirty="0" smtClean="0"/>
              <a:t>Volatile:</a:t>
            </a:r>
            <a:r>
              <a:rPr lang="en-US" i="1" dirty="0" smtClean="0"/>
              <a:t> </a:t>
            </a:r>
            <a:r>
              <a:rPr lang="en-US" dirty="0" smtClean="0"/>
              <a:t>Data can be lost if e.g. crash occurs, power goes out, </a:t>
            </a:r>
            <a:r>
              <a:rPr lang="en-US" dirty="0" err="1" smtClean="0"/>
              <a:t>etc</a:t>
            </a:r>
            <a:r>
              <a:rPr lang="en-US" dirty="0" smtClean="0"/>
              <a:t>!</a:t>
            </a:r>
          </a:p>
          <a:p>
            <a:pPr lvl="1"/>
            <a:endParaRPr lang="en-US" u="sng" dirty="0" smtClean="0"/>
          </a:p>
          <a:p>
            <a:r>
              <a:rPr lang="en-US" b="1" i="1" dirty="0" smtClean="0"/>
              <a:t>Expensive:</a:t>
            </a:r>
            <a:r>
              <a:rPr lang="en-US" dirty="0" smtClean="0"/>
              <a:t> For $100, get 16GB of RAM vs. 2TB of disk!</a:t>
            </a:r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422" y="1622620"/>
            <a:ext cx="3297504" cy="219833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4892331" y="2595188"/>
            <a:ext cx="1817152" cy="6772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 smtClean="0"/>
              <a:t>The Buffer (Pool)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1" name="Rectangle 10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63661" y="2013400"/>
              <a:ext cx="1755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 (Pool)</a:t>
              </a:r>
              <a:endParaRPr lang="en-US" sz="2400" dirty="0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83178" cy="496569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buffer</a:t>
            </a:r>
            <a:r>
              <a:rPr lang="en-US" dirty="0" smtClean="0"/>
              <a:t> is a region of physical memory used to store </a:t>
            </a:r>
            <a:r>
              <a:rPr lang="en-US" i="1" dirty="0" smtClean="0"/>
              <a:t>temporary data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i="1" dirty="0" smtClean="0"/>
              <a:t>In this lecture: </a:t>
            </a:r>
            <a:r>
              <a:rPr lang="en-US" sz="2800" dirty="0" smtClean="0"/>
              <a:t>a region in  main memory used to store </a:t>
            </a:r>
            <a:r>
              <a:rPr lang="en-US" sz="2800" b="1" dirty="0" smtClean="0"/>
              <a:t>intermediate data between disk and processes</a:t>
            </a:r>
          </a:p>
          <a:p>
            <a:pPr marL="457200" lvl="1" indent="0">
              <a:buNone/>
            </a:pPr>
            <a:endParaRPr lang="en-US" sz="2800" i="1" dirty="0" smtClean="0"/>
          </a:p>
          <a:p>
            <a:r>
              <a:rPr lang="en-US" i="1" dirty="0" smtClean="0"/>
              <a:t>Key idea: </a:t>
            </a:r>
            <a:r>
              <a:rPr lang="en-US" dirty="0" smtClean="0"/>
              <a:t>Reading / writing to disk is slow- need to cache data!</a:t>
            </a:r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8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526F-8790-44EF-9560-02FEAC2B4870}" type="slidenum">
              <a:rPr lang="en-US"/>
              <a:pPr/>
              <a:t>7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 Query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96218" y="1572308"/>
            <a:ext cx="918424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800" dirty="0"/>
              <a:t>Basic </a:t>
            </a:r>
            <a:r>
              <a:rPr lang="en-US" sz="2800" dirty="0" smtClean="0"/>
              <a:t>form </a:t>
            </a:r>
            <a:r>
              <a:rPr lang="en-US" sz="2800" dirty="0"/>
              <a:t>(there are many many more bells and whistles)</a:t>
            </a:r>
          </a:p>
          <a:p>
            <a:pPr eaLnBrk="0" hangingPunct="0"/>
            <a:endParaRPr lang="en-US" sz="2800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37063" y="4928421"/>
            <a:ext cx="4343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Call </a:t>
            </a:r>
            <a:r>
              <a:rPr lang="en-US" sz="2800" dirty="0" smtClean="0">
                <a:latin typeface="+mj-lt"/>
              </a:rPr>
              <a:t>this a </a:t>
            </a:r>
            <a:r>
              <a:rPr lang="en-US" sz="2800" b="1" u="sng" dirty="0">
                <a:latin typeface="+mj-lt"/>
              </a:rPr>
              <a:t>SFW</a:t>
            </a:r>
            <a:r>
              <a:rPr lang="en-US" sz="2800" dirty="0">
                <a:latin typeface="+mj-lt"/>
              </a:rPr>
              <a:t> query.</a:t>
            </a: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149926" y="2957303"/>
            <a:ext cx="6676828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&lt;attributes&gt;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 &lt;one or more relations&gt;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&lt;conditions&gt;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1880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4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E80-8C52-5B4F-BD44-665E90378C2A}" type="slidenum">
              <a:rPr lang="en-US"/>
              <a:pPr/>
              <a:t>70</a:t>
            </a:fld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Buffer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938933" cy="4965699"/>
          </a:xfrm>
        </p:spPr>
        <p:txBody>
          <a:bodyPr>
            <a:normAutofit/>
          </a:bodyPr>
          <a:lstStyle/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Memory divided into </a:t>
            </a:r>
            <a:r>
              <a:rPr lang="en-US" sz="3200" dirty="0">
                <a:solidFill>
                  <a:srgbClr val="0000FF"/>
                </a:solidFill>
              </a:rPr>
              <a:t>buffer frames</a:t>
            </a:r>
            <a:r>
              <a:rPr lang="en-US" sz="3200" dirty="0"/>
              <a:t>: slots for holding disk </a:t>
            </a:r>
            <a:r>
              <a:rPr lang="en-US" sz="3200" dirty="0" smtClean="0"/>
              <a:t>pages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Bookkeeping </a:t>
            </a:r>
            <a:r>
              <a:rPr lang="en-US" sz="3200" dirty="0"/>
              <a:t>per frame: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b="1" i="1" dirty="0" smtClean="0"/>
              <a:t>Pin </a:t>
            </a:r>
            <a:r>
              <a:rPr lang="en-US" sz="3200" b="1" i="1" dirty="0"/>
              <a:t>count </a:t>
            </a:r>
            <a:r>
              <a:rPr lang="en-US" sz="3200" dirty="0"/>
              <a:t>: # users of the page in the frame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i="1" dirty="0">
                <a:solidFill>
                  <a:schemeClr val="accent1"/>
                </a:solidFill>
              </a:rPr>
              <a:t>Pinning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: Indicate that the page is in use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i="1" dirty="0">
                <a:solidFill>
                  <a:srgbClr val="AD0101"/>
                </a:solidFill>
              </a:rPr>
              <a:t>Unpinning</a:t>
            </a:r>
            <a:r>
              <a:rPr lang="en-US" sz="3200" dirty="0">
                <a:solidFill>
                  <a:srgbClr val="AD0101"/>
                </a:solidFill>
              </a:rPr>
              <a:t> </a:t>
            </a:r>
            <a:r>
              <a:rPr lang="en-US" sz="3200" dirty="0"/>
              <a:t>: Release the page, and also indicate if the page is </a:t>
            </a:r>
            <a:r>
              <a:rPr lang="en-US" sz="3200" i="1" dirty="0">
                <a:solidFill>
                  <a:srgbClr val="AD0101"/>
                </a:solidFill>
              </a:rPr>
              <a:t>dirtied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b="1" i="1" dirty="0" smtClean="0"/>
              <a:t>Dirty </a:t>
            </a:r>
            <a:r>
              <a:rPr lang="en-US" sz="3200" b="1" i="1" dirty="0"/>
              <a:t>bit</a:t>
            </a:r>
            <a:r>
              <a:rPr lang="en-US" sz="3200" i="1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: Indicates if changes must be propagated to disk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204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E80-8C52-5B4F-BD44-665E90378C2A}" type="slidenum">
              <a:rPr lang="en-US"/>
              <a:pPr/>
              <a:t>71</a:t>
            </a:fld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Buffer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626533" y="1540669"/>
            <a:ext cx="10938933" cy="49656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When a Page is requested: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In buffer pool -&gt; return a handle to the frame. Done!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Increment the pin count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Not in the buffer pool: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Choose a frame for </a:t>
            </a:r>
            <a:r>
              <a:rPr lang="en-US" sz="3000" i="1" dirty="0">
                <a:solidFill>
                  <a:schemeClr val="accent2"/>
                </a:solidFill>
              </a:rPr>
              <a:t>replacement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r>
              <a:rPr lang="en-US" sz="3000" b="1" i="1" dirty="0"/>
              <a:t>    </a:t>
            </a:r>
            <a:r>
              <a:rPr lang="en-US" sz="3000" b="1" dirty="0"/>
              <a:t>(Only replace pages with pin count == 0)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If frame is dirty, write it to disk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Read requested page into chosen frame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Pin the page and return its address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1878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E80-8C52-5B4F-BD44-665E90378C2A}" type="slidenum">
              <a:rPr lang="en-US"/>
              <a:pPr/>
              <a:t>72</a:t>
            </a:fld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Buffer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626533" y="1540669"/>
            <a:ext cx="10938933" cy="49656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When a Page is requested: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In buffer pool -&gt; return a handle to the frame. Done!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Increment the pin count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Not in the buffer pool: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Choose a frame for </a:t>
            </a:r>
            <a:r>
              <a:rPr lang="en-US" sz="3000" i="1" dirty="0">
                <a:solidFill>
                  <a:schemeClr val="accent2"/>
                </a:solidFill>
              </a:rPr>
              <a:t>replacement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r>
              <a:rPr lang="en-US" sz="3000" b="1" i="1" dirty="0"/>
              <a:t>    </a:t>
            </a:r>
            <a:r>
              <a:rPr lang="en-US" sz="3000" b="1" dirty="0"/>
              <a:t>(Only replace pages with pin count == 0)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If frame is dirty, write it to disk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Read requested page into chosen frame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Pin the page and return its address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3618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81200" y="1605585"/>
            <a:ext cx="8229600" cy="42484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How do we choose a frame for replacement?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LRU (</a:t>
            </a:r>
            <a:r>
              <a:rPr lang="en-US" b="1" dirty="0"/>
              <a:t>L</a:t>
            </a:r>
            <a:r>
              <a:rPr lang="en-US" dirty="0"/>
              <a:t>east </a:t>
            </a:r>
            <a:r>
              <a:rPr lang="en-US" b="1" dirty="0"/>
              <a:t>R</a:t>
            </a:r>
            <a:r>
              <a:rPr lang="en-US" dirty="0"/>
              <a:t>ecently </a:t>
            </a:r>
            <a:r>
              <a:rPr lang="en-US" b="1" dirty="0"/>
              <a:t>U</a:t>
            </a:r>
            <a:r>
              <a:rPr lang="en-US" dirty="0"/>
              <a:t>sed)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Clock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MRU (</a:t>
            </a:r>
            <a:r>
              <a:rPr lang="en-US" b="1" dirty="0"/>
              <a:t>M</a:t>
            </a:r>
            <a:r>
              <a:rPr lang="en-US" dirty="0"/>
              <a:t>ost </a:t>
            </a:r>
            <a:r>
              <a:rPr lang="en-US" b="1" dirty="0"/>
              <a:t>R</a:t>
            </a:r>
            <a:r>
              <a:rPr lang="en-US" dirty="0"/>
              <a:t>ecently </a:t>
            </a:r>
            <a:r>
              <a:rPr lang="en-US" b="1" dirty="0"/>
              <a:t>U</a:t>
            </a:r>
            <a:r>
              <a:rPr lang="en-US" dirty="0"/>
              <a:t>sed)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FIFO, random, …</a:t>
            </a:r>
          </a:p>
          <a:p>
            <a:pPr lvl="1">
              <a:spcAft>
                <a:spcPts val="600"/>
              </a:spcAft>
              <a:buSzPct val="75000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The replacement policy has big impact on # of I/O’s (depends on the access pattern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73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Buffer replacement policy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4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74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75000"/>
            </a:pPr>
            <a:r>
              <a:rPr lang="en-US" dirty="0" smtClean="0"/>
              <a:t>uses </a:t>
            </a:r>
            <a:r>
              <a:rPr lang="en-US" dirty="0"/>
              <a:t>a </a:t>
            </a:r>
            <a:r>
              <a:rPr lang="en-US" b="1" dirty="0"/>
              <a:t>queue</a:t>
            </a:r>
            <a:r>
              <a:rPr lang="en-US" dirty="0"/>
              <a:t> of pointers to frames that have </a:t>
            </a:r>
            <a:r>
              <a:rPr lang="en-US" dirty="0">
                <a:solidFill>
                  <a:srgbClr val="AA0311"/>
                </a:solidFill>
              </a:rPr>
              <a:t>pin count = 0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a page request uses frames only from the </a:t>
            </a:r>
            <a:r>
              <a:rPr lang="en-US" i="1" dirty="0"/>
              <a:t>head</a:t>
            </a:r>
            <a:r>
              <a:rPr lang="en-US" dirty="0"/>
              <a:t> of the queue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when a the pin count of a frame goes to 0, it is added to the </a:t>
            </a:r>
            <a:r>
              <a:rPr lang="en-US" i="1" dirty="0"/>
              <a:t>end </a:t>
            </a:r>
            <a:r>
              <a:rPr lang="en-US" dirty="0"/>
              <a:t>of the queue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75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MRU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75000"/>
            </a:pPr>
            <a:r>
              <a:rPr lang="en-US" dirty="0" smtClean="0"/>
              <a:t>uses </a:t>
            </a:r>
            <a:r>
              <a:rPr lang="en-US" dirty="0"/>
              <a:t>a </a:t>
            </a:r>
            <a:r>
              <a:rPr lang="en-US" b="1" dirty="0" smtClean="0"/>
              <a:t>stack </a:t>
            </a:r>
            <a:r>
              <a:rPr lang="en-US" dirty="0" smtClean="0"/>
              <a:t>of </a:t>
            </a:r>
            <a:r>
              <a:rPr lang="en-US" dirty="0"/>
              <a:t>pointers to frames that have </a:t>
            </a:r>
            <a:r>
              <a:rPr lang="en-US" dirty="0">
                <a:solidFill>
                  <a:srgbClr val="AA0311"/>
                </a:solidFill>
              </a:rPr>
              <a:t>pin count = 0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a page request uses frames only from the </a:t>
            </a:r>
            <a:r>
              <a:rPr lang="en-US" i="1" dirty="0" smtClean="0"/>
              <a:t>top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stack</a:t>
            </a:r>
            <a:endParaRPr lang="en-US" dirty="0"/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when a the pin count of a frame goes to 0, it is added to the </a:t>
            </a:r>
            <a:r>
              <a:rPr lang="en-US" i="1" dirty="0" smtClean="0"/>
              <a:t>top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3022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Storage and Buffers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483-E1F0-436D-B0C4-8D219A5AD8F2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0662" y="651845"/>
            <a:ext cx="4601308" cy="1657106"/>
          </a:xfrm>
        </p:spPr>
        <p:txBody>
          <a:bodyPr/>
          <a:lstStyle/>
          <a:p>
            <a:r>
              <a:rPr lang="en-US" dirty="0" smtClean="0"/>
              <a:t>LIKE: Simple String Pattern Matching</a:t>
            </a:r>
            <a:endParaRPr lang="en-US" dirty="0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173159" y="936212"/>
            <a:ext cx="5250022" cy="10895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Products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LIKE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‘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%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gizmo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%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’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10662" y="2948150"/>
            <a:ext cx="5158154" cy="114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DISTINCT: Eliminating Duplicates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70900" y="3106227"/>
            <a:ext cx="4631797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rgbClr val="FF5050"/>
                </a:solidFill>
                <a:latin typeface="Menlo" charset="0"/>
                <a:ea typeface="Menlo" charset="0"/>
                <a:cs typeface="Menlo" charset="0"/>
              </a:rPr>
              <a:t>DISTINCT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Category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Product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0662" y="4811560"/>
            <a:ext cx="5562600" cy="198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ORDER BY: Sorting the Results</a:t>
            </a:r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70900" y="5017711"/>
            <a:ext cx="4833374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Price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Product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Category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=‘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gizmo’</a:t>
            </a:r>
          </a:p>
          <a:p>
            <a:pPr eaLnBrk="0" hangingPunct="0"/>
            <a:r>
              <a:rPr lang="en-US" sz="2400" dirty="0" smtClean="0">
                <a:solidFill>
                  <a:srgbClr val="FF5050"/>
                </a:solidFill>
                <a:latin typeface="Menlo" charset="0"/>
                <a:ea typeface="Menlo" charset="0"/>
                <a:cs typeface="Menlo" charset="0"/>
              </a:rPr>
              <a:t>ORDER </a:t>
            </a:r>
            <a:r>
              <a:rPr lang="en-US" sz="2400" dirty="0">
                <a:solidFill>
                  <a:srgbClr val="FF5050"/>
                </a:solidFill>
                <a:latin typeface="Menlo" charset="0"/>
                <a:ea typeface="Menlo" charset="0"/>
                <a:cs typeface="Menlo" charset="0"/>
              </a:rPr>
              <a:t>BY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rice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PName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1880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6484-5FE9-4B9D-AD26-033FE1A8F5C0}" type="slidenum">
              <a:rPr lang="en-US"/>
              <a:pPr/>
              <a:t>9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/>
              <a:t>Joins</a:t>
            </a:r>
          </a:p>
        </p:txBody>
      </p:sp>
      <p:graphicFrame>
        <p:nvGraphicFramePr>
          <p:cNvPr id="156742" name="Group 70"/>
          <p:cNvGraphicFramePr>
            <a:graphicFrameLocks noGrp="1"/>
          </p:cNvGraphicFramePr>
          <p:nvPr>
            <p:extLst/>
          </p:nvPr>
        </p:nvGraphicFramePr>
        <p:xfrm>
          <a:off x="1524000" y="1708151"/>
          <a:ext cx="5029200" cy="2456793"/>
        </p:xfrm>
        <a:graphic>
          <a:graphicData uri="http://schemas.openxmlformats.org/drawingml/2006/table">
            <a:tbl>
              <a:tblPr/>
              <a:tblGrid>
                <a:gridCol w="1600200"/>
                <a:gridCol w="762000"/>
                <a:gridCol w="1524000"/>
                <a:gridCol w="1143000"/>
              </a:tblGrid>
              <a:tr h="37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Manuf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GWorks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GWorks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6708" name="Text Box 36"/>
          <p:cNvSpPr txBox="1">
            <a:spLocks noChangeArrowheads="1"/>
          </p:cNvSpPr>
          <p:nvPr/>
        </p:nvSpPr>
        <p:spPr bwMode="auto">
          <a:xfrm>
            <a:off x="1524000" y="1244478"/>
            <a:ext cx="1164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9347067" y="1489841"/>
            <a:ext cx="136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Company</a:t>
            </a:r>
          </a:p>
        </p:txBody>
      </p:sp>
      <p:graphicFrame>
        <p:nvGraphicFramePr>
          <p:cNvPr id="156743" name="Group 71"/>
          <p:cNvGraphicFramePr>
            <a:graphicFrameLocks noGrp="1"/>
          </p:cNvGraphicFramePr>
          <p:nvPr>
            <p:extLst/>
          </p:nvPr>
        </p:nvGraphicFramePr>
        <p:xfrm>
          <a:off x="6858000" y="1936751"/>
          <a:ext cx="3810000" cy="1845129"/>
        </p:xfrm>
        <a:graphic>
          <a:graphicData uri="http://schemas.openxmlformats.org/drawingml/2006/table">
            <a:tbl>
              <a:tblPr/>
              <a:tblGrid>
                <a:gridCol w="1371600"/>
                <a:gridCol w="914400"/>
                <a:gridCol w="1524000"/>
              </a:tblGrid>
              <a:tr h="440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Cname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Stock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GWorks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Hitachi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6785" name="Group 113"/>
          <p:cNvGraphicFramePr>
            <a:graphicFrameLocks noGrp="1"/>
          </p:cNvGraphicFramePr>
          <p:nvPr>
            <p:extLst/>
          </p:nvPr>
        </p:nvGraphicFramePr>
        <p:xfrm>
          <a:off x="6858000" y="5441950"/>
          <a:ext cx="3810000" cy="914400"/>
        </p:xfrm>
        <a:graphic>
          <a:graphicData uri="http://schemas.openxmlformats.org/drawingml/2006/table">
            <a:tbl>
              <a:tblPr/>
              <a:tblGrid>
                <a:gridCol w="2171700"/>
                <a:gridCol w="1638300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6786" name="AutoShape 114"/>
          <p:cNvSpPr>
            <a:spLocks noChangeArrowheads="1"/>
          </p:cNvSpPr>
          <p:nvPr/>
        </p:nvSpPr>
        <p:spPr bwMode="auto">
          <a:xfrm>
            <a:off x="8559282" y="4146550"/>
            <a:ext cx="366960" cy="458629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6515100" y="2279650"/>
            <a:ext cx="381000" cy="3048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6553200" y="2622550"/>
            <a:ext cx="304800" cy="1524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6553200" y="3155950"/>
            <a:ext cx="304800" cy="1524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6553200" y="3536950"/>
            <a:ext cx="304800" cy="1524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24200" y="3003550"/>
            <a:ext cx="838200" cy="1143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525000" y="2774950"/>
            <a:ext cx="838200" cy="1143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524000" y="4725134"/>
            <a:ext cx="4493538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, Price</a:t>
            </a:r>
            <a:br>
              <a:rPr lang="en-US" sz="2000" dirty="0">
                <a:latin typeface="Menlo" charset="0"/>
                <a:ea typeface="Menlo" charset="0"/>
                <a:cs typeface="Menlo" charset="0"/>
              </a:rPr>
            </a:b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Product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, Company</a:t>
            </a:r>
            <a:br>
              <a:rPr lang="en-US" sz="2000" dirty="0">
                <a:latin typeface="Menlo" charset="0"/>
                <a:ea typeface="Menlo" charset="0"/>
                <a:cs typeface="Menlo" charset="0"/>
              </a:rPr>
            </a:b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 </a:t>
            </a:r>
            <a:r>
              <a:rPr lang="en-US" sz="2000" dirty="0" smtClean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Manufacturer = </a:t>
            </a:r>
            <a:r>
              <a:rPr lang="en-US" sz="2000" dirty="0" err="1" smtClean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CName</a:t>
            </a:r>
            <a:r>
              <a:rPr lang="en-US" sz="2000" dirty="0" smtClean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	 </a:t>
            </a:r>
            <a:r>
              <a:rPr lang="en-US" sz="2000" dirty="0" smtClean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AND </a:t>
            </a:r>
            <a:r>
              <a:rPr lang="en-US" sz="2000" dirty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Country=‘Japan’</a:t>
            </a:r>
            <a:br>
              <a:rPr lang="en-US" sz="2000" dirty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</a:br>
            <a:r>
              <a:rPr lang="en-US" sz="2000" dirty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       </a:t>
            </a:r>
            <a:r>
              <a:rPr lang="en-US" sz="2000" dirty="0" smtClean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AND </a:t>
            </a:r>
            <a:r>
              <a:rPr lang="en-US" sz="2000" dirty="0">
                <a:solidFill>
                  <a:schemeClr val="tx2"/>
                </a:solidFill>
                <a:latin typeface="Menlo" charset="0"/>
                <a:ea typeface="Menlo" charset="0"/>
                <a:cs typeface="Menlo" charset="0"/>
              </a:rPr>
              <a:t>Price &lt;= 200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1880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Midterm Review  &gt;  SQL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9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86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4785</Words>
  <Application>Microsoft Macintosh PowerPoint</Application>
  <PresentationFormat>Widescreen</PresentationFormat>
  <Paragraphs>1475</Paragraphs>
  <Slides>75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Calibri</vt:lpstr>
      <vt:lpstr>Calibri Light</vt:lpstr>
      <vt:lpstr>Cambria Math</vt:lpstr>
      <vt:lpstr>Menlo</vt:lpstr>
      <vt:lpstr>Symbol</vt:lpstr>
      <vt:lpstr>Times New Roman</vt:lpstr>
      <vt:lpstr>Wingdings</vt:lpstr>
      <vt:lpstr>Arial</vt:lpstr>
      <vt:lpstr>Office Theme</vt:lpstr>
      <vt:lpstr>CS 564 Midterm Review</vt:lpstr>
      <vt:lpstr>Announcements</vt:lpstr>
      <vt:lpstr>Midterm</vt:lpstr>
      <vt:lpstr>High-Level: SQL</vt:lpstr>
      <vt:lpstr>Tables in SQL</vt:lpstr>
      <vt:lpstr>Table Schemas</vt:lpstr>
      <vt:lpstr>SQL Query</vt:lpstr>
      <vt:lpstr>LIKE: Simple String Pattern Matching</vt:lpstr>
      <vt:lpstr>Joins</vt:lpstr>
      <vt:lpstr>An example of SQL semantics</vt:lpstr>
      <vt:lpstr>High-Level: Advanced SQL</vt:lpstr>
      <vt:lpstr>An Unintuitive Query</vt:lpstr>
      <vt:lpstr>INTERSECT</vt:lpstr>
      <vt:lpstr>Nested queries: Sub-queries Returning Relations</vt:lpstr>
      <vt:lpstr>Nested Queries: Operator Semantics</vt:lpstr>
      <vt:lpstr>Nested Queries: Operator Semantics</vt:lpstr>
      <vt:lpstr>Correlated Queries</vt:lpstr>
      <vt:lpstr>Simple Aggregations</vt:lpstr>
      <vt:lpstr>Grouping &amp; Aggregations: GROUP BY</vt:lpstr>
      <vt:lpstr>GROUP BY: (1) Compute FROM-WHERE</vt:lpstr>
      <vt:lpstr>GROUP BY: (2) Aggregate by the GROUP BY</vt:lpstr>
      <vt:lpstr>GROUP BY: (3) Filter by the HAVING clause</vt:lpstr>
      <vt:lpstr>GROUP BY: (3) SELECT clause</vt:lpstr>
      <vt:lpstr>General form of Grouping and Aggregation</vt:lpstr>
      <vt:lpstr>Null Values</vt:lpstr>
      <vt:lpstr>Null Values</vt:lpstr>
      <vt:lpstr>Null Values</vt:lpstr>
      <vt:lpstr>RECAP: Inner Joins</vt:lpstr>
      <vt:lpstr>INNER JOIN:</vt:lpstr>
      <vt:lpstr>LEFT OUTER JOIN:</vt:lpstr>
      <vt:lpstr>General clarification: Sets vs. Multisets</vt:lpstr>
      <vt:lpstr>High-Level: ER Diagrams</vt:lpstr>
      <vt:lpstr>Entities vs. Entity Sets</vt:lpstr>
      <vt:lpstr>What is a Relationship?</vt:lpstr>
      <vt:lpstr>What is a Relationship?</vt:lpstr>
      <vt:lpstr>Multiplicity of E/R Relationships</vt:lpstr>
      <vt:lpstr>Constraints in E/R Diagrams</vt:lpstr>
      <vt:lpstr>RECALL: Mathematical def. of Relationship</vt:lpstr>
      <vt:lpstr>RECALL: Mathematical def. of Relationship</vt:lpstr>
      <vt:lpstr>PowerPoint Presentation</vt:lpstr>
      <vt:lpstr>High-Level: DB Design</vt:lpstr>
      <vt:lpstr>Constraints Prevent (some)  Anomalies in the Data</vt:lpstr>
      <vt:lpstr>Constraints Prevent (some)  Anomalies in the Data</vt:lpstr>
      <vt:lpstr>A Picture Of FDs</vt:lpstr>
      <vt:lpstr>FDs for Relational Schema Design</vt:lpstr>
      <vt:lpstr>Finding Functional Dependencies</vt:lpstr>
      <vt:lpstr>Closure of a set of Attributes</vt:lpstr>
      <vt:lpstr>Closure Algorithm</vt:lpstr>
      <vt:lpstr>Keys and Superkeys</vt:lpstr>
      <vt:lpstr>CALCULATING Keys and Superkeys</vt:lpstr>
      <vt:lpstr>High-Level: Decompositions</vt:lpstr>
      <vt:lpstr>Back to Conceptual Design</vt:lpstr>
      <vt:lpstr>Boyce-Codd Normal Form</vt:lpstr>
      <vt:lpstr>Example</vt:lpstr>
      <vt:lpstr>Example</vt:lpstr>
      <vt:lpstr>BCNF Decomposition Algorithm</vt:lpstr>
      <vt:lpstr>BCNF Decomposition Algorithm</vt:lpstr>
      <vt:lpstr>BCNF Decomposition Algorithm</vt:lpstr>
      <vt:lpstr>BCNF Decomposition Algorithm</vt:lpstr>
      <vt:lpstr>BCNF Decomposition Algorithm</vt:lpstr>
      <vt:lpstr>BCNF Decomposition Algorithm</vt:lpstr>
      <vt:lpstr>BCNF Decomposition Algorithm</vt:lpstr>
      <vt:lpstr>PowerPoint Presentation</vt:lpstr>
      <vt:lpstr>Example</vt:lpstr>
      <vt:lpstr>Lossless Decompositions</vt:lpstr>
      <vt:lpstr>A Problem with BCNF</vt:lpstr>
      <vt:lpstr>High-Level: Storage and Buffers</vt:lpstr>
      <vt:lpstr>High-level: Disk vs. Main Memory</vt:lpstr>
      <vt:lpstr>The Buffer (Pool)</vt:lpstr>
      <vt:lpstr>Buffer Manager</vt:lpstr>
      <vt:lpstr>Buffer Manager</vt:lpstr>
      <vt:lpstr>Buffer Manager</vt:lpstr>
      <vt:lpstr>Buffer replacement policy</vt:lpstr>
      <vt:lpstr>LRU</vt:lpstr>
      <vt:lpstr>MRU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Midterm Review</dc:title>
  <dc:creator>Alex Ratner</dc:creator>
  <cp:lastModifiedBy>Theodoros Rekatsinas</cp:lastModifiedBy>
  <cp:revision>71</cp:revision>
  <cp:lastPrinted>2017-10-13T17:56:09Z</cp:lastPrinted>
  <dcterms:created xsi:type="dcterms:W3CDTF">2015-10-21T20:45:14Z</dcterms:created>
  <dcterms:modified xsi:type="dcterms:W3CDTF">2017-10-13T17:56:41Z</dcterms:modified>
</cp:coreProperties>
</file>