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367" r:id="rId2"/>
    <p:sldId id="600" r:id="rId3"/>
    <p:sldId id="584" r:id="rId4"/>
    <p:sldId id="585" r:id="rId5"/>
    <p:sldId id="586" r:id="rId6"/>
    <p:sldId id="587" r:id="rId7"/>
    <p:sldId id="601" r:id="rId8"/>
    <p:sldId id="602" r:id="rId9"/>
    <p:sldId id="605" r:id="rId10"/>
    <p:sldId id="603" r:id="rId11"/>
    <p:sldId id="606" r:id="rId12"/>
    <p:sldId id="607" r:id="rId13"/>
    <p:sldId id="608" r:id="rId14"/>
    <p:sldId id="611" r:id="rId15"/>
    <p:sldId id="612" r:id="rId16"/>
    <p:sldId id="614" r:id="rId17"/>
    <p:sldId id="615" r:id="rId18"/>
    <p:sldId id="613" r:id="rId19"/>
    <p:sldId id="616" r:id="rId20"/>
    <p:sldId id="617" r:id="rId21"/>
    <p:sldId id="618" r:id="rId22"/>
    <p:sldId id="619" r:id="rId23"/>
    <p:sldId id="621" r:id="rId24"/>
    <p:sldId id="622" r:id="rId25"/>
    <p:sldId id="623" r:id="rId26"/>
    <p:sldId id="609" r:id="rId27"/>
    <p:sldId id="610" r:id="rId28"/>
    <p:sldId id="624" r:id="rId29"/>
    <p:sldId id="625" r:id="rId30"/>
    <p:sldId id="626" r:id="rId31"/>
    <p:sldId id="627" r:id="rId32"/>
    <p:sldId id="628" r:id="rId33"/>
    <p:sldId id="629" r:id="rId34"/>
    <p:sldId id="630" r:id="rId35"/>
    <p:sldId id="631" r:id="rId36"/>
    <p:sldId id="632" r:id="rId37"/>
    <p:sldId id="635" r:id="rId38"/>
    <p:sldId id="636" r:id="rId39"/>
    <p:sldId id="637" r:id="rId40"/>
    <p:sldId id="63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3" autoAdjust="0"/>
    <p:restoredTop sz="93806"/>
  </p:normalViewPr>
  <p:slideViewPr>
    <p:cSldViewPr snapToGrid="0" snapToObjects="1">
      <p:cViewPr varScale="1">
        <p:scale>
          <a:sx n="96" d="100"/>
          <a:sy n="96" d="100"/>
        </p:scale>
        <p:origin x="63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B99DE-D43D-8F40-BB2B-C87FB37B3B6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FB9FA-6C0A-B04C-8A7E-9DB303EF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9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88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03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02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69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08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99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00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32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15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50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7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8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6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92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85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82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>
                <a:solidFill>
                  <a:schemeClr val="tx2"/>
                </a:solidFill>
              </a:rPr>
              <a:t>Upper levels:</a:t>
            </a:r>
          </a:p>
          <a:p>
            <a:pPr>
              <a:buFontTx/>
              <a:buChar char="•"/>
            </a:pPr>
            <a:r>
              <a:rPr lang="en-US" sz="1200" b="0" dirty="0" smtClean="0">
                <a:solidFill>
                  <a:schemeClr val="tx2"/>
                </a:solidFill>
              </a:rPr>
              <a:t> release pages when done</a:t>
            </a:r>
          </a:p>
          <a:p>
            <a:pPr>
              <a:buFontTx/>
              <a:buChar char="•"/>
            </a:pPr>
            <a:r>
              <a:rPr lang="en-US" sz="1200" b="0" dirty="0" smtClean="0">
                <a:solidFill>
                  <a:schemeClr val="tx2"/>
                </a:solidFill>
              </a:rPr>
              <a:t> indicate if a page is modified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6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55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45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F2386-BC4D-D046-8DF5-D59CC1ADB016}" type="slidenum">
              <a:rPr lang="en-US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68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F2386-BC4D-D046-8DF5-D59CC1ADB016}" type="slidenum">
              <a:rPr lang="en-US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F2386-BC4D-D046-8DF5-D59CC1ADB016}" type="slidenum">
              <a:rPr lang="en-US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7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F2386-BC4D-D046-8DF5-D59CC1ADB016}" type="slidenum">
              <a:rPr lang="en-US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05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F2386-BC4D-D046-8DF5-D59CC1ADB016}" type="slidenum">
              <a:rPr lang="en-US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76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F2386-BC4D-D046-8DF5-D59CC1ADB016}" type="slidenum">
              <a:rPr lang="en-US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91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7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6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8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0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t>10/4/17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2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4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t>10/4/17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2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1817B-4AAF-0040-9060-2F9962E6E12E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4985A-DFED-4945-BD59-F27FFEAC6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3263"/>
            <a:ext cx="9144000" cy="2387600"/>
          </a:xfrm>
        </p:spPr>
        <p:txBody>
          <a:bodyPr/>
          <a:lstStyle/>
          <a:p>
            <a:r>
              <a:rPr lang="en-US" dirty="0" smtClean="0"/>
              <a:t>Lecture 9:</a:t>
            </a:r>
            <a:br>
              <a:rPr lang="en-US" dirty="0" smtClean="0"/>
            </a:br>
            <a:r>
              <a:rPr lang="en-US" dirty="0"/>
              <a:t>Data Storage and IO Models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8483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04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9EF-19FA-2A4A-AA20-DF2C12A960A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8780" y="-22510"/>
              <a:ext cx="3222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&gt;  Section 1 &gt; Memory Hierarchy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203617" y="3574382"/>
            <a:ext cx="3799903" cy="1395826"/>
            <a:chOff x="2278055" y="3237831"/>
            <a:chExt cx="3799903" cy="1395826"/>
          </a:xfrm>
        </p:grpSpPr>
        <p:sp>
          <p:nvSpPr>
            <p:cNvPr id="35" name="Trapezoid 34"/>
            <p:cNvSpPr/>
            <p:nvPr/>
          </p:nvSpPr>
          <p:spPr>
            <a:xfrm>
              <a:off x="2392586" y="3665380"/>
              <a:ext cx="3685372" cy="871046"/>
            </a:xfrm>
            <a:prstGeom prst="trapezoid">
              <a:avLst>
                <a:gd name="adj" fmla="val 5199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Flash Storage</a:t>
              </a:r>
              <a:endParaRPr lang="en-US" b="1" dirty="0"/>
            </a:p>
          </p:txBody>
        </p:sp>
        <p:sp>
          <p:nvSpPr>
            <p:cNvPr id="36" name="Parallelogram 35"/>
            <p:cNvSpPr/>
            <p:nvPr/>
          </p:nvSpPr>
          <p:spPr>
            <a:xfrm rot="17805817">
              <a:off x="1768304" y="3747582"/>
              <a:ext cx="1395826" cy="376323"/>
            </a:xfrm>
            <a:prstGeom prst="parallelogram">
              <a:avLst>
                <a:gd name="adj" fmla="val 6047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b="1" dirty="0" smtClean="0">
                  <a:solidFill>
                    <a:schemeClr val="tx1"/>
                  </a:solidFill>
                </a:rPr>
                <a:t>10</a:t>
              </a:r>
              <a:r>
                <a:rPr lang="en-US" sz="1800" b="1" baseline="30000" dirty="0">
                  <a:solidFill>
                    <a:schemeClr val="tx1"/>
                  </a:solidFill>
                </a:rPr>
                <a:t>5</a:t>
              </a:r>
              <a:r>
                <a:rPr lang="en-US" sz="1800" b="1" dirty="0" smtClean="0">
                  <a:solidFill>
                    <a:schemeClr val="tx1"/>
                  </a:solidFill>
                </a:rPr>
                <a:t> – 10</a:t>
              </a:r>
              <a:r>
                <a:rPr lang="en-US" sz="1800" b="1" baseline="30000" dirty="0">
                  <a:solidFill>
                    <a:schemeClr val="tx1"/>
                  </a:solidFill>
                </a:rPr>
                <a:t>6</a:t>
              </a:r>
              <a:endParaRPr lang="en-US" sz="1800" b="1" baseline="300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7" name="Isosceles Triangle 7"/>
          <p:cNvSpPr/>
          <p:nvPr/>
        </p:nvSpPr>
        <p:spPr>
          <a:xfrm>
            <a:off x="5583163" y="1479551"/>
            <a:ext cx="1143000" cy="1066800"/>
          </a:xfrm>
          <a:prstGeom prst="triangl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bIns="0" rtlCol="0" anchor="ctr"/>
          <a:lstStyle/>
          <a:p>
            <a:pPr algn="ctr"/>
            <a:r>
              <a:rPr lang="en-US" sz="2000" b="1" dirty="0" smtClean="0"/>
              <a:t>CPU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</p:txBody>
      </p:sp>
      <p:sp>
        <p:nvSpPr>
          <p:cNvPr id="38" name="Trapezoid 37"/>
          <p:cNvSpPr/>
          <p:nvPr/>
        </p:nvSpPr>
        <p:spPr>
          <a:xfrm>
            <a:off x="4987055" y="2751655"/>
            <a:ext cx="2347561" cy="871046"/>
          </a:xfrm>
          <a:prstGeom prst="trapezoid">
            <a:avLst>
              <a:gd name="adj" fmla="val 5199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Main Memory</a:t>
            </a:r>
            <a:endParaRPr lang="en-US" b="1" dirty="0"/>
          </a:p>
        </p:txBody>
      </p:sp>
      <p:sp>
        <p:nvSpPr>
          <p:cNvPr id="39" name="Trapezoid 38"/>
          <p:cNvSpPr>
            <a:spLocks noChangeAspect="1"/>
          </p:cNvSpPr>
          <p:nvPr/>
        </p:nvSpPr>
        <p:spPr>
          <a:xfrm>
            <a:off x="3575235" y="5252208"/>
            <a:ext cx="5171200" cy="1104143"/>
          </a:xfrm>
          <a:prstGeom prst="trapezoid">
            <a:avLst>
              <a:gd name="adj" fmla="val 5199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Magnetic Hard Disk Drive (HDD)</a:t>
            </a:r>
            <a:endParaRPr lang="en-US" b="1" dirty="0"/>
          </a:p>
        </p:txBody>
      </p:sp>
      <p:sp>
        <p:nvSpPr>
          <p:cNvPr id="40" name="Parallelogram 39"/>
          <p:cNvSpPr/>
          <p:nvPr/>
        </p:nvSpPr>
        <p:spPr>
          <a:xfrm rot="17805817">
            <a:off x="2041471" y="3519023"/>
            <a:ext cx="4421509" cy="376323"/>
          </a:xfrm>
          <a:prstGeom prst="parallelogram">
            <a:avLst/>
          </a:prstGeom>
          <a:solidFill>
            <a:srgbClr val="D9D9D9">
              <a:alpha val="3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800" b="1" i="1" dirty="0" smtClean="0">
                <a:solidFill>
                  <a:schemeClr val="tx1"/>
                </a:solidFill>
              </a:rPr>
              <a:t>A  C  C  E  S  S       C  Y  C  L  E  S  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sp>
        <p:nvSpPr>
          <p:cNvPr id="41" name="Parallelogram 40"/>
          <p:cNvSpPr/>
          <p:nvPr/>
        </p:nvSpPr>
        <p:spPr>
          <a:xfrm rot="17805817">
            <a:off x="3016010" y="5420157"/>
            <a:ext cx="1395826" cy="376323"/>
          </a:xfrm>
          <a:prstGeom prst="parallelogram">
            <a:avLst>
              <a:gd name="adj" fmla="val 6047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10</a:t>
            </a:r>
            <a:r>
              <a:rPr lang="en-US" sz="1800" b="1" baseline="30000" dirty="0">
                <a:solidFill>
                  <a:schemeClr val="tx1"/>
                </a:solidFill>
              </a:rPr>
              <a:t>7</a:t>
            </a:r>
            <a:r>
              <a:rPr lang="en-US" sz="1800" b="1" dirty="0" smtClean="0">
                <a:solidFill>
                  <a:schemeClr val="tx1"/>
                </a:solidFill>
              </a:rPr>
              <a:t> – 10</a:t>
            </a:r>
            <a:r>
              <a:rPr lang="en-US" sz="1800" b="1" baseline="30000" dirty="0">
                <a:solidFill>
                  <a:schemeClr val="tx1"/>
                </a:solidFill>
              </a:rPr>
              <a:t>8</a:t>
            </a:r>
            <a:endParaRPr lang="en-US" sz="1800" b="1" baseline="30000" dirty="0" smtClean="0">
              <a:solidFill>
                <a:schemeClr val="tx1"/>
              </a:solidFill>
            </a:endParaRPr>
          </a:p>
        </p:txBody>
      </p:sp>
      <p:sp>
        <p:nvSpPr>
          <p:cNvPr id="42" name="Parallelogram 41"/>
          <p:cNvSpPr/>
          <p:nvPr/>
        </p:nvSpPr>
        <p:spPr>
          <a:xfrm rot="17805817">
            <a:off x="4438946" y="2824802"/>
            <a:ext cx="1212173" cy="376323"/>
          </a:xfrm>
          <a:prstGeom prst="parallelogram">
            <a:avLst>
              <a:gd name="adj" fmla="val 6047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100s</a:t>
            </a:r>
            <a:endParaRPr lang="en-US" sz="1800" b="1" baseline="30000" dirty="0" smtClean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766291" y="2264165"/>
            <a:ext cx="762000" cy="251460"/>
          </a:xfrm>
          <a:prstGeom prst="roundRect">
            <a:avLst/>
          </a:prstGeom>
          <a:gradFill flip="none" rotWithShape="1">
            <a:gsLst>
              <a:gs pos="0">
                <a:srgbClr val="009900"/>
              </a:gs>
              <a:gs pos="100000">
                <a:srgbClr val="00FF80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Cache</a:t>
            </a:r>
            <a:endParaRPr lang="en-US" sz="1600" b="1" dirty="0"/>
          </a:p>
        </p:txBody>
      </p:sp>
      <p:sp>
        <p:nvSpPr>
          <p:cNvPr id="44" name="Striped Right Arrow 43"/>
          <p:cNvSpPr/>
          <p:nvPr/>
        </p:nvSpPr>
        <p:spPr>
          <a:xfrm rot="14520000">
            <a:off x="6623070" y="2912560"/>
            <a:ext cx="4876800" cy="9906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3600" b="1" dirty="0" smtClean="0"/>
              <a:t>Price</a:t>
            </a:r>
            <a:endParaRPr lang="en-US" sz="3600" b="1" dirty="0"/>
          </a:p>
        </p:txBody>
      </p:sp>
      <p:sp>
        <p:nvSpPr>
          <p:cNvPr id="45" name="Striped Right Arrow 44"/>
          <p:cNvSpPr/>
          <p:nvPr/>
        </p:nvSpPr>
        <p:spPr>
          <a:xfrm rot="3780000" flipV="1">
            <a:off x="5626259" y="3253266"/>
            <a:ext cx="4876800" cy="990600"/>
          </a:xfrm>
          <a:prstGeom prst="stripedRightArrow">
            <a:avLst/>
          </a:prstGeom>
          <a:gradFill>
            <a:gsLst>
              <a:gs pos="0">
                <a:srgbClr val="009900"/>
              </a:gs>
              <a:gs pos="100000">
                <a:srgbClr val="00FF80"/>
              </a:gs>
            </a:gsLst>
            <a:lin ang="0" scaled="0"/>
          </a:gradFill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Capacity</a:t>
            </a:r>
            <a:endParaRPr lang="en-US" sz="3600" b="1" dirty="0"/>
          </a:p>
        </p:txBody>
      </p:sp>
      <p:sp>
        <p:nvSpPr>
          <p:cNvPr id="46" name="Striped Right Arrow 45"/>
          <p:cNvSpPr/>
          <p:nvPr/>
        </p:nvSpPr>
        <p:spPr>
          <a:xfrm rot="17820000">
            <a:off x="1150761" y="3141159"/>
            <a:ext cx="4876800" cy="990600"/>
          </a:xfrm>
          <a:prstGeom prst="stripedRight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3600" b="1" dirty="0" smtClean="0"/>
              <a:t>Access Speed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1999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9EF-19FA-2A4A-AA20-DF2C12A960A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8780" y="-22510"/>
              <a:ext cx="3222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&gt;  Section 1 &gt; Memory Hierarchy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main memory?</a:t>
            </a:r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23119" y="1683310"/>
            <a:ext cx="11145762" cy="42484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+mj-lt"/>
              </a:rPr>
              <a:t>Relatively </a:t>
            </a:r>
            <a:r>
              <a:rPr lang="en-US" sz="3200" smtClean="0">
                <a:latin typeface="+mj-lt"/>
              </a:rPr>
              <a:t>high cost</a:t>
            </a: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Main memory is </a:t>
            </a:r>
            <a:r>
              <a:rPr lang="en-US" sz="3200" dirty="0" smtClean="0">
                <a:solidFill>
                  <a:srgbClr val="AA0311"/>
                </a:solidFill>
                <a:latin typeface="+mj-lt"/>
              </a:rPr>
              <a:t>not persistent</a:t>
            </a:r>
            <a:r>
              <a:rPr lang="en-US" sz="3200" dirty="0" smtClean="0">
                <a:latin typeface="+mj-lt"/>
              </a:rPr>
              <a:t>!</a:t>
            </a:r>
          </a:p>
          <a:p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Typical storage hierarchy:</a:t>
            </a:r>
          </a:p>
          <a:p>
            <a:pPr lvl="1">
              <a:buSzPct val="75000"/>
            </a:pPr>
            <a:r>
              <a:rPr lang="en-US" sz="3200" b="1" dirty="0" smtClean="0">
                <a:latin typeface="+mj-lt"/>
              </a:rPr>
              <a:t>Primary storage</a:t>
            </a:r>
            <a:r>
              <a:rPr lang="en-US" sz="3200" dirty="0" smtClean="0">
                <a:latin typeface="+mj-lt"/>
              </a:rPr>
              <a:t>: </a:t>
            </a:r>
            <a:r>
              <a:rPr lang="en-US" sz="3200" dirty="0" smtClean="0">
                <a:solidFill>
                  <a:srgbClr val="AA0311"/>
                </a:solidFill>
                <a:latin typeface="+mj-lt"/>
              </a:rPr>
              <a:t>main memory </a:t>
            </a:r>
            <a:r>
              <a:rPr lang="en-US" sz="3200" dirty="0" smtClean="0">
                <a:latin typeface="+mj-lt"/>
              </a:rPr>
              <a:t>(RAM) for currently used data</a:t>
            </a:r>
          </a:p>
          <a:p>
            <a:pPr lvl="1">
              <a:buSzPct val="75000"/>
            </a:pPr>
            <a:endParaRPr lang="en-US" sz="3200" dirty="0" smtClean="0">
              <a:latin typeface="+mj-lt"/>
            </a:endParaRPr>
          </a:p>
          <a:p>
            <a:pPr lvl="1">
              <a:buSzPct val="75000"/>
            </a:pPr>
            <a:r>
              <a:rPr lang="en-US" sz="3200" b="1" dirty="0" smtClean="0">
                <a:latin typeface="+mj-lt"/>
              </a:rPr>
              <a:t>Secondary storage</a:t>
            </a:r>
            <a:r>
              <a:rPr lang="en-US" sz="3200" dirty="0" smtClean="0">
                <a:latin typeface="+mj-lt"/>
              </a:rPr>
              <a:t>: </a:t>
            </a:r>
            <a:r>
              <a:rPr lang="en-US" sz="3200" dirty="0" smtClean="0">
                <a:solidFill>
                  <a:srgbClr val="AA0311"/>
                </a:solidFill>
                <a:latin typeface="+mj-lt"/>
              </a:rPr>
              <a:t>disk</a:t>
            </a:r>
            <a:r>
              <a:rPr lang="en-US" sz="3200" dirty="0" smtClean="0">
                <a:latin typeface="+mj-lt"/>
              </a:rPr>
              <a:t> for the main database</a:t>
            </a:r>
          </a:p>
          <a:p>
            <a:pPr lvl="1">
              <a:buSzPct val="75000"/>
            </a:pPr>
            <a:endParaRPr lang="en-US" sz="3200" dirty="0" smtClean="0">
              <a:latin typeface="+mj-lt"/>
            </a:endParaRPr>
          </a:p>
          <a:p>
            <a:pPr lvl="1">
              <a:buSzPct val="75000"/>
            </a:pPr>
            <a:r>
              <a:rPr lang="en-US" sz="3200" b="1" dirty="0" smtClean="0">
                <a:latin typeface="+mj-lt"/>
              </a:rPr>
              <a:t>Tertiary storage</a:t>
            </a:r>
            <a:r>
              <a:rPr lang="en-US" sz="3200" dirty="0" smtClean="0">
                <a:latin typeface="+mj-lt"/>
              </a:rPr>
              <a:t>: </a:t>
            </a:r>
            <a:r>
              <a:rPr lang="en-US" sz="3200" dirty="0" smtClean="0">
                <a:solidFill>
                  <a:srgbClr val="AA0311"/>
                </a:solidFill>
                <a:latin typeface="+mj-lt"/>
              </a:rPr>
              <a:t>tapes</a:t>
            </a:r>
            <a:r>
              <a:rPr lang="en-US" sz="3200" dirty="0" smtClean="0">
                <a:latin typeface="+mj-lt"/>
              </a:rPr>
              <a:t> for archiving older versions of the data</a:t>
            </a:r>
          </a:p>
          <a:p>
            <a:pPr marL="0" indent="0">
              <a:buFont typeface="Arial"/>
              <a:buNone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15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2. Disk and Files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28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All about disks</a:t>
            </a: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Accessing a disk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Managing disk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23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22862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&gt; Disks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600" dirty="0">
                <a:latin typeface="+mj-lt"/>
              </a:rPr>
              <a:t>Secondary storage device of choice.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600" dirty="0">
                <a:latin typeface="+mj-lt"/>
              </a:rPr>
              <a:t>Data is stored and retrieved in units called </a:t>
            </a:r>
            <a:r>
              <a:rPr lang="en-US" sz="3600" b="1" i="1" dirty="0">
                <a:latin typeface="+mj-lt"/>
              </a:rPr>
              <a:t>disk </a:t>
            </a:r>
            <a:r>
              <a:rPr lang="en-US" sz="3600" b="1" i="1" dirty="0" smtClean="0">
                <a:latin typeface="+mj-lt"/>
              </a:rPr>
              <a:t>blocks</a:t>
            </a:r>
            <a:endParaRPr lang="en-US" sz="3600" dirty="0">
              <a:latin typeface="+mj-lt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600" dirty="0">
                <a:latin typeface="+mj-lt"/>
              </a:rPr>
              <a:t>Unlike RAM, time to retrieve a disk page varies depending upon location on disk.  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SzPct val="75000"/>
            </a:pPr>
            <a:r>
              <a:rPr lang="en-US" sz="3200" dirty="0">
                <a:latin typeface="+mj-lt"/>
              </a:rPr>
              <a:t>Therefore, relative placement of pages on disk has major impact on DBMS performance!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32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Mechanics of a Disk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22862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&gt; Disks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17443" y="2006599"/>
            <a:ext cx="931470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3200" dirty="0" smtClean="0">
                <a:latin typeface="+mj-lt"/>
              </a:rPr>
              <a:t>Mechanical characteristics:</a:t>
            </a:r>
          </a:p>
          <a:p>
            <a:r>
              <a:rPr lang="en-US" sz="3200" dirty="0" smtClean="0">
                <a:latin typeface="+mj-lt"/>
              </a:rPr>
              <a:t>Rotation speed (7200RPM)</a:t>
            </a:r>
          </a:p>
          <a:p>
            <a:r>
              <a:rPr lang="en-US" sz="3200" dirty="0" smtClean="0">
                <a:latin typeface="+mj-lt"/>
              </a:rPr>
              <a:t>Number of platters (1-30)</a:t>
            </a:r>
          </a:p>
          <a:p>
            <a:r>
              <a:rPr lang="en-US" sz="3200" dirty="0" smtClean="0">
                <a:latin typeface="+mj-lt"/>
              </a:rPr>
              <a:t>Number of tracks (&lt;=10000)</a:t>
            </a:r>
          </a:p>
          <a:p>
            <a:r>
              <a:rPr lang="en-US" sz="3200" dirty="0" smtClean="0">
                <a:latin typeface="+mj-lt"/>
              </a:rPr>
              <a:t>Number of bytes/track(10</a:t>
            </a:r>
            <a:r>
              <a:rPr lang="en-US" sz="3200" baseline="30000" dirty="0" smtClean="0">
                <a:latin typeface="+mj-lt"/>
              </a:rPr>
              <a:t>5</a:t>
            </a:r>
            <a:r>
              <a:rPr lang="en-US" sz="3200" dirty="0" smtClean="0">
                <a:latin typeface="+mj-lt"/>
              </a:rPr>
              <a:t>)</a:t>
            </a:r>
          </a:p>
          <a:p>
            <a:endParaRPr lang="en-US" sz="3200" dirty="0">
              <a:latin typeface="+mj-lt"/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7890651" y="1525572"/>
            <a:ext cx="3149600" cy="1801813"/>
            <a:chOff x="2998" y="1129"/>
            <a:chExt cx="1984" cy="1135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998" y="1499"/>
              <a:ext cx="1984" cy="765"/>
            </a:xfrm>
            <a:custGeom>
              <a:avLst/>
              <a:gdLst/>
              <a:ahLst/>
              <a:cxnLst>
                <a:cxn ang="0">
                  <a:pos x="0" y="386"/>
                </a:cxn>
                <a:cxn ang="0">
                  <a:pos x="16" y="320"/>
                </a:cxn>
                <a:cxn ang="0">
                  <a:pos x="57" y="255"/>
                </a:cxn>
                <a:cxn ang="0">
                  <a:pos x="131" y="197"/>
                </a:cxn>
                <a:cxn ang="0">
                  <a:pos x="230" y="140"/>
                </a:cxn>
                <a:cxn ang="0">
                  <a:pos x="353" y="90"/>
                </a:cxn>
                <a:cxn ang="0">
                  <a:pos x="493" y="58"/>
                </a:cxn>
                <a:cxn ang="0">
                  <a:pos x="650" y="25"/>
                </a:cxn>
                <a:cxn ang="0">
                  <a:pos x="814" y="8"/>
                </a:cxn>
                <a:cxn ang="0">
                  <a:pos x="987" y="0"/>
                </a:cxn>
                <a:cxn ang="0">
                  <a:pos x="1160" y="8"/>
                </a:cxn>
                <a:cxn ang="0">
                  <a:pos x="1333" y="25"/>
                </a:cxn>
                <a:cxn ang="0">
                  <a:pos x="1489" y="58"/>
                </a:cxn>
                <a:cxn ang="0">
                  <a:pos x="1629" y="90"/>
                </a:cxn>
                <a:cxn ang="0">
                  <a:pos x="1753" y="140"/>
                </a:cxn>
                <a:cxn ang="0">
                  <a:pos x="1852" y="197"/>
                </a:cxn>
                <a:cxn ang="0">
                  <a:pos x="1926" y="255"/>
                </a:cxn>
                <a:cxn ang="0">
                  <a:pos x="1967" y="320"/>
                </a:cxn>
                <a:cxn ang="0">
                  <a:pos x="1983" y="386"/>
                </a:cxn>
                <a:cxn ang="0">
                  <a:pos x="1967" y="452"/>
                </a:cxn>
                <a:cxn ang="0">
                  <a:pos x="1926" y="518"/>
                </a:cxn>
                <a:cxn ang="0">
                  <a:pos x="1852" y="575"/>
                </a:cxn>
                <a:cxn ang="0">
                  <a:pos x="1753" y="633"/>
                </a:cxn>
                <a:cxn ang="0">
                  <a:pos x="1629" y="674"/>
                </a:cxn>
                <a:cxn ang="0">
                  <a:pos x="1489" y="715"/>
                </a:cxn>
                <a:cxn ang="0">
                  <a:pos x="1333" y="740"/>
                </a:cxn>
                <a:cxn ang="0">
                  <a:pos x="1160" y="764"/>
                </a:cxn>
                <a:cxn ang="0">
                  <a:pos x="987" y="764"/>
                </a:cxn>
                <a:cxn ang="0">
                  <a:pos x="814" y="764"/>
                </a:cxn>
                <a:cxn ang="0">
                  <a:pos x="650" y="740"/>
                </a:cxn>
                <a:cxn ang="0">
                  <a:pos x="493" y="715"/>
                </a:cxn>
                <a:cxn ang="0">
                  <a:pos x="353" y="674"/>
                </a:cxn>
                <a:cxn ang="0">
                  <a:pos x="230" y="633"/>
                </a:cxn>
                <a:cxn ang="0">
                  <a:pos x="131" y="575"/>
                </a:cxn>
                <a:cxn ang="0">
                  <a:pos x="57" y="518"/>
                </a:cxn>
                <a:cxn ang="0">
                  <a:pos x="16" y="452"/>
                </a:cxn>
                <a:cxn ang="0">
                  <a:pos x="0" y="386"/>
                </a:cxn>
              </a:cxnLst>
              <a:rect l="0" t="0" r="r" b="b"/>
              <a:pathLst>
                <a:path w="1984" h="765">
                  <a:moveTo>
                    <a:pt x="0" y="386"/>
                  </a:moveTo>
                  <a:lnTo>
                    <a:pt x="16" y="320"/>
                  </a:lnTo>
                  <a:lnTo>
                    <a:pt x="57" y="255"/>
                  </a:lnTo>
                  <a:lnTo>
                    <a:pt x="131" y="197"/>
                  </a:lnTo>
                  <a:lnTo>
                    <a:pt x="230" y="140"/>
                  </a:lnTo>
                  <a:lnTo>
                    <a:pt x="353" y="90"/>
                  </a:lnTo>
                  <a:lnTo>
                    <a:pt x="493" y="58"/>
                  </a:lnTo>
                  <a:lnTo>
                    <a:pt x="650" y="25"/>
                  </a:lnTo>
                  <a:lnTo>
                    <a:pt x="814" y="8"/>
                  </a:lnTo>
                  <a:lnTo>
                    <a:pt x="987" y="0"/>
                  </a:lnTo>
                  <a:lnTo>
                    <a:pt x="1160" y="8"/>
                  </a:lnTo>
                  <a:lnTo>
                    <a:pt x="1333" y="25"/>
                  </a:lnTo>
                  <a:lnTo>
                    <a:pt x="1489" y="58"/>
                  </a:lnTo>
                  <a:lnTo>
                    <a:pt x="1629" y="90"/>
                  </a:lnTo>
                  <a:lnTo>
                    <a:pt x="1753" y="140"/>
                  </a:lnTo>
                  <a:lnTo>
                    <a:pt x="1852" y="197"/>
                  </a:lnTo>
                  <a:lnTo>
                    <a:pt x="1926" y="255"/>
                  </a:lnTo>
                  <a:lnTo>
                    <a:pt x="1967" y="320"/>
                  </a:lnTo>
                  <a:lnTo>
                    <a:pt x="1983" y="386"/>
                  </a:lnTo>
                  <a:lnTo>
                    <a:pt x="1967" y="452"/>
                  </a:lnTo>
                  <a:lnTo>
                    <a:pt x="1926" y="518"/>
                  </a:lnTo>
                  <a:lnTo>
                    <a:pt x="1852" y="575"/>
                  </a:lnTo>
                  <a:lnTo>
                    <a:pt x="1753" y="633"/>
                  </a:lnTo>
                  <a:lnTo>
                    <a:pt x="1629" y="674"/>
                  </a:lnTo>
                  <a:lnTo>
                    <a:pt x="1489" y="715"/>
                  </a:lnTo>
                  <a:lnTo>
                    <a:pt x="1333" y="740"/>
                  </a:lnTo>
                  <a:lnTo>
                    <a:pt x="1160" y="764"/>
                  </a:lnTo>
                  <a:lnTo>
                    <a:pt x="987" y="764"/>
                  </a:lnTo>
                  <a:lnTo>
                    <a:pt x="814" y="764"/>
                  </a:lnTo>
                  <a:lnTo>
                    <a:pt x="650" y="740"/>
                  </a:lnTo>
                  <a:lnTo>
                    <a:pt x="493" y="715"/>
                  </a:lnTo>
                  <a:lnTo>
                    <a:pt x="353" y="674"/>
                  </a:lnTo>
                  <a:lnTo>
                    <a:pt x="230" y="633"/>
                  </a:lnTo>
                  <a:lnTo>
                    <a:pt x="131" y="575"/>
                  </a:lnTo>
                  <a:lnTo>
                    <a:pt x="57" y="518"/>
                  </a:lnTo>
                  <a:lnTo>
                    <a:pt x="16" y="452"/>
                  </a:lnTo>
                  <a:lnTo>
                    <a:pt x="0" y="386"/>
                  </a:lnTo>
                </a:path>
              </a:pathLst>
            </a:custGeom>
            <a:solidFill>
              <a:srgbClr val="000000"/>
            </a:solidFill>
            <a:ln w="508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998" y="1129"/>
              <a:ext cx="1984" cy="765"/>
            </a:xfrm>
            <a:custGeom>
              <a:avLst/>
              <a:gdLst/>
              <a:ahLst/>
              <a:cxnLst>
                <a:cxn ang="0">
                  <a:pos x="0" y="386"/>
                </a:cxn>
                <a:cxn ang="0">
                  <a:pos x="16" y="321"/>
                </a:cxn>
                <a:cxn ang="0">
                  <a:pos x="57" y="255"/>
                </a:cxn>
                <a:cxn ang="0">
                  <a:pos x="131" y="197"/>
                </a:cxn>
                <a:cxn ang="0">
                  <a:pos x="230" y="140"/>
                </a:cxn>
                <a:cxn ang="0">
                  <a:pos x="353" y="91"/>
                </a:cxn>
                <a:cxn ang="0">
                  <a:pos x="493" y="58"/>
                </a:cxn>
                <a:cxn ang="0">
                  <a:pos x="650" y="25"/>
                </a:cxn>
                <a:cxn ang="0">
                  <a:pos x="814" y="8"/>
                </a:cxn>
                <a:cxn ang="0">
                  <a:pos x="987" y="0"/>
                </a:cxn>
                <a:cxn ang="0">
                  <a:pos x="1160" y="8"/>
                </a:cxn>
                <a:cxn ang="0">
                  <a:pos x="1333" y="25"/>
                </a:cxn>
                <a:cxn ang="0">
                  <a:pos x="1489" y="58"/>
                </a:cxn>
                <a:cxn ang="0">
                  <a:pos x="1629" y="91"/>
                </a:cxn>
                <a:cxn ang="0">
                  <a:pos x="1753" y="140"/>
                </a:cxn>
                <a:cxn ang="0">
                  <a:pos x="1852" y="197"/>
                </a:cxn>
                <a:cxn ang="0">
                  <a:pos x="1926" y="255"/>
                </a:cxn>
                <a:cxn ang="0">
                  <a:pos x="1967" y="321"/>
                </a:cxn>
                <a:cxn ang="0">
                  <a:pos x="1983" y="386"/>
                </a:cxn>
                <a:cxn ang="0">
                  <a:pos x="1967" y="452"/>
                </a:cxn>
                <a:cxn ang="0">
                  <a:pos x="1926" y="518"/>
                </a:cxn>
                <a:cxn ang="0">
                  <a:pos x="1852" y="575"/>
                </a:cxn>
                <a:cxn ang="0">
                  <a:pos x="1753" y="633"/>
                </a:cxn>
                <a:cxn ang="0">
                  <a:pos x="1629" y="674"/>
                </a:cxn>
                <a:cxn ang="0">
                  <a:pos x="1489" y="715"/>
                </a:cxn>
                <a:cxn ang="0">
                  <a:pos x="1333" y="740"/>
                </a:cxn>
                <a:cxn ang="0">
                  <a:pos x="1160" y="764"/>
                </a:cxn>
                <a:cxn ang="0">
                  <a:pos x="987" y="764"/>
                </a:cxn>
                <a:cxn ang="0">
                  <a:pos x="814" y="764"/>
                </a:cxn>
                <a:cxn ang="0">
                  <a:pos x="650" y="740"/>
                </a:cxn>
                <a:cxn ang="0">
                  <a:pos x="493" y="715"/>
                </a:cxn>
                <a:cxn ang="0">
                  <a:pos x="353" y="674"/>
                </a:cxn>
                <a:cxn ang="0">
                  <a:pos x="230" y="633"/>
                </a:cxn>
                <a:cxn ang="0">
                  <a:pos x="131" y="575"/>
                </a:cxn>
                <a:cxn ang="0">
                  <a:pos x="57" y="518"/>
                </a:cxn>
                <a:cxn ang="0">
                  <a:pos x="16" y="452"/>
                </a:cxn>
                <a:cxn ang="0">
                  <a:pos x="0" y="386"/>
                </a:cxn>
              </a:cxnLst>
              <a:rect l="0" t="0" r="r" b="b"/>
              <a:pathLst>
                <a:path w="1984" h="765">
                  <a:moveTo>
                    <a:pt x="0" y="386"/>
                  </a:moveTo>
                  <a:lnTo>
                    <a:pt x="16" y="321"/>
                  </a:lnTo>
                  <a:lnTo>
                    <a:pt x="57" y="255"/>
                  </a:lnTo>
                  <a:lnTo>
                    <a:pt x="131" y="197"/>
                  </a:lnTo>
                  <a:lnTo>
                    <a:pt x="230" y="140"/>
                  </a:lnTo>
                  <a:lnTo>
                    <a:pt x="353" y="91"/>
                  </a:lnTo>
                  <a:lnTo>
                    <a:pt x="493" y="58"/>
                  </a:lnTo>
                  <a:lnTo>
                    <a:pt x="650" y="25"/>
                  </a:lnTo>
                  <a:lnTo>
                    <a:pt x="814" y="8"/>
                  </a:lnTo>
                  <a:lnTo>
                    <a:pt x="987" y="0"/>
                  </a:lnTo>
                  <a:lnTo>
                    <a:pt x="1160" y="8"/>
                  </a:lnTo>
                  <a:lnTo>
                    <a:pt x="1333" y="25"/>
                  </a:lnTo>
                  <a:lnTo>
                    <a:pt x="1489" y="58"/>
                  </a:lnTo>
                  <a:lnTo>
                    <a:pt x="1629" y="91"/>
                  </a:lnTo>
                  <a:lnTo>
                    <a:pt x="1753" y="140"/>
                  </a:lnTo>
                  <a:lnTo>
                    <a:pt x="1852" y="197"/>
                  </a:lnTo>
                  <a:lnTo>
                    <a:pt x="1926" y="255"/>
                  </a:lnTo>
                  <a:lnTo>
                    <a:pt x="1967" y="321"/>
                  </a:lnTo>
                  <a:lnTo>
                    <a:pt x="1983" y="386"/>
                  </a:lnTo>
                  <a:lnTo>
                    <a:pt x="1967" y="452"/>
                  </a:lnTo>
                  <a:lnTo>
                    <a:pt x="1926" y="518"/>
                  </a:lnTo>
                  <a:lnTo>
                    <a:pt x="1852" y="575"/>
                  </a:lnTo>
                  <a:lnTo>
                    <a:pt x="1753" y="633"/>
                  </a:lnTo>
                  <a:lnTo>
                    <a:pt x="1629" y="674"/>
                  </a:lnTo>
                  <a:lnTo>
                    <a:pt x="1489" y="715"/>
                  </a:lnTo>
                  <a:lnTo>
                    <a:pt x="1333" y="740"/>
                  </a:lnTo>
                  <a:lnTo>
                    <a:pt x="1160" y="764"/>
                  </a:lnTo>
                  <a:lnTo>
                    <a:pt x="987" y="764"/>
                  </a:lnTo>
                  <a:lnTo>
                    <a:pt x="814" y="764"/>
                  </a:lnTo>
                  <a:lnTo>
                    <a:pt x="650" y="740"/>
                  </a:lnTo>
                  <a:lnTo>
                    <a:pt x="493" y="715"/>
                  </a:lnTo>
                  <a:lnTo>
                    <a:pt x="353" y="674"/>
                  </a:lnTo>
                  <a:lnTo>
                    <a:pt x="230" y="633"/>
                  </a:lnTo>
                  <a:lnTo>
                    <a:pt x="131" y="575"/>
                  </a:lnTo>
                  <a:lnTo>
                    <a:pt x="57" y="518"/>
                  </a:lnTo>
                  <a:lnTo>
                    <a:pt x="16" y="452"/>
                  </a:lnTo>
                  <a:lnTo>
                    <a:pt x="0" y="386"/>
                  </a:lnTo>
                </a:path>
              </a:pathLst>
            </a:custGeom>
            <a:solidFill>
              <a:srgbClr val="000000"/>
            </a:solidFill>
            <a:ln w="508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7863663" y="795322"/>
            <a:ext cx="3176588" cy="4594225"/>
            <a:chOff x="2981" y="669"/>
            <a:chExt cx="2001" cy="2894"/>
          </a:xfrm>
        </p:grpSpPr>
        <p:grpSp>
          <p:nvGrpSpPr>
            <p:cNvPr id="17" name="Group 9"/>
            <p:cNvGrpSpPr>
              <a:grpSpLocks/>
            </p:cNvGrpSpPr>
            <p:nvPr/>
          </p:nvGrpSpPr>
          <p:grpSpPr bwMode="auto">
            <a:xfrm>
              <a:off x="2981" y="1096"/>
              <a:ext cx="2001" cy="2467"/>
              <a:chOff x="2981" y="1096"/>
              <a:chExt cx="2001" cy="2467"/>
            </a:xfrm>
          </p:grpSpPr>
          <p:grpSp>
            <p:nvGrpSpPr>
              <p:cNvPr id="27" name="Group 10"/>
              <p:cNvGrpSpPr>
                <a:grpSpLocks/>
              </p:cNvGrpSpPr>
              <p:nvPr/>
            </p:nvGrpSpPr>
            <p:grpSpPr bwMode="auto">
              <a:xfrm>
                <a:off x="2998" y="1466"/>
                <a:ext cx="1984" cy="765"/>
                <a:chOff x="2998" y="1466"/>
                <a:chExt cx="1984" cy="765"/>
              </a:xfrm>
            </p:grpSpPr>
            <p:sp>
              <p:nvSpPr>
                <p:cNvPr id="33" name="Freeform 11"/>
                <p:cNvSpPr>
                  <a:spLocks/>
                </p:cNvSpPr>
                <p:nvPr/>
              </p:nvSpPr>
              <p:spPr bwMode="auto">
                <a:xfrm>
                  <a:off x="2998" y="1466"/>
                  <a:ext cx="1984" cy="765"/>
                </a:xfrm>
                <a:custGeom>
                  <a:avLst/>
                  <a:gdLst/>
                  <a:ahLst/>
                  <a:cxnLst>
                    <a:cxn ang="0">
                      <a:pos x="0" y="378"/>
                    </a:cxn>
                    <a:cxn ang="0">
                      <a:pos x="16" y="312"/>
                    </a:cxn>
                    <a:cxn ang="0">
                      <a:pos x="57" y="247"/>
                    </a:cxn>
                    <a:cxn ang="0">
                      <a:pos x="131" y="189"/>
                    </a:cxn>
                    <a:cxn ang="0">
                      <a:pos x="230" y="132"/>
                    </a:cxn>
                    <a:cxn ang="0">
                      <a:pos x="353" y="91"/>
                    </a:cxn>
                    <a:cxn ang="0">
                      <a:pos x="493" y="49"/>
                    </a:cxn>
                    <a:cxn ang="0">
                      <a:pos x="650" y="25"/>
                    </a:cxn>
                    <a:cxn ang="0">
                      <a:pos x="814" y="0"/>
                    </a:cxn>
                    <a:cxn ang="0">
                      <a:pos x="987" y="0"/>
                    </a:cxn>
                    <a:cxn ang="0">
                      <a:pos x="1160" y="0"/>
                    </a:cxn>
                    <a:cxn ang="0">
                      <a:pos x="1333" y="25"/>
                    </a:cxn>
                    <a:cxn ang="0">
                      <a:pos x="1489" y="49"/>
                    </a:cxn>
                    <a:cxn ang="0">
                      <a:pos x="1629" y="91"/>
                    </a:cxn>
                    <a:cxn ang="0">
                      <a:pos x="1753" y="132"/>
                    </a:cxn>
                    <a:cxn ang="0">
                      <a:pos x="1852" y="189"/>
                    </a:cxn>
                    <a:cxn ang="0">
                      <a:pos x="1926" y="247"/>
                    </a:cxn>
                    <a:cxn ang="0">
                      <a:pos x="1967" y="312"/>
                    </a:cxn>
                    <a:cxn ang="0">
                      <a:pos x="1983" y="378"/>
                    </a:cxn>
                    <a:cxn ang="0">
                      <a:pos x="1967" y="444"/>
                    </a:cxn>
                    <a:cxn ang="0">
                      <a:pos x="1926" y="510"/>
                    </a:cxn>
                    <a:cxn ang="0">
                      <a:pos x="1852" y="567"/>
                    </a:cxn>
                    <a:cxn ang="0">
                      <a:pos x="1753" y="625"/>
                    </a:cxn>
                    <a:cxn ang="0">
                      <a:pos x="1629" y="674"/>
                    </a:cxn>
                    <a:cxn ang="0">
                      <a:pos x="1489" y="707"/>
                    </a:cxn>
                    <a:cxn ang="0">
                      <a:pos x="1333" y="740"/>
                    </a:cxn>
                    <a:cxn ang="0">
                      <a:pos x="1160" y="756"/>
                    </a:cxn>
                    <a:cxn ang="0">
                      <a:pos x="987" y="764"/>
                    </a:cxn>
                    <a:cxn ang="0">
                      <a:pos x="814" y="756"/>
                    </a:cxn>
                    <a:cxn ang="0">
                      <a:pos x="650" y="740"/>
                    </a:cxn>
                    <a:cxn ang="0">
                      <a:pos x="493" y="707"/>
                    </a:cxn>
                    <a:cxn ang="0">
                      <a:pos x="353" y="674"/>
                    </a:cxn>
                    <a:cxn ang="0">
                      <a:pos x="230" y="625"/>
                    </a:cxn>
                    <a:cxn ang="0">
                      <a:pos x="131" y="567"/>
                    </a:cxn>
                    <a:cxn ang="0">
                      <a:pos x="57" y="510"/>
                    </a:cxn>
                    <a:cxn ang="0">
                      <a:pos x="16" y="444"/>
                    </a:cxn>
                    <a:cxn ang="0">
                      <a:pos x="0" y="378"/>
                    </a:cxn>
                  </a:cxnLst>
                  <a:rect l="0" t="0" r="r" b="b"/>
                  <a:pathLst>
                    <a:path w="1984" h="765">
                      <a:moveTo>
                        <a:pt x="0" y="378"/>
                      </a:moveTo>
                      <a:lnTo>
                        <a:pt x="16" y="312"/>
                      </a:lnTo>
                      <a:lnTo>
                        <a:pt x="57" y="247"/>
                      </a:lnTo>
                      <a:lnTo>
                        <a:pt x="131" y="189"/>
                      </a:lnTo>
                      <a:lnTo>
                        <a:pt x="230" y="132"/>
                      </a:lnTo>
                      <a:lnTo>
                        <a:pt x="353" y="91"/>
                      </a:lnTo>
                      <a:lnTo>
                        <a:pt x="493" y="49"/>
                      </a:lnTo>
                      <a:lnTo>
                        <a:pt x="650" y="25"/>
                      </a:lnTo>
                      <a:lnTo>
                        <a:pt x="814" y="0"/>
                      </a:lnTo>
                      <a:lnTo>
                        <a:pt x="987" y="0"/>
                      </a:lnTo>
                      <a:lnTo>
                        <a:pt x="1160" y="0"/>
                      </a:lnTo>
                      <a:lnTo>
                        <a:pt x="1333" y="25"/>
                      </a:lnTo>
                      <a:lnTo>
                        <a:pt x="1489" y="49"/>
                      </a:lnTo>
                      <a:lnTo>
                        <a:pt x="1629" y="91"/>
                      </a:lnTo>
                      <a:lnTo>
                        <a:pt x="1753" y="132"/>
                      </a:lnTo>
                      <a:lnTo>
                        <a:pt x="1852" y="189"/>
                      </a:lnTo>
                      <a:lnTo>
                        <a:pt x="1926" y="247"/>
                      </a:lnTo>
                      <a:lnTo>
                        <a:pt x="1967" y="312"/>
                      </a:lnTo>
                      <a:lnTo>
                        <a:pt x="1983" y="378"/>
                      </a:lnTo>
                      <a:lnTo>
                        <a:pt x="1967" y="444"/>
                      </a:lnTo>
                      <a:lnTo>
                        <a:pt x="1926" y="510"/>
                      </a:lnTo>
                      <a:lnTo>
                        <a:pt x="1852" y="567"/>
                      </a:lnTo>
                      <a:lnTo>
                        <a:pt x="1753" y="625"/>
                      </a:lnTo>
                      <a:lnTo>
                        <a:pt x="1629" y="674"/>
                      </a:lnTo>
                      <a:lnTo>
                        <a:pt x="1489" y="707"/>
                      </a:lnTo>
                      <a:lnTo>
                        <a:pt x="1333" y="740"/>
                      </a:lnTo>
                      <a:lnTo>
                        <a:pt x="1160" y="756"/>
                      </a:lnTo>
                      <a:lnTo>
                        <a:pt x="987" y="764"/>
                      </a:lnTo>
                      <a:lnTo>
                        <a:pt x="814" y="756"/>
                      </a:lnTo>
                      <a:lnTo>
                        <a:pt x="650" y="740"/>
                      </a:lnTo>
                      <a:lnTo>
                        <a:pt x="493" y="707"/>
                      </a:lnTo>
                      <a:lnTo>
                        <a:pt x="353" y="674"/>
                      </a:lnTo>
                      <a:lnTo>
                        <a:pt x="230" y="625"/>
                      </a:lnTo>
                      <a:lnTo>
                        <a:pt x="131" y="567"/>
                      </a:lnTo>
                      <a:lnTo>
                        <a:pt x="57" y="510"/>
                      </a:lnTo>
                      <a:lnTo>
                        <a:pt x="16" y="444"/>
                      </a:lnTo>
                      <a:lnTo>
                        <a:pt x="0" y="37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12"/>
                <p:cNvSpPr>
                  <a:spLocks/>
                </p:cNvSpPr>
                <p:nvPr/>
              </p:nvSpPr>
              <p:spPr bwMode="auto">
                <a:xfrm>
                  <a:off x="3055" y="1524"/>
                  <a:ext cx="1853" cy="650"/>
                </a:xfrm>
                <a:custGeom>
                  <a:avLst/>
                  <a:gdLst/>
                  <a:ahLst/>
                  <a:cxnLst>
                    <a:cxn ang="0">
                      <a:pos x="0" y="328"/>
                    </a:cxn>
                    <a:cxn ang="0">
                      <a:pos x="17" y="263"/>
                    </a:cxn>
                    <a:cxn ang="0">
                      <a:pos x="66" y="205"/>
                    </a:cxn>
                    <a:cxn ang="0">
                      <a:pos x="140" y="156"/>
                    </a:cxn>
                    <a:cxn ang="0">
                      <a:pos x="247" y="106"/>
                    </a:cxn>
                    <a:cxn ang="0">
                      <a:pos x="371" y="65"/>
                    </a:cxn>
                    <a:cxn ang="0">
                      <a:pos x="519" y="33"/>
                    </a:cxn>
                    <a:cxn ang="0">
                      <a:pos x="675" y="16"/>
                    </a:cxn>
                    <a:cxn ang="0">
                      <a:pos x="840" y="0"/>
                    </a:cxn>
                    <a:cxn ang="0">
                      <a:pos x="1013" y="0"/>
                    </a:cxn>
                    <a:cxn ang="0">
                      <a:pos x="1177" y="16"/>
                    </a:cxn>
                    <a:cxn ang="0">
                      <a:pos x="1342" y="33"/>
                    </a:cxn>
                    <a:cxn ang="0">
                      <a:pos x="1482" y="65"/>
                    </a:cxn>
                    <a:cxn ang="0">
                      <a:pos x="1613" y="106"/>
                    </a:cxn>
                    <a:cxn ang="0">
                      <a:pos x="1712" y="156"/>
                    </a:cxn>
                    <a:cxn ang="0">
                      <a:pos x="1795" y="205"/>
                    </a:cxn>
                    <a:cxn ang="0">
                      <a:pos x="1836" y="263"/>
                    </a:cxn>
                    <a:cxn ang="0">
                      <a:pos x="1852" y="328"/>
                    </a:cxn>
                    <a:cxn ang="0">
                      <a:pos x="1836" y="386"/>
                    </a:cxn>
                    <a:cxn ang="0">
                      <a:pos x="1795" y="443"/>
                    </a:cxn>
                    <a:cxn ang="0">
                      <a:pos x="1712" y="493"/>
                    </a:cxn>
                    <a:cxn ang="0">
                      <a:pos x="1613" y="542"/>
                    </a:cxn>
                    <a:cxn ang="0">
                      <a:pos x="1482" y="583"/>
                    </a:cxn>
                    <a:cxn ang="0">
                      <a:pos x="1342" y="616"/>
                    </a:cxn>
                    <a:cxn ang="0">
                      <a:pos x="1177" y="641"/>
                    </a:cxn>
                    <a:cxn ang="0">
                      <a:pos x="1013" y="649"/>
                    </a:cxn>
                    <a:cxn ang="0">
                      <a:pos x="840" y="649"/>
                    </a:cxn>
                    <a:cxn ang="0">
                      <a:pos x="675" y="641"/>
                    </a:cxn>
                    <a:cxn ang="0">
                      <a:pos x="519" y="616"/>
                    </a:cxn>
                    <a:cxn ang="0">
                      <a:pos x="371" y="583"/>
                    </a:cxn>
                    <a:cxn ang="0">
                      <a:pos x="247" y="542"/>
                    </a:cxn>
                    <a:cxn ang="0">
                      <a:pos x="140" y="493"/>
                    </a:cxn>
                    <a:cxn ang="0">
                      <a:pos x="66" y="443"/>
                    </a:cxn>
                    <a:cxn ang="0">
                      <a:pos x="17" y="386"/>
                    </a:cxn>
                    <a:cxn ang="0">
                      <a:pos x="0" y="328"/>
                    </a:cxn>
                  </a:cxnLst>
                  <a:rect l="0" t="0" r="r" b="b"/>
                  <a:pathLst>
                    <a:path w="1853" h="650">
                      <a:moveTo>
                        <a:pt x="0" y="328"/>
                      </a:moveTo>
                      <a:lnTo>
                        <a:pt x="17" y="263"/>
                      </a:lnTo>
                      <a:lnTo>
                        <a:pt x="66" y="205"/>
                      </a:lnTo>
                      <a:lnTo>
                        <a:pt x="140" y="156"/>
                      </a:lnTo>
                      <a:lnTo>
                        <a:pt x="247" y="106"/>
                      </a:lnTo>
                      <a:lnTo>
                        <a:pt x="371" y="65"/>
                      </a:lnTo>
                      <a:lnTo>
                        <a:pt x="519" y="33"/>
                      </a:lnTo>
                      <a:lnTo>
                        <a:pt x="675" y="16"/>
                      </a:lnTo>
                      <a:lnTo>
                        <a:pt x="840" y="0"/>
                      </a:lnTo>
                      <a:lnTo>
                        <a:pt x="1013" y="0"/>
                      </a:lnTo>
                      <a:lnTo>
                        <a:pt x="1177" y="16"/>
                      </a:lnTo>
                      <a:lnTo>
                        <a:pt x="1342" y="33"/>
                      </a:lnTo>
                      <a:lnTo>
                        <a:pt x="1482" y="65"/>
                      </a:lnTo>
                      <a:lnTo>
                        <a:pt x="1613" y="106"/>
                      </a:lnTo>
                      <a:lnTo>
                        <a:pt x="1712" y="156"/>
                      </a:lnTo>
                      <a:lnTo>
                        <a:pt x="1795" y="205"/>
                      </a:lnTo>
                      <a:lnTo>
                        <a:pt x="1836" y="263"/>
                      </a:lnTo>
                      <a:lnTo>
                        <a:pt x="1852" y="328"/>
                      </a:lnTo>
                      <a:lnTo>
                        <a:pt x="1836" y="386"/>
                      </a:lnTo>
                      <a:lnTo>
                        <a:pt x="1795" y="443"/>
                      </a:lnTo>
                      <a:lnTo>
                        <a:pt x="1712" y="493"/>
                      </a:lnTo>
                      <a:lnTo>
                        <a:pt x="1613" y="542"/>
                      </a:lnTo>
                      <a:lnTo>
                        <a:pt x="1482" y="583"/>
                      </a:lnTo>
                      <a:lnTo>
                        <a:pt x="1342" y="616"/>
                      </a:lnTo>
                      <a:lnTo>
                        <a:pt x="1177" y="641"/>
                      </a:lnTo>
                      <a:lnTo>
                        <a:pt x="1013" y="649"/>
                      </a:lnTo>
                      <a:lnTo>
                        <a:pt x="840" y="649"/>
                      </a:lnTo>
                      <a:lnTo>
                        <a:pt x="675" y="641"/>
                      </a:lnTo>
                      <a:lnTo>
                        <a:pt x="519" y="616"/>
                      </a:lnTo>
                      <a:lnTo>
                        <a:pt x="371" y="583"/>
                      </a:lnTo>
                      <a:lnTo>
                        <a:pt x="247" y="542"/>
                      </a:lnTo>
                      <a:lnTo>
                        <a:pt x="140" y="493"/>
                      </a:lnTo>
                      <a:lnTo>
                        <a:pt x="66" y="443"/>
                      </a:lnTo>
                      <a:lnTo>
                        <a:pt x="17" y="386"/>
                      </a:lnTo>
                      <a:lnTo>
                        <a:pt x="0" y="32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13"/>
                <p:cNvSpPr>
                  <a:spLocks/>
                </p:cNvSpPr>
                <p:nvPr/>
              </p:nvSpPr>
              <p:spPr bwMode="auto">
                <a:xfrm>
                  <a:off x="3146" y="1589"/>
                  <a:ext cx="1672" cy="494"/>
                </a:xfrm>
                <a:custGeom>
                  <a:avLst/>
                  <a:gdLst/>
                  <a:ahLst/>
                  <a:cxnLst>
                    <a:cxn ang="0">
                      <a:pos x="0" y="247"/>
                    </a:cxn>
                    <a:cxn ang="0">
                      <a:pos x="16" y="198"/>
                    </a:cxn>
                    <a:cxn ang="0">
                      <a:pos x="66" y="148"/>
                    </a:cxn>
                    <a:cxn ang="0">
                      <a:pos x="148" y="107"/>
                    </a:cxn>
                    <a:cxn ang="0">
                      <a:pos x="247" y="74"/>
                    </a:cxn>
                    <a:cxn ang="0">
                      <a:pos x="370" y="41"/>
                    </a:cxn>
                    <a:cxn ang="0">
                      <a:pos x="518" y="17"/>
                    </a:cxn>
                    <a:cxn ang="0">
                      <a:pos x="675" y="0"/>
                    </a:cxn>
                    <a:cxn ang="0">
                      <a:pos x="839" y="0"/>
                    </a:cxn>
                    <a:cxn ang="0">
                      <a:pos x="996" y="0"/>
                    </a:cxn>
                    <a:cxn ang="0">
                      <a:pos x="1152" y="17"/>
                    </a:cxn>
                    <a:cxn ang="0">
                      <a:pos x="1300" y="41"/>
                    </a:cxn>
                    <a:cxn ang="0">
                      <a:pos x="1424" y="74"/>
                    </a:cxn>
                    <a:cxn ang="0">
                      <a:pos x="1531" y="107"/>
                    </a:cxn>
                    <a:cxn ang="0">
                      <a:pos x="1605" y="148"/>
                    </a:cxn>
                    <a:cxn ang="0">
                      <a:pos x="1654" y="198"/>
                    </a:cxn>
                    <a:cxn ang="0">
                      <a:pos x="1671" y="247"/>
                    </a:cxn>
                    <a:cxn ang="0">
                      <a:pos x="1654" y="296"/>
                    </a:cxn>
                    <a:cxn ang="0">
                      <a:pos x="1605" y="337"/>
                    </a:cxn>
                    <a:cxn ang="0">
                      <a:pos x="1531" y="378"/>
                    </a:cxn>
                    <a:cxn ang="0">
                      <a:pos x="1424" y="419"/>
                    </a:cxn>
                    <a:cxn ang="0">
                      <a:pos x="1300" y="452"/>
                    </a:cxn>
                    <a:cxn ang="0">
                      <a:pos x="1152" y="477"/>
                    </a:cxn>
                    <a:cxn ang="0">
                      <a:pos x="996" y="485"/>
                    </a:cxn>
                    <a:cxn ang="0">
                      <a:pos x="839" y="493"/>
                    </a:cxn>
                    <a:cxn ang="0">
                      <a:pos x="675" y="485"/>
                    </a:cxn>
                    <a:cxn ang="0">
                      <a:pos x="518" y="477"/>
                    </a:cxn>
                    <a:cxn ang="0">
                      <a:pos x="370" y="452"/>
                    </a:cxn>
                    <a:cxn ang="0">
                      <a:pos x="247" y="419"/>
                    </a:cxn>
                    <a:cxn ang="0">
                      <a:pos x="148" y="378"/>
                    </a:cxn>
                    <a:cxn ang="0">
                      <a:pos x="66" y="337"/>
                    </a:cxn>
                    <a:cxn ang="0">
                      <a:pos x="16" y="296"/>
                    </a:cxn>
                    <a:cxn ang="0">
                      <a:pos x="0" y="247"/>
                    </a:cxn>
                  </a:cxnLst>
                  <a:rect l="0" t="0" r="r" b="b"/>
                  <a:pathLst>
                    <a:path w="1672" h="494">
                      <a:moveTo>
                        <a:pt x="0" y="247"/>
                      </a:moveTo>
                      <a:lnTo>
                        <a:pt x="16" y="198"/>
                      </a:lnTo>
                      <a:lnTo>
                        <a:pt x="66" y="148"/>
                      </a:lnTo>
                      <a:lnTo>
                        <a:pt x="148" y="107"/>
                      </a:lnTo>
                      <a:lnTo>
                        <a:pt x="247" y="74"/>
                      </a:lnTo>
                      <a:lnTo>
                        <a:pt x="370" y="41"/>
                      </a:lnTo>
                      <a:lnTo>
                        <a:pt x="518" y="17"/>
                      </a:lnTo>
                      <a:lnTo>
                        <a:pt x="675" y="0"/>
                      </a:lnTo>
                      <a:lnTo>
                        <a:pt x="839" y="0"/>
                      </a:lnTo>
                      <a:lnTo>
                        <a:pt x="996" y="0"/>
                      </a:lnTo>
                      <a:lnTo>
                        <a:pt x="1152" y="17"/>
                      </a:lnTo>
                      <a:lnTo>
                        <a:pt x="1300" y="41"/>
                      </a:lnTo>
                      <a:lnTo>
                        <a:pt x="1424" y="74"/>
                      </a:lnTo>
                      <a:lnTo>
                        <a:pt x="1531" y="107"/>
                      </a:lnTo>
                      <a:lnTo>
                        <a:pt x="1605" y="148"/>
                      </a:lnTo>
                      <a:lnTo>
                        <a:pt x="1654" y="198"/>
                      </a:lnTo>
                      <a:lnTo>
                        <a:pt x="1671" y="247"/>
                      </a:lnTo>
                      <a:lnTo>
                        <a:pt x="1654" y="296"/>
                      </a:lnTo>
                      <a:lnTo>
                        <a:pt x="1605" y="337"/>
                      </a:lnTo>
                      <a:lnTo>
                        <a:pt x="1531" y="378"/>
                      </a:lnTo>
                      <a:lnTo>
                        <a:pt x="1424" y="419"/>
                      </a:lnTo>
                      <a:lnTo>
                        <a:pt x="1300" y="452"/>
                      </a:lnTo>
                      <a:lnTo>
                        <a:pt x="1152" y="477"/>
                      </a:lnTo>
                      <a:lnTo>
                        <a:pt x="996" y="485"/>
                      </a:lnTo>
                      <a:lnTo>
                        <a:pt x="839" y="493"/>
                      </a:lnTo>
                      <a:lnTo>
                        <a:pt x="675" y="485"/>
                      </a:lnTo>
                      <a:lnTo>
                        <a:pt x="518" y="477"/>
                      </a:lnTo>
                      <a:lnTo>
                        <a:pt x="370" y="452"/>
                      </a:lnTo>
                      <a:lnTo>
                        <a:pt x="247" y="419"/>
                      </a:lnTo>
                      <a:lnTo>
                        <a:pt x="148" y="378"/>
                      </a:lnTo>
                      <a:lnTo>
                        <a:pt x="66" y="337"/>
                      </a:lnTo>
                      <a:lnTo>
                        <a:pt x="16" y="296"/>
                      </a:lnTo>
                      <a:lnTo>
                        <a:pt x="0" y="247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8" name="Group 14"/>
              <p:cNvGrpSpPr>
                <a:grpSpLocks/>
              </p:cNvGrpSpPr>
              <p:nvPr/>
            </p:nvGrpSpPr>
            <p:grpSpPr bwMode="auto">
              <a:xfrm>
                <a:off x="2998" y="1096"/>
                <a:ext cx="1984" cy="766"/>
                <a:chOff x="2998" y="1096"/>
                <a:chExt cx="1984" cy="766"/>
              </a:xfrm>
            </p:grpSpPr>
            <p:sp>
              <p:nvSpPr>
                <p:cNvPr id="30" name="Freeform 15"/>
                <p:cNvSpPr>
                  <a:spLocks/>
                </p:cNvSpPr>
                <p:nvPr/>
              </p:nvSpPr>
              <p:spPr bwMode="auto">
                <a:xfrm>
                  <a:off x="2998" y="1096"/>
                  <a:ext cx="1984" cy="766"/>
                </a:xfrm>
                <a:custGeom>
                  <a:avLst/>
                  <a:gdLst/>
                  <a:ahLst/>
                  <a:cxnLst>
                    <a:cxn ang="0">
                      <a:pos x="0" y="378"/>
                    </a:cxn>
                    <a:cxn ang="0">
                      <a:pos x="16" y="313"/>
                    </a:cxn>
                    <a:cxn ang="0">
                      <a:pos x="57" y="247"/>
                    </a:cxn>
                    <a:cxn ang="0">
                      <a:pos x="131" y="189"/>
                    </a:cxn>
                    <a:cxn ang="0">
                      <a:pos x="230" y="132"/>
                    </a:cxn>
                    <a:cxn ang="0">
                      <a:pos x="353" y="91"/>
                    </a:cxn>
                    <a:cxn ang="0">
                      <a:pos x="493" y="50"/>
                    </a:cxn>
                    <a:cxn ang="0">
                      <a:pos x="650" y="25"/>
                    </a:cxn>
                    <a:cxn ang="0">
                      <a:pos x="814" y="0"/>
                    </a:cxn>
                    <a:cxn ang="0">
                      <a:pos x="987" y="0"/>
                    </a:cxn>
                    <a:cxn ang="0">
                      <a:pos x="1160" y="0"/>
                    </a:cxn>
                    <a:cxn ang="0">
                      <a:pos x="1333" y="25"/>
                    </a:cxn>
                    <a:cxn ang="0">
                      <a:pos x="1489" y="50"/>
                    </a:cxn>
                    <a:cxn ang="0">
                      <a:pos x="1629" y="91"/>
                    </a:cxn>
                    <a:cxn ang="0">
                      <a:pos x="1753" y="132"/>
                    </a:cxn>
                    <a:cxn ang="0">
                      <a:pos x="1852" y="189"/>
                    </a:cxn>
                    <a:cxn ang="0">
                      <a:pos x="1926" y="247"/>
                    </a:cxn>
                    <a:cxn ang="0">
                      <a:pos x="1967" y="313"/>
                    </a:cxn>
                    <a:cxn ang="0">
                      <a:pos x="1983" y="378"/>
                    </a:cxn>
                    <a:cxn ang="0">
                      <a:pos x="1967" y="444"/>
                    </a:cxn>
                    <a:cxn ang="0">
                      <a:pos x="1926" y="510"/>
                    </a:cxn>
                    <a:cxn ang="0">
                      <a:pos x="1852" y="567"/>
                    </a:cxn>
                    <a:cxn ang="0">
                      <a:pos x="1753" y="625"/>
                    </a:cxn>
                    <a:cxn ang="0">
                      <a:pos x="1629" y="674"/>
                    </a:cxn>
                    <a:cxn ang="0">
                      <a:pos x="1489" y="707"/>
                    </a:cxn>
                    <a:cxn ang="0">
                      <a:pos x="1333" y="740"/>
                    </a:cxn>
                    <a:cxn ang="0">
                      <a:pos x="1160" y="756"/>
                    </a:cxn>
                    <a:cxn ang="0">
                      <a:pos x="987" y="765"/>
                    </a:cxn>
                    <a:cxn ang="0">
                      <a:pos x="814" y="756"/>
                    </a:cxn>
                    <a:cxn ang="0">
                      <a:pos x="650" y="740"/>
                    </a:cxn>
                    <a:cxn ang="0">
                      <a:pos x="493" y="707"/>
                    </a:cxn>
                    <a:cxn ang="0">
                      <a:pos x="353" y="674"/>
                    </a:cxn>
                    <a:cxn ang="0">
                      <a:pos x="230" y="625"/>
                    </a:cxn>
                    <a:cxn ang="0">
                      <a:pos x="131" y="567"/>
                    </a:cxn>
                    <a:cxn ang="0">
                      <a:pos x="57" y="510"/>
                    </a:cxn>
                    <a:cxn ang="0">
                      <a:pos x="16" y="444"/>
                    </a:cxn>
                    <a:cxn ang="0">
                      <a:pos x="0" y="378"/>
                    </a:cxn>
                  </a:cxnLst>
                  <a:rect l="0" t="0" r="r" b="b"/>
                  <a:pathLst>
                    <a:path w="1984" h="766">
                      <a:moveTo>
                        <a:pt x="0" y="378"/>
                      </a:moveTo>
                      <a:lnTo>
                        <a:pt x="16" y="313"/>
                      </a:lnTo>
                      <a:lnTo>
                        <a:pt x="57" y="247"/>
                      </a:lnTo>
                      <a:lnTo>
                        <a:pt x="131" y="189"/>
                      </a:lnTo>
                      <a:lnTo>
                        <a:pt x="230" y="132"/>
                      </a:lnTo>
                      <a:lnTo>
                        <a:pt x="353" y="91"/>
                      </a:lnTo>
                      <a:lnTo>
                        <a:pt x="493" y="50"/>
                      </a:lnTo>
                      <a:lnTo>
                        <a:pt x="650" y="25"/>
                      </a:lnTo>
                      <a:lnTo>
                        <a:pt x="814" y="0"/>
                      </a:lnTo>
                      <a:lnTo>
                        <a:pt x="987" y="0"/>
                      </a:lnTo>
                      <a:lnTo>
                        <a:pt x="1160" y="0"/>
                      </a:lnTo>
                      <a:lnTo>
                        <a:pt x="1333" y="25"/>
                      </a:lnTo>
                      <a:lnTo>
                        <a:pt x="1489" y="50"/>
                      </a:lnTo>
                      <a:lnTo>
                        <a:pt x="1629" y="91"/>
                      </a:lnTo>
                      <a:lnTo>
                        <a:pt x="1753" y="132"/>
                      </a:lnTo>
                      <a:lnTo>
                        <a:pt x="1852" y="189"/>
                      </a:lnTo>
                      <a:lnTo>
                        <a:pt x="1926" y="247"/>
                      </a:lnTo>
                      <a:lnTo>
                        <a:pt x="1967" y="313"/>
                      </a:lnTo>
                      <a:lnTo>
                        <a:pt x="1983" y="378"/>
                      </a:lnTo>
                      <a:lnTo>
                        <a:pt x="1967" y="444"/>
                      </a:lnTo>
                      <a:lnTo>
                        <a:pt x="1926" y="510"/>
                      </a:lnTo>
                      <a:lnTo>
                        <a:pt x="1852" y="567"/>
                      </a:lnTo>
                      <a:lnTo>
                        <a:pt x="1753" y="625"/>
                      </a:lnTo>
                      <a:lnTo>
                        <a:pt x="1629" y="674"/>
                      </a:lnTo>
                      <a:lnTo>
                        <a:pt x="1489" y="707"/>
                      </a:lnTo>
                      <a:lnTo>
                        <a:pt x="1333" y="740"/>
                      </a:lnTo>
                      <a:lnTo>
                        <a:pt x="1160" y="756"/>
                      </a:lnTo>
                      <a:lnTo>
                        <a:pt x="987" y="765"/>
                      </a:lnTo>
                      <a:lnTo>
                        <a:pt x="814" y="756"/>
                      </a:lnTo>
                      <a:lnTo>
                        <a:pt x="650" y="740"/>
                      </a:lnTo>
                      <a:lnTo>
                        <a:pt x="493" y="707"/>
                      </a:lnTo>
                      <a:lnTo>
                        <a:pt x="353" y="674"/>
                      </a:lnTo>
                      <a:lnTo>
                        <a:pt x="230" y="625"/>
                      </a:lnTo>
                      <a:lnTo>
                        <a:pt x="131" y="567"/>
                      </a:lnTo>
                      <a:lnTo>
                        <a:pt x="57" y="510"/>
                      </a:lnTo>
                      <a:lnTo>
                        <a:pt x="16" y="444"/>
                      </a:lnTo>
                      <a:lnTo>
                        <a:pt x="0" y="37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16"/>
                <p:cNvSpPr>
                  <a:spLocks/>
                </p:cNvSpPr>
                <p:nvPr/>
              </p:nvSpPr>
              <p:spPr bwMode="auto">
                <a:xfrm>
                  <a:off x="3055" y="1154"/>
                  <a:ext cx="1853" cy="650"/>
                </a:xfrm>
                <a:custGeom>
                  <a:avLst/>
                  <a:gdLst/>
                  <a:ahLst/>
                  <a:cxnLst>
                    <a:cxn ang="0">
                      <a:pos x="0" y="329"/>
                    </a:cxn>
                    <a:cxn ang="0">
                      <a:pos x="17" y="263"/>
                    </a:cxn>
                    <a:cxn ang="0">
                      <a:pos x="66" y="205"/>
                    </a:cxn>
                    <a:cxn ang="0">
                      <a:pos x="140" y="156"/>
                    </a:cxn>
                    <a:cxn ang="0">
                      <a:pos x="247" y="107"/>
                    </a:cxn>
                    <a:cxn ang="0">
                      <a:pos x="371" y="66"/>
                    </a:cxn>
                    <a:cxn ang="0">
                      <a:pos x="519" y="33"/>
                    </a:cxn>
                    <a:cxn ang="0">
                      <a:pos x="675" y="16"/>
                    </a:cxn>
                    <a:cxn ang="0">
                      <a:pos x="840" y="0"/>
                    </a:cxn>
                    <a:cxn ang="0">
                      <a:pos x="1013" y="0"/>
                    </a:cxn>
                    <a:cxn ang="0">
                      <a:pos x="1177" y="16"/>
                    </a:cxn>
                    <a:cxn ang="0">
                      <a:pos x="1342" y="33"/>
                    </a:cxn>
                    <a:cxn ang="0">
                      <a:pos x="1482" y="66"/>
                    </a:cxn>
                    <a:cxn ang="0">
                      <a:pos x="1613" y="107"/>
                    </a:cxn>
                    <a:cxn ang="0">
                      <a:pos x="1712" y="156"/>
                    </a:cxn>
                    <a:cxn ang="0">
                      <a:pos x="1795" y="205"/>
                    </a:cxn>
                    <a:cxn ang="0">
                      <a:pos x="1836" y="263"/>
                    </a:cxn>
                    <a:cxn ang="0">
                      <a:pos x="1852" y="329"/>
                    </a:cxn>
                    <a:cxn ang="0">
                      <a:pos x="1836" y="386"/>
                    </a:cxn>
                    <a:cxn ang="0">
                      <a:pos x="1795" y="444"/>
                    </a:cxn>
                    <a:cxn ang="0">
                      <a:pos x="1712" y="493"/>
                    </a:cxn>
                    <a:cxn ang="0">
                      <a:pos x="1613" y="542"/>
                    </a:cxn>
                    <a:cxn ang="0">
                      <a:pos x="1482" y="583"/>
                    </a:cxn>
                    <a:cxn ang="0">
                      <a:pos x="1342" y="616"/>
                    </a:cxn>
                    <a:cxn ang="0">
                      <a:pos x="1177" y="641"/>
                    </a:cxn>
                    <a:cxn ang="0">
                      <a:pos x="1013" y="649"/>
                    </a:cxn>
                    <a:cxn ang="0">
                      <a:pos x="840" y="649"/>
                    </a:cxn>
                    <a:cxn ang="0">
                      <a:pos x="675" y="641"/>
                    </a:cxn>
                    <a:cxn ang="0">
                      <a:pos x="519" y="616"/>
                    </a:cxn>
                    <a:cxn ang="0">
                      <a:pos x="371" y="583"/>
                    </a:cxn>
                    <a:cxn ang="0">
                      <a:pos x="247" y="542"/>
                    </a:cxn>
                    <a:cxn ang="0">
                      <a:pos x="140" y="493"/>
                    </a:cxn>
                    <a:cxn ang="0">
                      <a:pos x="66" y="444"/>
                    </a:cxn>
                    <a:cxn ang="0">
                      <a:pos x="17" y="386"/>
                    </a:cxn>
                    <a:cxn ang="0">
                      <a:pos x="0" y="329"/>
                    </a:cxn>
                  </a:cxnLst>
                  <a:rect l="0" t="0" r="r" b="b"/>
                  <a:pathLst>
                    <a:path w="1853" h="650">
                      <a:moveTo>
                        <a:pt x="0" y="329"/>
                      </a:moveTo>
                      <a:lnTo>
                        <a:pt x="17" y="263"/>
                      </a:lnTo>
                      <a:lnTo>
                        <a:pt x="66" y="205"/>
                      </a:lnTo>
                      <a:lnTo>
                        <a:pt x="140" y="156"/>
                      </a:lnTo>
                      <a:lnTo>
                        <a:pt x="247" y="107"/>
                      </a:lnTo>
                      <a:lnTo>
                        <a:pt x="371" y="66"/>
                      </a:lnTo>
                      <a:lnTo>
                        <a:pt x="519" y="33"/>
                      </a:lnTo>
                      <a:lnTo>
                        <a:pt x="675" y="16"/>
                      </a:lnTo>
                      <a:lnTo>
                        <a:pt x="840" y="0"/>
                      </a:lnTo>
                      <a:lnTo>
                        <a:pt x="1013" y="0"/>
                      </a:lnTo>
                      <a:lnTo>
                        <a:pt x="1177" y="16"/>
                      </a:lnTo>
                      <a:lnTo>
                        <a:pt x="1342" y="33"/>
                      </a:lnTo>
                      <a:lnTo>
                        <a:pt x="1482" y="66"/>
                      </a:lnTo>
                      <a:lnTo>
                        <a:pt x="1613" y="107"/>
                      </a:lnTo>
                      <a:lnTo>
                        <a:pt x="1712" y="156"/>
                      </a:lnTo>
                      <a:lnTo>
                        <a:pt x="1795" y="205"/>
                      </a:lnTo>
                      <a:lnTo>
                        <a:pt x="1836" y="263"/>
                      </a:lnTo>
                      <a:lnTo>
                        <a:pt x="1852" y="329"/>
                      </a:lnTo>
                      <a:lnTo>
                        <a:pt x="1836" y="386"/>
                      </a:lnTo>
                      <a:lnTo>
                        <a:pt x="1795" y="444"/>
                      </a:lnTo>
                      <a:lnTo>
                        <a:pt x="1712" y="493"/>
                      </a:lnTo>
                      <a:lnTo>
                        <a:pt x="1613" y="542"/>
                      </a:lnTo>
                      <a:lnTo>
                        <a:pt x="1482" y="583"/>
                      </a:lnTo>
                      <a:lnTo>
                        <a:pt x="1342" y="616"/>
                      </a:lnTo>
                      <a:lnTo>
                        <a:pt x="1177" y="641"/>
                      </a:lnTo>
                      <a:lnTo>
                        <a:pt x="1013" y="649"/>
                      </a:lnTo>
                      <a:lnTo>
                        <a:pt x="840" y="649"/>
                      </a:lnTo>
                      <a:lnTo>
                        <a:pt x="675" y="641"/>
                      </a:lnTo>
                      <a:lnTo>
                        <a:pt x="519" y="616"/>
                      </a:lnTo>
                      <a:lnTo>
                        <a:pt x="371" y="583"/>
                      </a:lnTo>
                      <a:lnTo>
                        <a:pt x="247" y="542"/>
                      </a:lnTo>
                      <a:lnTo>
                        <a:pt x="140" y="493"/>
                      </a:lnTo>
                      <a:lnTo>
                        <a:pt x="66" y="444"/>
                      </a:lnTo>
                      <a:lnTo>
                        <a:pt x="17" y="386"/>
                      </a:lnTo>
                      <a:lnTo>
                        <a:pt x="0" y="329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17"/>
                <p:cNvSpPr>
                  <a:spLocks/>
                </p:cNvSpPr>
                <p:nvPr/>
              </p:nvSpPr>
              <p:spPr bwMode="auto">
                <a:xfrm>
                  <a:off x="3146" y="1220"/>
                  <a:ext cx="1672" cy="494"/>
                </a:xfrm>
                <a:custGeom>
                  <a:avLst/>
                  <a:gdLst/>
                  <a:ahLst/>
                  <a:cxnLst>
                    <a:cxn ang="0">
                      <a:pos x="0" y="246"/>
                    </a:cxn>
                    <a:cxn ang="0">
                      <a:pos x="16" y="197"/>
                    </a:cxn>
                    <a:cxn ang="0">
                      <a:pos x="66" y="147"/>
                    </a:cxn>
                    <a:cxn ang="0">
                      <a:pos x="148" y="106"/>
                    </a:cxn>
                    <a:cxn ang="0">
                      <a:pos x="247" y="74"/>
                    </a:cxn>
                    <a:cxn ang="0">
                      <a:pos x="370" y="41"/>
                    </a:cxn>
                    <a:cxn ang="0">
                      <a:pos x="518" y="16"/>
                    </a:cxn>
                    <a:cxn ang="0">
                      <a:pos x="675" y="0"/>
                    </a:cxn>
                    <a:cxn ang="0">
                      <a:pos x="839" y="0"/>
                    </a:cxn>
                    <a:cxn ang="0">
                      <a:pos x="996" y="0"/>
                    </a:cxn>
                    <a:cxn ang="0">
                      <a:pos x="1152" y="16"/>
                    </a:cxn>
                    <a:cxn ang="0">
                      <a:pos x="1300" y="41"/>
                    </a:cxn>
                    <a:cxn ang="0">
                      <a:pos x="1424" y="74"/>
                    </a:cxn>
                    <a:cxn ang="0">
                      <a:pos x="1531" y="106"/>
                    </a:cxn>
                    <a:cxn ang="0">
                      <a:pos x="1605" y="147"/>
                    </a:cxn>
                    <a:cxn ang="0">
                      <a:pos x="1654" y="197"/>
                    </a:cxn>
                    <a:cxn ang="0">
                      <a:pos x="1671" y="246"/>
                    </a:cxn>
                    <a:cxn ang="0">
                      <a:pos x="1654" y="295"/>
                    </a:cxn>
                    <a:cxn ang="0">
                      <a:pos x="1605" y="337"/>
                    </a:cxn>
                    <a:cxn ang="0">
                      <a:pos x="1531" y="378"/>
                    </a:cxn>
                    <a:cxn ang="0">
                      <a:pos x="1424" y="419"/>
                    </a:cxn>
                    <a:cxn ang="0">
                      <a:pos x="1300" y="452"/>
                    </a:cxn>
                    <a:cxn ang="0">
                      <a:pos x="1152" y="476"/>
                    </a:cxn>
                    <a:cxn ang="0">
                      <a:pos x="996" y="484"/>
                    </a:cxn>
                    <a:cxn ang="0">
                      <a:pos x="839" y="493"/>
                    </a:cxn>
                    <a:cxn ang="0">
                      <a:pos x="675" y="484"/>
                    </a:cxn>
                    <a:cxn ang="0">
                      <a:pos x="518" y="476"/>
                    </a:cxn>
                    <a:cxn ang="0">
                      <a:pos x="370" y="452"/>
                    </a:cxn>
                    <a:cxn ang="0">
                      <a:pos x="247" y="419"/>
                    </a:cxn>
                    <a:cxn ang="0">
                      <a:pos x="148" y="378"/>
                    </a:cxn>
                    <a:cxn ang="0">
                      <a:pos x="66" y="337"/>
                    </a:cxn>
                    <a:cxn ang="0">
                      <a:pos x="16" y="295"/>
                    </a:cxn>
                    <a:cxn ang="0">
                      <a:pos x="0" y="246"/>
                    </a:cxn>
                  </a:cxnLst>
                  <a:rect l="0" t="0" r="r" b="b"/>
                  <a:pathLst>
                    <a:path w="1672" h="494">
                      <a:moveTo>
                        <a:pt x="0" y="246"/>
                      </a:moveTo>
                      <a:lnTo>
                        <a:pt x="16" y="197"/>
                      </a:lnTo>
                      <a:lnTo>
                        <a:pt x="66" y="147"/>
                      </a:lnTo>
                      <a:lnTo>
                        <a:pt x="148" y="106"/>
                      </a:lnTo>
                      <a:lnTo>
                        <a:pt x="247" y="74"/>
                      </a:lnTo>
                      <a:lnTo>
                        <a:pt x="370" y="41"/>
                      </a:lnTo>
                      <a:lnTo>
                        <a:pt x="518" y="16"/>
                      </a:lnTo>
                      <a:lnTo>
                        <a:pt x="675" y="0"/>
                      </a:lnTo>
                      <a:lnTo>
                        <a:pt x="839" y="0"/>
                      </a:lnTo>
                      <a:lnTo>
                        <a:pt x="996" y="0"/>
                      </a:lnTo>
                      <a:lnTo>
                        <a:pt x="1152" y="16"/>
                      </a:lnTo>
                      <a:lnTo>
                        <a:pt x="1300" y="41"/>
                      </a:lnTo>
                      <a:lnTo>
                        <a:pt x="1424" y="74"/>
                      </a:lnTo>
                      <a:lnTo>
                        <a:pt x="1531" y="106"/>
                      </a:lnTo>
                      <a:lnTo>
                        <a:pt x="1605" y="147"/>
                      </a:lnTo>
                      <a:lnTo>
                        <a:pt x="1654" y="197"/>
                      </a:lnTo>
                      <a:lnTo>
                        <a:pt x="1671" y="246"/>
                      </a:lnTo>
                      <a:lnTo>
                        <a:pt x="1654" y="295"/>
                      </a:lnTo>
                      <a:lnTo>
                        <a:pt x="1605" y="337"/>
                      </a:lnTo>
                      <a:lnTo>
                        <a:pt x="1531" y="378"/>
                      </a:lnTo>
                      <a:lnTo>
                        <a:pt x="1424" y="419"/>
                      </a:lnTo>
                      <a:lnTo>
                        <a:pt x="1300" y="452"/>
                      </a:lnTo>
                      <a:lnTo>
                        <a:pt x="1152" y="476"/>
                      </a:lnTo>
                      <a:lnTo>
                        <a:pt x="996" y="484"/>
                      </a:lnTo>
                      <a:lnTo>
                        <a:pt x="839" y="493"/>
                      </a:lnTo>
                      <a:lnTo>
                        <a:pt x="675" y="484"/>
                      </a:lnTo>
                      <a:lnTo>
                        <a:pt x="518" y="476"/>
                      </a:lnTo>
                      <a:lnTo>
                        <a:pt x="370" y="452"/>
                      </a:lnTo>
                      <a:lnTo>
                        <a:pt x="247" y="419"/>
                      </a:lnTo>
                      <a:lnTo>
                        <a:pt x="148" y="378"/>
                      </a:lnTo>
                      <a:lnTo>
                        <a:pt x="66" y="337"/>
                      </a:lnTo>
                      <a:lnTo>
                        <a:pt x="16" y="295"/>
                      </a:lnTo>
                      <a:lnTo>
                        <a:pt x="0" y="24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2981" y="2797"/>
                <a:ext cx="1993" cy="766"/>
              </a:xfrm>
              <a:custGeom>
                <a:avLst/>
                <a:gdLst/>
                <a:ahLst/>
                <a:cxnLst>
                  <a:cxn ang="0">
                    <a:pos x="0" y="378"/>
                  </a:cxn>
                  <a:cxn ang="0">
                    <a:pos x="17" y="313"/>
                  </a:cxn>
                  <a:cxn ang="0">
                    <a:pos x="66" y="247"/>
                  </a:cxn>
                  <a:cxn ang="0">
                    <a:pos x="132" y="189"/>
                  </a:cxn>
                  <a:cxn ang="0">
                    <a:pos x="239" y="140"/>
                  </a:cxn>
                  <a:cxn ang="0">
                    <a:pos x="354" y="91"/>
                  </a:cxn>
                  <a:cxn ang="0">
                    <a:pos x="502" y="50"/>
                  </a:cxn>
                  <a:cxn ang="0">
                    <a:pos x="659" y="25"/>
                  </a:cxn>
                  <a:cxn ang="0">
                    <a:pos x="823" y="9"/>
                  </a:cxn>
                  <a:cxn ang="0">
                    <a:pos x="996" y="0"/>
                  </a:cxn>
                  <a:cxn ang="0">
                    <a:pos x="1169" y="9"/>
                  </a:cxn>
                  <a:cxn ang="0">
                    <a:pos x="1334" y="25"/>
                  </a:cxn>
                  <a:cxn ang="0">
                    <a:pos x="1490" y="50"/>
                  </a:cxn>
                  <a:cxn ang="0">
                    <a:pos x="1638" y="91"/>
                  </a:cxn>
                  <a:cxn ang="0">
                    <a:pos x="1753" y="140"/>
                  </a:cxn>
                  <a:cxn ang="0">
                    <a:pos x="1860" y="189"/>
                  </a:cxn>
                  <a:cxn ang="0">
                    <a:pos x="1926" y="247"/>
                  </a:cxn>
                  <a:cxn ang="0">
                    <a:pos x="1976" y="313"/>
                  </a:cxn>
                  <a:cxn ang="0">
                    <a:pos x="1992" y="378"/>
                  </a:cxn>
                  <a:cxn ang="0">
                    <a:pos x="1976" y="444"/>
                  </a:cxn>
                  <a:cxn ang="0">
                    <a:pos x="1926" y="510"/>
                  </a:cxn>
                  <a:cxn ang="0">
                    <a:pos x="1860" y="576"/>
                  </a:cxn>
                  <a:cxn ang="0">
                    <a:pos x="1753" y="625"/>
                  </a:cxn>
                  <a:cxn ang="0">
                    <a:pos x="1638" y="674"/>
                  </a:cxn>
                  <a:cxn ang="0">
                    <a:pos x="1490" y="715"/>
                  </a:cxn>
                  <a:cxn ang="0">
                    <a:pos x="1334" y="740"/>
                  </a:cxn>
                  <a:cxn ang="0">
                    <a:pos x="1169" y="756"/>
                  </a:cxn>
                  <a:cxn ang="0">
                    <a:pos x="996" y="765"/>
                  </a:cxn>
                  <a:cxn ang="0">
                    <a:pos x="823" y="756"/>
                  </a:cxn>
                  <a:cxn ang="0">
                    <a:pos x="659" y="740"/>
                  </a:cxn>
                  <a:cxn ang="0">
                    <a:pos x="502" y="715"/>
                  </a:cxn>
                  <a:cxn ang="0">
                    <a:pos x="354" y="674"/>
                  </a:cxn>
                  <a:cxn ang="0">
                    <a:pos x="239" y="625"/>
                  </a:cxn>
                  <a:cxn ang="0">
                    <a:pos x="132" y="576"/>
                  </a:cxn>
                  <a:cxn ang="0">
                    <a:pos x="66" y="510"/>
                  </a:cxn>
                  <a:cxn ang="0">
                    <a:pos x="17" y="444"/>
                  </a:cxn>
                  <a:cxn ang="0">
                    <a:pos x="0" y="378"/>
                  </a:cxn>
                </a:cxnLst>
                <a:rect l="0" t="0" r="r" b="b"/>
                <a:pathLst>
                  <a:path w="1993" h="766">
                    <a:moveTo>
                      <a:pt x="0" y="378"/>
                    </a:moveTo>
                    <a:lnTo>
                      <a:pt x="17" y="313"/>
                    </a:lnTo>
                    <a:lnTo>
                      <a:pt x="66" y="247"/>
                    </a:lnTo>
                    <a:lnTo>
                      <a:pt x="132" y="189"/>
                    </a:lnTo>
                    <a:lnTo>
                      <a:pt x="239" y="140"/>
                    </a:lnTo>
                    <a:lnTo>
                      <a:pt x="354" y="91"/>
                    </a:lnTo>
                    <a:lnTo>
                      <a:pt x="502" y="50"/>
                    </a:lnTo>
                    <a:lnTo>
                      <a:pt x="659" y="25"/>
                    </a:lnTo>
                    <a:lnTo>
                      <a:pt x="823" y="9"/>
                    </a:lnTo>
                    <a:lnTo>
                      <a:pt x="996" y="0"/>
                    </a:lnTo>
                    <a:lnTo>
                      <a:pt x="1169" y="9"/>
                    </a:lnTo>
                    <a:lnTo>
                      <a:pt x="1334" y="25"/>
                    </a:lnTo>
                    <a:lnTo>
                      <a:pt x="1490" y="50"/>
                    </a:lnTo>
                    <a:lnTo>
                      <a:pt x="1638" y="91"/>
                    </a:lnTo>
                    <a:lnTo>
                      <a:pt x="1753" y="140"/>
                    </a:lnTo>
                    <a:lnTo>
                      <a:pt x="1860" y="189"/>
                    </a:lnTo>
                    <a:lnTo>
                      <a:pt x="1926" y="247"/>
                    </a:lnTo>
                    <a:lnTo>
                      <a:pt x="1976" y="313"/>
                    </a:lnTo>
                    <a:lnTo>
                      <a:pt x="1992" y="378"/>
                    </a:lnTo>
                    <a:lnTo>
                      <a:pt x="1976" y="444"/>
                    </a:lnTo>
                    <a:lnTo>
                      <a:pt x="1926" y="510"/>
                    </a:lnTo>
                    <a:lnTo>
                      <a:pt x="1860" y="576"/>
                    </a:lnTo>
                    <a:lnTo>
                      <a:pt x="1753" y="625"/>
                    </a:lnTo>
                    <a:lnTo>
                      <a:pt x="1638" y="674"/>
                    </a:lnTo>
                    <a:lnTo>
                      <a:pt x="1490" y="715"/>
                    </a:lnTo>
                    <a:lnTo>
                      <a:pt x="1334" y="740"/>
                    </a:lnTo>
                    <a:lnTo>
                      <a:pt x="1169" y="756"/>
                    </a:lnTo>
                    <a:lnTo>
                      <a:pt x="996" y="765"/>
                    </a:lnTo>
                    <a:lnTo>
                      <a:pt x="823" y="756"/>
                    </a:lnTo>
                    <a:lnTo>
                      <a:pt x="659" y="740"/>
                    </a:lnTo>
                    <a:lnTo>
                      <a:pt x="502" y="715"/>
                    </a:lnTo>
                    <a:lnTo>
                      <a:pt x="354" y="674"/>
                    </a:lnTo>
                    <a:lnTo>
                      <a:pt x="239" y="625"/>
                    </a:lnTo>
                    <a:lnTo>
                      <a:pt x="132" y="576"/>
                    </a:lnTo>
                    <a:lnTo>
                      <a:pt x="66" y="510"/>
                    </a:lnTo>
                    <a:lnTo>
                      <a:pt x="17" y="444"/>
                    </a:lnTo>
                    <a:lnTo>
                      <a:pt x="0" y="378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2981" y="2756"/>
              <a:ext cx="1993" cy="766"/>
              <a:chOff x="2981" y="2756"/>
              <a:chExt cx="1993" cy="76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2981" y="2756"/>
                <a:ext cx="1993" cy="766"/>
              </a:xfrm>
              <a:custGeom>
                <a:avLst/>
                <a:gdLst/>
                <a:ahLst/>
                <a:cxnLst>
                  <a:cxn ang="0">
                    <a:pos x="0" y="387"/>
                  </a:cxn>
                  <a:cxn ang="0">
                    <a:pos x="17" y="321"/>
                  </a:cxn>
                  <a:cxn ang="0">
                    <a:pos x="66" y="255"/>
                  </a:cxn>
                  <a:cxn ang="0">
                    <a:pos x="132" y="198"/>
                  </a:cxn>
                  <a:cxn ang="0">
                    <a:pos x="239" y="140"/>
                  </a:cxn>
                  <a:cxn ang="0">
                    <a:pos x="354" y="91"/>
                  </a:cxn>
                  <a:cxn ang="0">
                    <a:pos x="502" y="58"/>
                  </a:cxn>
                  <a:cxn ang="0">
                    <a:pos x="659" y="25"/>
                  </a:cxn>
                  <a:cxn ang="0">
                    <a:pos x="823" y="9"/>
                  </a:cxn>
                  <a:cxn ang="0">
                    <a:pos x="996" y="0"/>
                  </a:cxn>
                  <a:cxn ang="0">
                    <a:pos x="1169" y="9"/>
                  </a:cxn>
                  <a:cxn ang="0">
                    <a:pos x="1334" y="25"/>
                  </a:cxn>
                  <a:cxn ang="0">
                    <a:pos x="1490" y="58"/>
                  </a:cxn>
                  <a:cxn ang="0">
                    <a:pos x="1638" y="91"/>
                  </a:cxn>
                  <a:cxn ang="0">
                    <a:pos x="1753" y="140"/>
                  </a:cxn>
                  <a:cxn ang="0">
                    <a:pos x="1860" y="198"/>
                  </a:cxn>
                  <a:cxn ang="0">
                    <a:pos x="1926" y="255"/>
                  </a:cxn>
                  <a:cxn ang="0">
                    <a:pos x="1976" y="321"/>
                  </a:cxn>
                  <a:cxn ang="0">
                    <a:pos x="1992" y="387"/>
                  </a:cxn>
                  <a:cxn ang="0">
                    <a:pos x="1976" y="452"/>
                  </a:cxn>
                  <a:cxn ang="0">
                    <a:pos x="1926" y="518"/>
                  </a:cxn>
                  <a:cxn ang="0">
                    <a:pos x="1860" y="576"/>
                  </a:cxn>
                  <a:cxn ang="0">
                    <a:pos x="1753" y="633"/>
                  </a:cxn>
                  <a:cxn ang="0">
                    <a:pos x="1638" y="674"/>
                  </a:cxn>
                  <a:cxn ang="0">
                    <a:pos x="1490" y="715"/>
                  </a:cxn>
                  <a:cxn ang="0">
                    <a:pos x="1334" y="740"/>
                  </a:cxn>
                  <a:cxn ang="0">
                    <a:pos x="1169" y="756"/>
                  </a:cxn>
                  <a:cxn ang="0">
                    <a:pos x="996" y="765"/>
                  </a:cxn>
                  <a:cxn ang="0">
                    <a:pos x="823" y="756"/>
                  </a:cxn>
                  <a:cxn ang="0">
                    <a:pos x="659" y="740"/>
                  </a:cxn>
                  <a:cxn ang="0">
                    <a:pos x="502" y="715"/>
                  </a:cxn>
                  <a:cxn ang="0">
                    <a:pos x="354" y="674"/>
                  </a:cxn>
                  <a:cxn ang="0">
                    <a:pos x="239" y="633"/>
                  </a:cxn>
                  <a:cxn ang="0">
                    <a:pos x="132" y="576"/>
                  </a:cxn>
                  <a:cxn ang="0">
                    <a:pos x="66" y="518"/>
                  </a:cxn>
                  <a:cxn ang="0">
                    <a:pos x="17" y="452"/>
                  </a:cxn>
                  <a:cxn ang="0">
                    <a:pos x="0" y="387"/>
                  </a:cxn>
                </a:cxnLst>
                <a:rect l="0" t="0" r="r" b="b"/>
                <a:pathLst>
                  <a:path w="1993" h="766">
                    <a:moveTo>
                      <a:pt x="0" y="387"/>
                    </a:moveTo>
                    <a:lnTo>
                      <a:pt x="17" y="321"/>
                    </a:lnTo>
                    <a:lnTo>
                      <a:pt x="66" y="255"/>
                    </a:lnTo>
                    <a:lnTo>
                      <a:pt x="132" y="198"/>
                    </a:lnTo>
                    <a:lnTo>
                      <a:pt x="239" y="140"/>
                    </a:lnTo>
                    <a:lnTo>
                      <a:pt x="354" y="91"/>
                    </a:lnTo>
                    <a:lnTo>
                      <a:pt x="502" y="58"/>
                    </a:lnTo>
                    <a:lnTo>
                      <a:pt x="659" y="25"/>
                    </a:lnTo>
                    <a:lnTo>
                      <a:pt x="823" y="9"/>
                    </a:lnTo>
                    <a:lnTo>
                      <a:pt x="996" y="0"/>
                    </a:lnTo>
                    <a:lnTo>
                      <a:pt x="1169" y="9"/>
                    </a:lnTo>
                    <a:lnTo>
                      <a:pt x="1334" y="25"/>
                    </a:lnTo>
                    <a:lnTo>
                      <a:pt x="1490" y="58"/>
                    </a:lnTo>
                    <a:lnTo>
                      <a:pt x="1638" y="91"/>
                    </a:lnTo>
                    <a:lnTo>
                      <a:pt x="1753" y="140"/>
                    </a:lnTo>
                    <a:lnTo>
                      <a:pt x="1860" y="198"/>
                    </a:lnTo>
                    <a:lnTo>
                      <a:pt x="1926" y="255"/>
                    </a:lnTo>
                    <a:lnTo>
                      <a:pt x="1976" y="321"/>
                    </a:lnTo>
                    <a:lnTo>
                      <a:pt x="1992" y="387"/>
                    </a:lnTo>
                    <a:lnTo>
                      <a:pt x="1976" y="452"/>
                    </a:lnTo>
                    <a:lnTo>
                      <a:pt x="1926" y="518"/>
                    </a:lnTo>
                    <a:lnTo>
                      <a:pt x="1860" y="576"/>
                    </a:lnTo>
                    <a:lnTo>
                      <a:pt x="1753" y="633"/>
                    </a:lnTo>
                    <a:lnTo>
                      <a:pt x="1638" y="674"/>
                    </a:lnTo>
                    <a:lnTo>
                      <a:pt x="1490" y="715"/>
                    </a:lnTo>
                    <a:lnTo>
                      <a:pt x="1334" y="740"/>
                    </a:lnTo>
                    <a:lnTo>
                      <a:pt x="1169" y="756"/>
                    </a:lnTo>
                    <a:lnTo>
                      <a:pt x="996" y="765"/>
                    </a:lnTo>
                    <a:lnTo>
                      <a:pt x="823" y="756"/>
                    </a:lnTo>
                    <a:lnTo>
                      <a:pt x="659" y="740"/>
                    </a:lnTo>
                    <a:lnTo>
                      <a:pt x="502" y="715"/>
                    </a:lnTo>
                    <a:lnTo>
                      <a:pt x="354" y="674"/>
                    </a:lnTo>
                    <a:lnTo>
                      <a:pt x="239" y="633"/>
                    </a:lnTo>
                    <a:lnTo>
                      <a:pt x="132" y="576"/>
                    </a:lnTo>
                    <a:lnTo>
                      <a:pt x="66" y="518"/>
                    </a:lnTo>
                    <a:lnTo>
                      <a:pt x="17" y="452"/>
                    </a:lnTo>
                    <a:lnTo>
                      <a:pt x="0" y="38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3047" y="2822"/>
                <a:ext cx="1853" cy="642"/>
              </a:xfrm>
              <a:custGeom>
                <a:avLst/>
                <a:gdLst/>
                <a:ahLst/>
                <a:cxnLst>
                  <a:cxn ang="0">
                    <a:pos x="0" y="321"/>
                  </a:cxn>
                  <a:cxn ang="0">
                    <a:pos x="16" y="263"/>
                  </a:cxn>
                  <a:cxn ang="0">
                    <a:pos x="58" y="206"/>
                  </a:cxn>
                  <a:cxn ang="0">
                    <a:pos x="140" y="148"/>
                  </a:cxn>
                  <a:cxn ang="0">
                    <a:pos x="239" y="107"/>
                  </a:cxn>
                  <a:cxn ang="0">
                    <a:pos x="362" y="66"/>
                  </a:cxn>
                  <a:cxn ang="0">
                    <a:pos x="510" y="33"/>
                  </a:cxn>
                  <a:cxn ang="0">
                    <a:pos x="667" y="8"/>
                  </a:cxn>
                  <a:cxn ang="0">
                    <a:pos x="840" y="0"/>
                  </a:cxn>
                  <a:cxn ang="0">
                    <a:pos x="1012" y="0"/>
                  </a:cxn>
                  <a:cxn ang="0">
                    <a:pos x="1177" y="8"/>
                  </a:cxn>
                  <a:cxn ang="0">
                    <a:pos x="1333" y="33"/>
                  </a:cxn>
                  <a:cxn ang="0">
                    <a:pos x="1482" y="66"/>
                  </a:cxn>
                  <a:cxn ang="0">
                    <a:pos x="1605" y="107"/>
                  </a:cxn>
                  <a:cxn ang="0">
                    <a:pos x="1712" y="148"/>
                  </a:cxn>
                  <a:cxn ang="0">
                    <a:pos x="1786" y="206"/>
                  </a:cxn>
                  <a:cxn ang="0">
                    <a:pos x="1835" y="263"/>
                  </a:cxn>
                  <a:cxn ang="0">
                    <a:pos x="1852" y="321"/>
                  </a:cxn>
                  <a:cxn ang="0">
                    <a:pos x="1835" y="378"/>
                  </a:cxn>
                  <a:cxn ang="0">
                    <a:pos x="1786" y="436"/>
                  </a:cxn>
                  <a:cxn ang="0">
                    <a:pos x="1712" y="493"/>
                  </a:cxn>
                  <a:cxn ang="0">
                    <a:pos x="1605" y="542"/>
                  </a:cxn>
                  <a:cxn ang="0">
                    <a:pos x="1482" y="584"/>
                  </a:cxn>
                  <a:cxn ang="0">
                    <a:pos x="1333" y="608"/>
                  </a:cxn>
                  <a:cxn ang="0">
                    <a:pos x="1177" y="633"/>
                  </a:cxn>
                  <a:cxn ang="0">
                    <a:pos x="1012" y="641"/>
                  </a:cxn>
                  <a:cxn ang="0">
                    <a:pos x="840" y="641"/>
                  </a:cxn>
                  <a:cxn ang="0">
                    <a:pos x="667" y="633"/>
                  </a:cxn>
                  <a:cxn ang="0">
                    <a:pos x="510" y="608"/>
                  </a:cxn>
                  <a:cxn ang="0">
                    <a:pos x="362" y="584"/>
                  </a:cxn>
                  <a:cxn ang="0">
                    <a:pos x="239" y="542"/>
                  </a:cxn>
                  <a:cxn ang="0">
                    <a:pos x="140" y="493"/>
                  </a:cxn>
                  <a:cxn ang="0">
                    <a:pos x="58" y="436"/>
                  </a:cxn>
                  <a:cxn ang="0">
                    <a:pos x="16" y="378"/>
                  </a:cxn>
                  <a:cxn ang="0">
                    <a:pos x="0" y="321"/>
                  </a:cxn>
                </a:cxnLst>
                <a:rect l="0" t="0" r="r" b="b"/>
                <a:pathLst>
                  <a:path w="1853" h="642">
                    <a:moveTo>
                      <a:pt x="0" y="321"/>
                    </a:moveTo>
                    <a:lnTo>
                      <a:pt x="16" y="263"/>
                    </a:lnTo>
                    <a:lnTo>
                      <a:pt x="58" y="206"/>
                    </a:lnTo>
                    <a:lnTo>
                      <a:pt x="140" y="148"/>
                    </a:lnTo>
                    <a:lnTo>
                      <a:pt x="239" y="107"/>
                    </a:lnTo>
                    <a:lnTo>
                      <a:pt x="362" y="66"/>
                    </a:lnTo>
                    <a:lnTo>
                      <a:pt x="510" y="33"/>
                    </a:lnTo>
                    <a:lnTo>
                      <a:pt x="667" y="8"/>
                    </a:lnTo>
                    <a:lnTo>
                      <a:pt x="840" y="0"/>
                    </a:lnTo>
                    <a:lnTo>
                      <a:pt x="1012" y="0"/>
                    </a:lnTo>
                    <a:lnTo>
                      <a:pt x="1177" y="8"/>
                    </a:lnTo>
                    <a:lnTo>
                      <a:pt x="1333" y="33"/>
                    </a:lnTo>
                    <a:lnTo>
                      <a:pt x="1482" y="66"/>
                    </a:lnTo>
                    <a:lnTo>
                      <a:pt x="1605" y="107"/>
                    </a:lnTo>
                    <a:lnTo>
                      <a:pt x="1712" y="148"/>
                    </a:lnTo>
                    <a:lnTo>
                      <a:pt x="1786" y="206"/>
                    </a:lnTo>
                    <a:lnTo>
                      <a:pt x="1835" y="263"/>
                    </a:lnTo>
                    <a:lnTo>
                      <a:pt x="1852" y="321"/>
                    </a:lnTo>
                    <a:lnTo>
                      <a:pt x="1835" y="378"/>
                    </a:lnTo>
                    <a:lnTo>
                      <a:pt x="1786" y="436"/>
                    </a:lnTo>
                    <a:lnTo>
                      <a:pt x="1712" y="493"/>
                    </a:lnTo>
                    <a:lnTo>
                      <a:pt x="1605" y="542"/>
                    </a:lnTo>
                    <a:lnTo>
                      <a:pt x="1482" y="584"/>
                    </a:lnTo>
                    <a:lnTo>
                      <a:pt x="1333" y="608"/>
                    </a:lnTo>
                    <a:lnTo>
                      <a:pt x="1177" y="633"/>
                    </a:lnTo>
                    <a:lnTo>
                      <a:pt x="1012" y="641"/>
                    </a:lnTo>
                    <a:lnTo>
                      <a:pt x="840" y="641"/>
                    </a:lnTo>
                    <a:lnTo>
                      <a:pt x="667" y="633"/>
                    </a:lnTo>
                    <a:lnTo>
                      <a:pt x="510" y="608"/>
                    </a:lnTo>
                    <a:lnTo>
                      <a:pt x="362" y="584"/>
                    </a:lnTo>
                    <a:lnTo>
                      <a:pt x="239" y="542"/>
                    </a:lnTo>
                    <a:lnTo>
                      <a:pt x="140" y="493"/>
                    </a:lnTo>
                    <a:lnTo>
                      <a:pt x="58" y="436"/>
                    </a:lnTo>
                    <a:lnTo>
                      <a:pt x="16" y="378"/>
                    </a:lnTo>
                    <a:lnTo>
                      <a:pt x="0" y="32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3137" y="2880"/>
                <a:ext cx="1672" cy="494"/>
              </a:xfrm>
              <a:custGeom>
                <a:avLst/>
                <a:gdLst/>
                <a:ahLst/>
                <a:cxnLst>
                  <a:cxn ang="0">
                    <a:pos x="0" y="246"/>
                  </a:cxn>
                  <a:cxn ang="0">
                    <a:pos x="17" y="197"/>
                  </a:cxn>
                  <a:cxn ang="0">
                    <a:pos x="66" y="156"/>
                  </a:cxn>
                  <a:cxn ang="0">
                    <a:pos x="140" y="115"/>
                  </a:cxn>
                  <a:cxn ang="0">
                    <a:pos x="247" y="74"/>
                  </a:cxn>
                  <a:cxn ang="0">
                    <a:pos x="371" y="41"/>
                  </a:cxn>
                  <a:cxn ang="0">
                    <a:pos x="519" y="24"/>
                  </a:cxn>
                  <a:cxn ang="0">
                    <a:pos x="675" y="8"/>
                  </a:cxn>
                  <a:cxn ang="0">
                    <a:pos x="832" y="0"/>
                  </a:cxn>
                  <a:cxn ang="0">
                    <a:pos x="996" y="8"/>
                  </a:cxn>
                  <a:cxn ang="0">
                    <a:pos x="1153" y="24"/>
                  </a:cxn>
                  <a:cxn ang="0">
                    <a:pos x="1301" y="41"/>
                  </a:cxn>
                  <a:cxn ang="0">
                    <a:pos x="1424" y="74"/>
                  </a:cxn>
                  <a:cxn ang="0">
                    <a:pos x="1523" y="115"/>
                  </a:cxn>
                  <a:cxn ang="0">
                    <a:pos x="1606" y="156"/>
                  </a:cxn>
                  <a:cxn ang="0">
                    <a:pos x="1655" y="197"/>
                  </a:cxn>
                  <a:cxn ang="0">
                    <a:pos x="1671" y="246"/>
                  </a:cxn>
                  <a:cxn ang="0">
                    <a:pos x="1655" y="295"/>
                  </a:cxn>
                  <a:cxn ang="0">
                    <a:pos x="1606" y="345"/>
                  </a:cxn>
                  <a:cxn ang="0">
                    <a:pos x="1523" y="386"/>
                  </a:cxn>
                  <a:cxn ang="0">
                    <a:pos x="1424" y="427"/>
                  </a:cxn>
                  <a:cxn ang="0">
                    <a:pos x="1301" y="452"/>
                  </a:cxn>
                  <a:cxn ang="0">
                    <a:pos x="1153" y="476"/>
                  </a:cxn>
                  <a:cxn ang="0">
                    <a:pos x="996" y="493"/>
                  </a:cxn>
                  <a:cxn ang="0">
                    <a:pos x="832" y="493"/>
                  </a:cxn>
                  <a:cxn ang="0">
                    <a:pos x="675" y="493"/>
                  </a:cxn>
                  <a:cxn ang="0">
                    <a:pos x="519" y="476"/>
                  </a:cxn>
                  <a:cxn ang="0">
                    <a:pos x="371" y="452"/>
                  </a:cxn>
                  <a:cxn ang="0">
                    <a:pos x="247" y="427"/>
                  </a:cxn>
                  <a:cxn ang="0">
                    <a:pos x="140" y="386"/>
                  </a:cxn>
                  <a:cxn ang="0">
                    <a:pos x="66" y="345"/>
                  </a:cxn>
                  <a:cxn ang="0">
                    <a:pos x="17" y="295"/>
                  </a:cxn>
                  <a:cxn ang="0">
                    <a:pos x="0" y="246"/>
                  </a:cxn>
                </a:cxnLst>
                <a:rect l="0" t="0" r="r" b="b"/>
                <a:pathLst>
                  <a:path w="1672" h="494">
                    <a:moveTo>
                      <a:pt x="0" y="246"/>
                    </a:moveTo>
                    <a:lnTo>
                      <a:pt x="17" y="197"/>
                    </a:lnTo>
                    <a:lnTo>
                      <a:pt x="66" y="156"/>
                    </a:lnTo>
                    <a:lnTo>
                      <a:pt x="140" y="115"/>
                    </a:lnTo>
                    <a:lnTo>
                      <a:pt x="247" y="74"/>
                    </a:lnTo>
                    <a:lnTo>
                      <a:pt x="371" y="41"/>
                    </a:lnTo>
                    <a:lnTo>
                      <a:pt x="519" y="24"/>
                    </a:lnTo>
                    <a:lnTo>
                      <a:pt x="675" y="8"/>
                    </a:lnTo>
                    <a:lnTo>
                      <a:pt x="832" y="0"/>
                    </a:lnTo>
                    <a:lnTo>
                      <a:pt x="996" y="8"/>
                    </a:lnTo>
                    <a:lnTo>
                      <a:pt x="1153" y="24"/>
                    </a:lnTo>
                    <a:lnTo>
                      <a:pt x="1301" y="41"/>
                    </a:lnTo>
                    <a:lnTo>
                      <a:pt x="1424" y="74"/>
                    </a:lnTo>
                    <a:lnTo>
                      <a:pt x="1523" y="115"/>
                    </a:lnTo>
                    <a:lnTo>
                      <a:pt x="1606" y="156"/>
                    </a:lnTo>
                    <a:lnTo>
                      <a:pt x="1655" y="197"/>
                    </a:lnTo>
                    <a:lnTo>
                      <a:pt x="1671" y="246"/>
                    </a:lnTo>
                    <a:lnTo>
                      <a:pt x="1655" y="295"/>
                    </a:lnTo>
                    <a:lnTo>
                      <a:pt x="1606" y="345"/>
                    </a:lnTo>
                    <a:lnTo>
                      <a:pt x="1523" y="386"/>
                    </a:lnTo>
                    <a:lnTo>
                      <a:pt x="1424" y="427"/>
                    </a:lnTo>
                    <a:lnTo>
                      <a:pt x="1301" y="452"/>
                    </a:lnTo>
                    <a:lnTo>
                      <a:pt x="1153" y="476"/>
                    </a:lnTo>
                    <a:lnTo>
                      <a:pt x="996" y="493"/>
                    </a:lnTo>
                    <a:lnTo>
                      <a:pt x="832" y="493"/>
                    </a:lnTo>
                    <a:lnTo>
                      <a:pt x="675" y="493"/>
                    </a:lnTo>
                    <a:lnTo>
                      <a:pt x="519" y="476"/>
                    </a:lnTo>
                    <a:lnTo>
                      <a:pt x="371" y="452"/>
                    </a:lnTo>
                    <a:lnTo>
                      <a:pt x="247" y="427"/>
                    </a:lnTo>
                    <a:lnTo>
                      <a:pt x="140" y="386"/>
                    </a:lnTo>
                    <a:lnTo>
                      <a:pt x="66" y="345"/>
                    </a:lnTo>
                    <a:lnTo>
                      <a:pt x="17" y="295"/>
                    </a:lnTo>
                    <a:lnTo>
                      <a:pt x="0" y="24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" name="Group 23"/>
            <p:cNvGrpSpPr>
              <a:grpSpLocks/>
            </p:cNvGrpSpPr>
            <p:nvPr/>
          </p:nvGrpSpPr>
          <p:grpSpPr bwMode="auto">
            <a:xfrm>
              <a:off x="3788" y="669"/>
              <a:ext cx="429" cy="2516"/>
              <a:chOff x="3788" y="669"/>
              <a:chExt cx="429" cy="2516"/>
            </a:xfrm>
          </p:grpSpPr>
          <p:sp>
            <p:nvSpPr>
              <p:cNvPr id="20" name="Freeform 24"/>
              <p:cNvSpPr>
                <a:spLocks/>
              </p:cNvSpPr>
              <p:nvPr/>
            </p:nvSpPr>
            <p:spPr bwMode="auto">
              <a:xfrm>
                <a:off x="3845" y="784"/>
                <a:ext cx="248" cy="741"/>
              </a:xfrm>
              <a:custGeom>
                <a:avLst/>
                <a:gdLst/>
                <a:ahLst/>
                <a:cxnLst>
                  <a:cxn ang="0">
                    <a:pos x="247" y="649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649"/>
                  </a:cxn>
                  <a:cxn ang="0">
                    <a:pos x="0" y="657"/>
                  </a:cxn>
                  <a:cxn ang="0">
                    <a:pos x="17" y="699"/>
                  </a:cxn>
                  <a:cxn ang="0">
                    <a:pos x="50" y="723"/>
                  </a:cxn>
                  <a:cxn ang="0">
                    <a:pos x="99" y="740"/>
                  </a:cxn>
                  <a:cxn ang="0">
                    <a:pos x="157" y="740"/>
                  </a:cxn>
                  <a:cxn ang="0">
                    <a:pos x="206" y="723"/>
                  </a:cxn>
                  <a:cxn ang="0">
                    <a:pos x="239" y="699"/>
                  </a:cxn>
                  <a:cxn ang="0">
                    <a:pos x="247" y="657"/>
                  </a:cxn>
                  <a:cxn ang="0">
                    <a:pos x="247" y="649"/>
                  </a:cxn>
                </a:cxnLst>
                <a:rect l="0" t="0" r="r" b="b"/>
                <a:pathLst>
                  <a:path w="248" h="741">
                    <a:moveTo>
                      <a:pt x="247" y="649"/>
                    </a:moveTo>
                    <a:lnTo>
                      <a:pt x="247" y="0"/>
                    </a:lnTo>
                    <a:lnTo>
                      <a:pt x="0" y="0"/>
                    </a:lnTo>
                    <a:lnTo>
                      <a:pt x="0" y="649"/>
                    </a:lnTo>
                    <a:lnTo>
                      <a:pt x="0" y="657"/>
                    </a:lnTo>
                    <a:lnTo>
                      <a:pt x="17" y="699"/>
                    </a:lnTo>
                    <a:lnTo>
                      <a:pt x="50" y="723"/>
                    </a:lnTo>
                    <a:lnTo>
                      <a:pt x="99" y="740"/>
                    </a:lnTo>
                    <a:lnTo>
                      <a:pt x="157" y="740"/>
                    </a:lnTo>
                    <a:lnTo>
                      <a:pt x="206" y="723"/>
                    </a:lnTo>
                    <a:lnTo>
                      <a:pt x="239" y="699"/>
                    </a:lnTo>
                    <a:lnTo>
                      <a:pt x="247" y="657"/>
                    </a:lnTo>
                    <a:lnTo>
                      <a:pt x="247" y="64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5"/>
              <p:cNvSpPr>
                <a:spLocks/>
              </p:cNvSpPr>
              <p:nvPr/>
            </p:nvSpPr>
            <p:spPr bwMode="auto">
              <a:xfrm>
                <a:off x="3845" y="669"/>
                <a:ext cx="248" cy="157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17" y="41"/>
                  </a:cxn>
                  <a:cxn ang="0">
                    <a:pos x="50" y="8"/>
                  </a:cxn>
                  <a:cxn ang="0">
                    <a:pos x="99" y="0"/>
                  </a:cxn>
                  <a:cxn ang="0">
                    <a:pos x="157" y="0"/>
                  </a:cxn>
                  <a:cxn ang="0">
                    <a:pos x="206" y="8"/>
                  </a:cxn>
                  <a:cxn ang="0">
                    <a:pos x="239" y="41"/>
                  </a:cxn>
                  <a:cxn ang="0">
                    <a:pos x="247" y="74"/>
                  </a:cxn>
                  <a:cxn ang="0">
                    <a:pos x="239" y="115"/>
                  </a:cxn>
                  <a:cxn ang="0">
                    <a:pos x="206" y="140"/>
                  </a:cxn>
                  <a:cxn ang="0">
                    <a:pos x="157" y="156"/>
                  </a:cxn>
                  <a:cxn ang="0">
                    <a:pos x="99" y="156"/>
                  </a:cxn>
                  <a:cxn ang="0">
                    <a:pos x="50" y="140"/>
                  </a:cxn>
                  <a:cxn ang="0">
                    <a:pos x="17" y="115"/>
                  </a:cxn>
                  <a:cxn ang="0">
                    <a:pos x="0" y="74"/>
                  </a:cxn>
                </a:cxnLst>
                <a:rect l="0" t="0" r="r" b="b"/>
                <a:pathLst>
                  <a:path w="248" h="157">
                    <a:moveTo>
                      <a:pt x="0" y="74"/>
                    </a:moveTo>
                    <a:lnTo>
                      <a:pt x="17" y="41"/>
                    </a:lnTo>
                    <a:lnTo>
                      <a:pt x="50" y="8"/>
                    </a:lnTo>
                    <a:lnTo>
                      <a:pt x="99" y="0"/>
                    </a:lnTo>
                    <a:lnTo>
                      <a:pt x="157" y="0"/>
                    </a:lnTo>
                    <a:lnTo>
                      <a:pt x="206" y="8"/>
                    </a:lnTo>
                    <a:lnTo>
                      <a:pt x="239" y="41"/>
                    </a:lnTo>
                    <a:lnTo>
                      <a:pt x="247" y="74"/>
                    </a:lnTo>
                    <a:lnTo>
                      <a:pt x="239" y="115"/>
                    </a:lnTo>
                    <a:lnTo>
                      <a:pt x="206" y="140"/>
                    </a:lnTo>
                    <a:lnTo>
                      <a:pt x="157" y="156"/>
                    </a:lnTo>
                    <a:lnTo>
                      <a:pt x="99" y="156"/>
                    </a:lnTo>
                    <a:lnTo>
                      <a:pt x="50" y="140"/>
                    </a:lnTo>
                    <a:lnTo>
                      <a:pt x="17" y="115"/>
                    </a:lnTo>
                    <a:lnTo>
                      <a:pt x="0" y="7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6"/>
              <p:cNvSpPr>
                <a:spLocks/>
              </p:cNvSpPr>
              <p:nvPr/>
            </p:nvSpPr>
            <p:spPr bwMode="auto">
              <a:xfrm>
                <a:off x="3845" y="2263"/>
                <a:ext cx="248" cy="922"/>
              </a:xfrm>
              <a:custGeom>
                <a:avLst/>
                <a:gdLst/>
                <a:ahLst/>
                <a:cxnLst>
                  <a:cxn ang="0">
                    <a:pos x="247" y="81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814"/>
                  </a:cxn>
                  <a:cxn ang="0">
                    <a:pos x="0" y="822"/>
                  </a:cxn>
                  <a:cxn ang="0">
                    <a:pos x="17" y="871"/>
                  </a:cxn>
                  <a:cxn ang="0">
                    <a:pos x="50" y="904"/>
                  </a:cxn>
                  <a:cxn ang="0">
                    <a:pos x="99" y="921"/>
                  </a:cxn>
                  <a:cxn ang="0">
                    <a:pos x="157" y="921"/>
                  </a:cxn>
                  <a:cxn ang="0">
                    <a:pos x="206" y="904"/>
                  </a:cxn>
                  <a:cxn ang="0">
                    <a:pos x="239" y="871"/>
                  </a:cxn>
                  <a:cxn ang="0">
                    <a:pos x="247" y="822"/>
                  </a:cxn>
                  <a:cxn ang="0">
                    <a:pos x="247" y="814"/>
                  </a:cxn>
                </a:cxnLst>
                <a:rect l="0" t="0" r="r" b="b"/>
                <a:pathLst>
                  <a:path w="248" h="922">
                    <a:moveTo>
                      <a:pt x="247" y="814"/>
                    </a:moveTo>
                    <a:lnTo>
                      <a:pt x="247" y="0"/>
                    </a:lnTo>
                    <a:lnTo>
                      <a:pt x="0" y="0"/>
                    </a:lnTo>
                    <a:lnTo>
                      <a:pt x="0" y="814"/>
                    </a:lnTo>
                    <a:lnTo>
                      <a:pt x="0" y="822"/>
                    </a:lnTo>
                    <a:lnTo>
                      <a:pt x="17" y="871"/>
                    </a:lnTo>
                    <a:lnTo>
                      <a:pt x="50" y="904"/>
                    </a:lnTo>
                    <a:lnTo>
                      <a:pt x="99" y="921"/>
                    </a:lnTo>
                    <a:lnTo>
                      <a:pt x="157" y="921"/>
                    </a:lnTo>
                    <a:lnTo>
                      <a:pt x="206" y="904"/>
                    </a:lnTo>
                    <a:lnTo>
                      <a:pt x="239" y="871"/>
                    </a:lnTo>
                    <a:lnTo>
                      <a:pt x="247" y="822"/>
                    </a:lnTo>
                    <a:lnTo>
                      <a:pt x="247" y="81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7"/>
              <p:cNvSpPr>
                <a:spLocks/>
              </p:cNvSpPr>
              <p:nvPr/>
            </p:nvSpPr>
            <p:spPr bwMode="auto">
              <a:xfrm>
                <a:off x="3788" y="850"/>
                <a:ext cx="429" cy="247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16" y="49"/>
                  </a:cxn>
                  <a:cxn ang="0">
                    <a:pos x="0" y="98"/>
                  </a:cxn>
                  <a:cxn ang="0">
                    <a:pos x="16" y="156"/>
                  </a:cxn>
                  <a:cxn ang="0">
                    <a:pos x="66" y="205"/>
                  </a:cxn>
                  <a:cxn ang="0">
                    <a:pos x="131" y="230"/>
                  </a:cxn>
                  <a:cxn ang="0">
                    <a:pos x="214" y="246"/>
                  </a:cxn>
                  <a:cxn ang="0">
                    <a:pos x="296" y="230"/>
                  </a:cxn>
                  <a:cxn ang="0">
                    <a:pos x="362" y="205"/>
                  </a:cxn>
                  <a:cxn ang="0">
                    <a:pos x="411" y="156"/>
                  </a:cxn>
                  <a:cxn ang="0">
                    <a:pos x="428" y="98"/>
                  </a:cxn>
                  <a:cxn ang="0">
                    <a:pos x="411" y="49"/>
                  </a:cxn>
                </a:cxnLst>
                <a:rect l="0" t="0" r="r" b="b"/>
                <a:pathLst>
                  <a:path w="429" h="247">
                    <a:moveTo>
                      <a:pt x="57" y="0"/>
                    </a:moveTo>
                    <a:lnTo>
                      <a:pt x="16" y="49"/>
                    </a:lnTo>
                    <a:lnTo>
                      <a:pt x="0" y="98"/>
                    </a:lnTo>
                    <a:lnTo>
                      <a:pt x="16" y="156"/>
                    </a:lnTo>
                    <a:lnTo>
                      <a:pt x="66" y="205"/>
                    </a:lnTo>
                    <a:lnTo>
                      <a:pt x="131" y="230"/>
                    </a:lnTo>
                    <a:lnTo>
                      <a:pt x="214" y="246"/>
                    </a:lnTo>
                    <a:lnTo>
                      <a:pt x="296" y="230"/>
                    </a:lnTo>
                    <a:lnTo>
                      <a:pt x="362" y="205"/>
                    </a:lnTo>
                    <a:lnTo>
                      <a:pt x="411" y="156"/>
                    </a:lnTo>
                    <a:lnTo>
                      <a:pt x="428" y="98"/>
                    </a:lnTo>
                    <a:lnTo>
                      <a:pt x="411" y="49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6" name="Freeform 28"/>
          <p:cNvSpPr>
            <a:spLocks/>
          </p:cNvSpPr>
          <p:nvPr/>
        </p:nvSpPr>
        <p:spPr bwMode="auto">
          <a:xfrm>
            <a:off x="9732151" y="1082659"/>
            <a:ext cx="171450" cy="171450"/>
          </a:xfrm>
          <a:custGeom>
            <a:avLst/>
            <a:gdLst/>
            <a:ahLst/>
            <a:cxnLst>
              <a:cxn ang="0">
                <a:pos x="25" y="107"/>
              </a:cxn>
              <a:cxn ang="0">
                <a:pos x="0" y="0"/>
              </a:cxn>
              <a:cxn ang="0">
                <a:pos x="107" y="41"/>
              </a:cxn>
              <a:cxn ang="0">
                <a:pos x="25" y="107"/>
              </a:cxn>
            </a:cxnLst>
            <a:rect l="0" t="0" r="r" b="b"/>
            <a:pathLst>
              <a:path w="108" h="108">
                <a:moveTo>
                  <a:pt x="25" y="107"/>
                </a:moveTo>
                <a:lnTo>
                  <a:pt x="0" y="0"/>
                </a:lnTo>
                <a:lnTo>
                  <a:pt x="107" y="41"/>
                </a:lnTo>
                <a:lnTo>
                  <a:pt x="25" y="10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Line 29"/>
          <p:cNvSpPr>
            <a:spLocks noChangeShapeType="1"/>
          </p:cNvSpPr>
          <p:nvPr/>
        </p:nvSpPr>
        <p:spPr bwMode="auto">
          <a:xfrm>
            <a:off x="7276289" y="2060559"/>
            <a:ext cx="7842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>
            <a:off x="7276289" y="2673334"/>
            <a:ext cx="7842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Line 31"/>
          <p:cNvSpPr>
            <a:spLocks noChangeShapeType="1"/>
          </p:cNvSpPr>
          <p:nvPr/>
        </p:nvSpPr>
        <p:spPr bwMode="auto">
          <a:xfrm>
            <a:off x="7276289" y="4760896"/>
            <a:ext cx="7842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Line 32"/>
          <p:cNvSpPr>
            <a:spLocks noChangeShapeType="1"/>
          </p:cNvSpPr>
          <p:nvPr/>
        </p:nvSpPr>
        <p:spPr bwMode="auto">
          <a:xfrm>
            <a:off x="7276288" y="3235310"/>
            <a:ext cx="0" cy="156527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Line 33"/>
          <p:cNvSpPr>
            <a:spLocks noChangeShapeType="1"/>
          </p:cNvSpPr>
          <p:nvPr/>
        </p:nvSpPr>
        <p:spPr bwMode="auto">
          <a:xfrm flipV="1">
            <a:off x="7276288" y="2060559"/>
            <a:ext cx="0" cy="117475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Freeform 34" descr="Light vertical"/>
          <p:cNvSpPr>
            <a:spLocks/>
          </p:cNvSpPr>
          <p:nvPr/>
        </p:nvSpPr>
        <p:spPr bwMode="auto">
          <a:xfrm>
            <a:off x="8060514" y="4722797"/>
            <a:ext cx="157163" cy="793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98" y="49"/>
              </a:cxn>
              <a:cxn ang="0">
                <a:pos x="98" y="0"/>
              </a:cxn>
              <a:cxn ang="0">
                <a:pos x="0" y="0"/>
              </a:cxn>
              <a:cxn ang="0">
                <a:pos x="0" y="49"/>
              </a:cxn>
            </a:cxnLst>
            <a:rect l="0" t="0" r="r" b="b"/>
            <a:pathLst>
              <a:path w="99" h="50">
                <a:moveTo>
                  <a:pt x="0" y="49"/>
                </a:moveTo>
                <a:lnTo>
                  <a:pt x="98" y="49"/>
                </a:lnTo>
                <a:lnTo>
                  <a:pt x="98" y="0"/>
                </a:lnTo>
                <a:lnTo>
                  <a:pt x="0" y="0"/>
                </a:lnTo>
                <a:lnTo>
                  <a:pt x="0" y="49"/>
                </a:lnTo>
              </a:path>
            </a:pathLst>
          </a:custGeom>
          <a:pattFill prst="ltVert">
            <a:fgClr>
              <a:srgbClr val="FFFFFF"/>
            </a:fgClr>
            <a:bgClr>
              <a:srgbClr val="000000"/>
            </a:bgClr>
          </a:patt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Freeform 35" descr="Light vertical"/>
          <p:cNvSpPr>
            <a:spLocks/>
          </p:cNvSpPr>
          <p:nvPr/>
        </p:nvSpPr>
        <p:spPr bwMode="auto">
          <a:xfrm>
            <a:off x="8060514" y="2020872"/>
            <a:ext cx="157163" cy="68263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98" y="42"/>
              </a:cxn>
              <a:cxn ang="0">
                <a:pos x="98" y="0"/>
              </a:cxn>
              <a:cxn ang="0">
                <a:pos x="0" y="0"/>
              </a:cxn>
              <a:cxn ang="0">
                <a:pos x="0" y="42"/>
              </a:cxn>
            </a:cxnLst>
            <a:rect l="0" t="0" r="r" b="b"/>
            <a:pathLst>
              <a:path w="99" h="43">
                <a:moveTo>
                  <a:pt x="0" y="42"/>
                </a:moveTo>
                <a:lnTo>
                  <a:pt x="98" y="42"/>
                </a:lnTo>
                <a:lnTo>
                  <a:pt x="98" y="0"/>
                </a:lnTo>
                <a:lnTo>
                  <a:pt x="0" y="0"/>
                </a:lnTo>
                <a:lnTo>
                  <a:pt x="0" y="42"/>
                </a:lnTo>
              </a:path>
            </a:pathLst>
          </a:custGeom>
          <a:pattFill prst="ltVert">
            <a:fgClr>
              <a:srgbClr val="FFFFFF"/>
            </a:fgClr>
            <a:bgClr>
              <a:srgbClr val="000000"/>
            </a:bgClr>
          </a:patt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Freeform 36" descr="Light vertical"/>
          <p:cNvSpPr>
            <a:spLocks/>
          </p:cNvSpPr>
          <p:nvPr/>
        </p:nvSpPr>
        <p:spPr bwMode="auto">
          <a:xfrm>
            <a:off x="8060514" y="2647935"/>
            <a:ext cx="157163" cy="66675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98" y="41"/>
              </a:cxn>
              <a:cxn ang="0">
                <a:pos x="98" y="0"/>
              </a:cxn>
              <a:cxn ang="0">
                <a:pos x="0" y="0"/>
              </a:cxn>
              <a:cxn ang="0">
                <a:pos x="0" y="41"/>
              </a:cxn>
            </a:cxnLst>
            <a:rect l="0" t="0" r="r" b="b"/>
            <a:pathLst>
              <a:path w="99" h="42">
                <a:moveTo>
                  <a:pt x="0" y="41"/>
                </a:moveTo>
                <a:lnTo>
                  <a:pt x="98" y="41"/>
                </a:lnTo>
                <a:lnTo>
                  <a:pt x="98" y="0"/>
                </a:lnTo>
                <a:lnTo>
                  <a:pt x="0" y="0"/>
                </a:lnTo>
                <a:lnTo>
                  <a:pt x="0" y="41"/>
                </a:lnTo>
              </a:path>
            </a:pathLst>
          </a:custGeom>
          <a:pattFill prst="ltVert">
            <a:fgClr>
              <a:srgbClr val="FFFFFF"/>
            </a:fgClr>
            <a:bgClr>
              <a:srgbClr val="000000"/>
            </a:bgClr>
          </a:patt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10922777" y="3514709"/>
            <a:ext cx="838371" cy="32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457200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Platters</a:t>
            </a:r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10803714" y="3038460"/>
            <a:ext cx="392113" cy="484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Line 39"/>
          <p:cNvSpPr>
            <a:spLocks noChangeShapeType="1"/>
          </p:cNvSpPr>
          <p:nvPr/>
        </p:nvSpPr>
        <p:spPr bwMode="auto">
          <a:xfrm flipV="1">
            <a:off x="10803714" y="3822685"/>
            <a:ext cx="392113" cy="5857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10262376" y="787384"/>
            <a:ext cx="830356" cy="32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457200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Spindle</a:t>
            </a:r>
          </a:p>
        </p:txBody>
      </p:sp>
      <p:sp>
        <p:nvSpPr>
          <p:cNvPr id="49" name="Freeform 41"/>
          <p:cNvSpPr>
            <a:spLocks/>
          </p:cNvSpPr>
          <p:nvPr/>
        </p:nvSpPr>
        <p:spPr bwMode="auto">
          <a:xfrm>
            <a:off x="9628964" y="922322"/>
            <a:ext cx="695325" cy="117475"/>
          </a:xfrm>
          <a:custGeom>
            <a:avLst/>
            <a:gdLst/>
            <a:ahLst/>
            <a:cxnLst>
              <a:cxn ang="0">
                <a:pos x="437" y="8"/>
              </a:cxn>
              <a:cxn ang="0">
                <a:pos x="288" y="0"/>
              </a:cxn>
              <a:cxn ang="0">
                <a:pos x="140" y="24"/>
              </a:cxn>
              <a:cxn ang="0">
                <a:pos x="0" y="73"/>
              </a:cxn>
            </a:cxnLst>
            <a:rect l="0" t="0" r="r" b="b"/>
            <a:pathLst>
              <a:path w="438" h="74">
                <a:moveTo>
                  <a:pt x="437" y="8"/>
                </a:moveTo>
                <a:lnTo>
                  <a:pt x="288" y="0"/>
                </a:lnTo>
                <a:lnTo>
                  <a:pt x="140" y="24"/>
                </a:lnTo>
                <a:lnTo>
                  <a:pt x="0" y="7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7250889" y="1103296"/>
            <a:ext cx="1043555" cy="32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457200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Disk head</a:t>
            </a:r>
          </a:p>
        </p:txBody>
      </p:sp>
      <p:grpSp>
        <p:nvGrpSpPr>
          <p:cNvPr id="51" name="Group 43"/>
          <p:cNvGrpSpPr>
            <a:grpSpLocks/>
          </p:cNvGrpSpPr>
          <p:nvPr/>
        </p:nvGrpSpPr>
        <p:grpSpPr bwMode="auto">
          <a:xfrm>
            <a:off x="7573153" y="3446446"/>
            <a:ext cx="1490663" cy="522288"/>
            <a:chOff x="2798" y="2339"/>
            <a:chExt cx="939" cy="329"/>
          </a:xfrm>
        </p:grpSpPr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2831" y="2339"/>
              <a:ext cx="865" cy="124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41" y="0"/>
                </a:cxn>
                <a:cxn ang="0">
                  <a:pos x="41" y="41"/>
                </a:cxn>
                <a:cxn ang="0">
                  <a:pos x="831" y="41"/>
                </a:cxn>
                <a:cxn ang="0">
                  <a:pos x="831" y="0"/>
                </a:cxn>
                <a:cxn ang="0">
                  <a:pos x="864" y="65"/>
                </a:cxn>
                <a:cxn ang="0">
                  <a:pos x="831" y="123"/>
                </a:cxn>
                <a:cxn ang="0">
                  <a:pos x="831" y="82"/>
                </a:cxn>
                <a:cxn ang="0">
                  <a:pos x="41" y="82"/>
                </a:cxn>
                <a:cxn ang="0">
                  <a:pos x="41" y="123"/>
                </a:cxn>
                <a:cxn ang="0">
                  <a:pos x="0" y="65"/>
                </a:cxn>
              </a:cxnLst>
              <a:rect l="0" t="0" r="r" b="b"/>
              <a:pathLst>
                <a:path w="865" h="124">
                  <a:moveTo>
                    <a:pt x="0" y="65"/>
                  </a:moveTo>
                  <a:lnTo>
                    <a:pt x="41" y="0"/>
                  </a:lnTo>
                  <a:lnTo>
                    <a:pt x="41" y="41"/>
                  </a:lnTo>
                  <a:lnTo>
                    <a:pt x="831" y="41"/>
                  </a:lnTo>
                  <a:lnTo>
                    <a:pt x="831" y="0"/>
                  </a:lnTo>
                  <a:lnTo>
                    <a:pt x="864" y="65"/>
                  </a:lnTo>
                  <a:lnTo>
                    <a:pt x="831" y="123"/>
                  </a:lnTo>
                  <a:lnTo>
                    <a:pt x="831" y="82"/>
                  </a:lnTo>
                  <a:lnTo>
                    <a:pt x="41" y="82"/>
                  </a:lnTo>
                  <a:lnTo>
                    <a:pt x="41" y="123"/>
                  </a:lnTo>
                  <a:lnTo>
                    <a:pt x="0" y="6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Rectangle 45"/>
            <p:cNvSpPr>
              <a:spLocks noChangeArrowheads="1"/>
            </p:cNvSpPr>
            <p:nvPr/>
          </p:nvSpPr>
          <p:spPr bwMode="auto">
            <a:xfrm>
              <a:off x="2798" y="2464"/>
              <a:ext cx="93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Arm movement</a:t>
              </a:r>
            </a:p>
          </p:txBody>
        </p:sp>
      </p:grpSp>
      <p:grpSp>
        <p:nvGrpSpPr>
          <p:cNvPr id="54" name="Group 46"/>
          <p:cNvGrpSpPr>
            <a:grpSpLocks/>
          </p:cNvGrpSpPr>
          <p:nvPr/>
        </p:nvGrpSpPr>
        <p:grpSpPr bwMode="auto">
          <a:xfrm>
            <a:off x="6415864" y="4408471"/>
            <a:ext cx="1406525" cy="801688"/>
            <a:chOff x="2069" y="2945"/>
            <a:chExt cx="886" cy="505"/>
          </a:xfrm>
        </p:grpSpPr>
        <p:sp>
          <p:nvSpPr>
            <p:cNvPr id="55" name="Rectangle 47"/>
            <p:cNvSpPr>
              <a:spLocks noChangeArrowheads="1"/>
            </p:cNvSpPr>
            <p:nvPr/>
          </p:nvSpPr>
          <p:spPr bwMode="auto">
            <a:xfrm>
              <a:off x="2069" y="3246"/>
              <a:ext cx="88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Arm assembly</a:t>
              </a:r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2357" y="2945"/>
              <a:ext cx="256" cy="305"/>
            </a:xfrm>
            <a:custGeom>
              <a:avLst/>
              <a:gdLst/>
              <a:ahLst/>
              <a:cxnLst>
                <a:cxn ang="0">
                  <a:pos x="8" y="304"/>
                </a:cxn>
                <a:cxn ang="0">
                  <a:pos x="0" y="230"/>
                </a:cxn>
                <a:cxn ang="0">
                  <a:pos x="16" y="156"/>
                </a:cxn>
                <a:cxn ang="0">
                  <a:pos x="57" y="91"/>
                </a:cxn>
                <a:cxn ang="0">
                  <a:pos x="115" y="41"/>
                </a:cxn>
                <a:cxn ang="0">
                  <a:pos x="181" y="9"/>
                </a:cxn>
                <a:cxn ang="0">
                  <a:pos x="255" y="0"/>
                </a:cxn>
              </a:cxnLst>
              <a:rect l="0" t="0" r="r" b="b"/>
              <a:pathLst>
                <a:path w="256" h="305">
                  <a:moveTo>
                    <a:pt x="8" y="304"/>
                  </a:moveTo>
                  <a:lnTo>
                    <a:pt x="0" y="230"/>
                  </a:lnTo>
                  <a:lnTo>
                    <a:pt x="16" y="156"/>
                  </a:lnTo>
                  <a:lnTo>
                    <a:pt x="57" y="91"/>
                  </a:lnTo>
                  <a:lnTo>
                    <a:pt x="115" y="41"/>
                  </a:lnTo>
                  <a:lnTo>
                    <a:pt x="181" y="9"/>
                  </a:lnTo>
                  <a:lnTo>
                    <a:pt x="25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7" name="Freeform 49"/>
          <p:cNvSpPr>
            <a:spLocks/>
          </p:cNvSpPr>
          <p:nvPr/>
        </p:nvSpPr>
        <p:spPr bwMode="auto">
          <a:xfrm>
            <a:off x="7865252" y="1330310"/>
            <a:ext cx="288925" cy="7318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6"/>
              </a:cxn>
              <a:cxn ang="0">
                <a:pos x="140" y="156"/>
              </a:cxn>
              <a:cxn ang="0">
                <a:pos x="173" y="255"/>
              </a:cxn>
              <a:cxn ang="0">
                <a:pos x="181" y="353"/>
              </a:cxn>
              <a:cxn ang="0">
                <a:pos x="165" y="460"/>
              </a:cxn>
            </a:cxnLst>
            <a:rect l="0" t="0" r="r" b="b"/>
            <a:pathLst>
              <a:path w="182" h="461">
                <a:moveTo>
                  <a:pt x="0" y="0"/>
                </a:moveTo>
                <a:lnTo>
                  <a:pt x="82" y="66"/>
                </a:lnTo>
                <a:lnTo>
                  <a:pt x="140" y="156"/>
                </a:lnTo>
                <a:lnTo>
                  <a:pt x="173" y="255"/>
                </a:lnTo>
                <a:lnTo>
                  <a:pt x="181" y="353"/>
                </a:lnTo>
                <a:lnTo>
                  <a:pt x="165" y="46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8" name="Group 50"/>
          <p:cNvGrpSpPr>
            <a:grpSpLocks/>
          </p:cNvGrpSpPr>
          <p:nvPr/>
        </p:nvGrpSpPr>
        <p:grpSpPr bwMode="auto">
          <a:xfrm>
            <a:off x="10357626" y="993759"/>
            <a:ext cx="1289050" cy="792162"/>
            <a:chOff x="4552" y="794"/>
            <a:chExt cx="812" cy="499"/>
          </a:xfrm>
        </p:grpSpPr>
        <p:sp>
          <p:nvSpPr>
            <p:cNvPr id="59" name="Freeform 51"/>
            <p:cNvSpPr>
              <a:spLocks/>
            </p:cNvSpPr>
            <p:nvPr/>
          </p:nvSpPr>
          <p:spPr bwMode="auto">
            <a:xfrm>
              <a:off x="4609" y="988"/>
              <a:ext cx="372" cy="305"/>
            </a:xfrm>
            <a:custGeom>
              <a:avLst/>
              <a:gdLst/>
              <a:ahLst/>
              <a:cxnLst>
                <a:cxn ang="0">
                  <a:pos x="371" y="0"/>
                </a:cxn>
                <a:cxn ang="0">
                  <a:pos x="255" y="33"/>
                </a:cxn>
                <a:cxn ang="0">
                  <a:pos x="148" y="107"/>
                </a:cxn>
                <a:cxn ang="0">
                  <a:pos x="58" y="197"/>
                </a:cxn>
                <a:cxn ang="0">
                  <a:pos x="0" y="304"/>
                </a:cxn>
              </a:cxnLst>
              <a:rect l="0" t="0" r="r" b="b"/>
              <a:pathLst>
                <a:path w="372" h="305">
                  <a:moveTo>
                    <a:pt x="371" y="0"/>
                  </a:moveTo>
                  <a:lnTo>
                    <a:pt x="255" y="33"/>
                  </a:lnTo>
                  <a:lnTo>
                    <a:pt x="148" y="107"/>
                  </a:lnTo>
                  <a:lnTo>
                    <a:pt x="58" y="197"/>
                  </a:lnTo>
                  <a:lnTo>
                    <a:pt x="0" y="3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60" name="Group 52"/>
            <p:cNvGrpSpPr>
              <a:grpSpLocks/>
            </p:cNvGrpSpPr>
            <p:nvPr/>
          </p:nvGrpSpPr>
          <p:grpSpPr bwMode="auto">
            <a:xfrm>
              <a:off x="4552" y="794"/>
              <a:ext cx="812" cy="442"/>
              <a:chOff x="4552" y="794"/>
              <a:chExt cx="812" cy="442"/>
            </a:xfrm>
          </p:grpSpPr>
          <p:sp>
            <p:nvSpPr>
              <p:cNvPr id="61" name="Rectangle 53"/>
              <p:cNvSpPr>
                <a:spLocks noChangeArrowheads="1"/>
              </p:cNvSpPr>
              <p:nvPr/>
            </p:nvSpPr>
            <p:spPr bwMode="auto">
              <a:xfrm>
                <a:off x="4888" y="794"/>
                <a:ext cx="476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457200" eaLnBrk="0" hangingPunct="0"/>
                <a:r>
                  <a:rPr lang="en-US" sz="1500">
                    <a:solidFill>
                      <a:srgbClr val="000000"/>
                    </a:solidFill>
                    <a:latin typeface="Arial" charset="0"/>
                  </a:rPr>
                  <a:t>Tracks</a:t>
                </a:r>
              </a:p>
            </p:txBody>
          </p:sp>
          <p:sp>
            <p:nvSpPr>
              <p:cNvPr id="62" name="Freeform 54"/>
              <p:cNvSpPr>
                <a:spLocks/>
              </p:cNvSpPr>
              <p:nvPr/>
            </p:nvSpPr>
            <p:spPr bwMode="auto">
              <a:xfrm>
                <a:off x="4552" y="988"/>
                <a:ext cx="305" cy="248"/>
              </a:xfrm>
              <a:custGeom>
                <a:avLst/>
                <a:gdLst/>
                <a:ahLst/>
                <a:cxnLst>
                  <a:cxn ang="0">
                    <a:pos x="304" y="0"/>
                  </a:cxn>
                  <a:cxn ang="0">
                    <a:pos x="222" y="0"/>
                  </a:cxn>
                  <a:cxn ang="0">
                    <a:pos x="139" y="33"/>
                  </a:cxn>
                  <a:cxn ang="0">
                    <a:pos x="74" y="90"/>
                  </a:cxn>
                  <a:cxn ang="0">
                    <a:pos x="24" y="164"/>
                  </a:cxn>
                  <a:cxn ang="0">
                    <a:pos x="0" y="247"/>
                  </a:cxn>
                </a:cxnLst>
                <a:rect l="0" t="0" r="r" b="b"/>
                <a:pathLst>
                  <a:path w="305" h="248">
                    <a:moveTo>
                      <a:pt x="304" y="0"/>
                    </a:moveTo>
                    <a:lnTo>
                      <a:pt x="222" y="0"/>
                    </a:lnTo>
                    <a:lnTo>
                      <a:pt x="139" y="33"/>
                    </a:lnTo>
                    <a:lnTo>
                      <a:pt x="74" y="90"/>
                    </a:lnTo>
                    <a:lnTo>
                      <a:pt x="24" y="164"/>
                    </a:lnTo>
                    <a:lnTo>
                      <a:pt x="0" y="24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3" name="Freeform 55"/>
          <p:cNvSpPr>
            <a:spLocks/>
          </p:cNvSpPr>
          <p:nvPr/>
        </p:nvSpPr>
        <p:spPr bwMode="auto">
          <a:xfrm>
            <a:off x="10881502" y="1865296"/>
            <a:ext cx="174625" cy="444500"/>
          </a:xfrm>
          <a:custGeom>
            <a:avLst/>
            <a:gdLst/>
            <a:ahLst/>
            <a:cxnLst>
              <a:cxn ang="0">
                <a:pos x="0" y="279"/>
              </a:cxn>
              <a:cxn ang="0">
                <a:pos x="64" y="238"/>
              </a:cxn>
              <a:cxn ang="0">
                <a:pos x="100" y="181"/>
              </a:cxn>
              <a:cxn ang="0">
                <a:pos x="109" y="115"/>
              </a:cxn>
              <a:cxn ang="0">
                <a:pos x="81" y="49"/>
              </a:cxn>
              <a:cxn ang="0">
                <a:pos x="28" y="0"/>
              </a:cxn>
              <a:cxn ang="0">
                <a:pos x="55" y="33"/>
              </a:cxn>
            </a:cxnLst>
            <a:rect l="0" t="0" r="r" b="b"/>
            <a:pathLst>
              <a:path w="110" h="280">
                <a:moveTo>
                  <a:pt x="0" y="279"/>
                </a:moveTo>
                <a:lnTo>
                  <a:pt x="64" y="238"/>
                </a:lnTo>
                <a:lnTo>
                  <a:pt x="100" y="181"/>
                </a:lnTo>
                <a:lnTo>
                  <a:pt x="109" y="115"/>
                </a:lnTo>
                <a:lnTo>
                  <a:pt x="81" y="49"/>
                </a:lnTo>
                <a:lnTo>
                  <a:pt x="28" y="0"/>
                </a:lnTo>
                <a:lnTo>
                  <a:pt x="55" y="33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11091052" y="1938321"/>
            <a:ext cx="742191" cy="32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457200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Sector</a:t>
            </a:r>
          </a:p>
        </p:txBody>
      </p:sp>
      <p:sp>
        <p:nvSpPr>
          <p:cNvPr id="65" name="Freeform 58"/>
          <p:cNvSpPr>
            <a:spLocks/>
          </p:cNvSpPr>
          <p:nvPr/>
        </p:nvSpPr>
        <p:spPr bwMode="auto">
          <a:xfrm>
            <a:off x="11054538" y="1812910"/>
            <a:ext cx="520700" cy="276225"/>
          </a:xfrm>
          <a:custGeom>
            <a:avLst/>
            <a:gdLst/>
            <a:ahLst/>
            <a:cxnLst>
              <a:cxn ang="0">
                <a:pos x="327" y="33"/>
              </a:cxn>
              <a:cxn ang="0">
                <a:pos x="264" y="0"/>
              </a:cxn>
              <a:cxn ang="0">
                <a:pos x="191" y="0"/>
              </a:cxn>
              <a:cxn ang="0">
                <a:pos x="118" y="16"/>
              </a:cxn>
              <a:cxn ang="0">
                <a:pos x="64" y="49"/>
              </a:cxn>
              <a:cxn ang="0">
                <a:pos x="19" y="107"/>
              </a:cxn>
              <a:cxn ang="0">
                <a:pos x="0" y="173"/>
              </a:cxn>
            </a:cxnLst>
            <a:rect l="0" t="0" r="r" b="b"/>
            <a:pathLst>
              <a:path w="328" h="174">
                <a:moveTo>
                  <a:pt x="327" y="33"/>
                </a:moveTo>
                <a:lnTo>
                  <a:pt x="264" y="0"/>
                </a:lnTo>
                <a:lnTo>
                  <a:pt x="191" y="0"/>
                </a:lnTo>
                <a:lnTo>
                  <a:pt x="118" y="16"/>
                </a:lnTo>
                <a:lnTo>
                  <a:pt x="64" y="49"/>
                </a:lnTo>
                <a:lnTo>
                  <a:pt x="19" y="107"/>
                </a:lnTo>
                <a:lnTo>
                  <a:pt x="0" y="17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6" name="Rectangle 59"/>
          <p:cNvSpPr>
            <a:spLocks noChangeArrowheads="1"/>
          </p:cNvSpPr>
          <p:nvPr/>
        </p:nvSpPr>
        <p:spPr bwMode="auto">
          <a:xfrm>
            <a:off x="7797425" y="612319"/>
            <a:ext cx="894476" cy="32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457200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Cylinder</a:t>
            </a:r>
          </a:p>
        </p:txBody>
      </p:sp>
      <p:sp>
        <p:nvSpPr>
          <p:cNvPr id="67" name="Line 60"/>
          <p:cNvSpPr>
            <a:spLocks noChangeShapeType="1"/>
          </p:cNvSpPr>
          <p:nvPr/>
        </p:nvSpPr>
        <p:spPr bwMode="auto">
          <a:xfrm>
            <a:off x="8625663" y="795321"/>
            <a:ext cx="762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9593246" y="1865299"/>
            <a:ext cx="1335088" cy="484188"/>
          </a:xfrm>
          <a:custGeom>
            <a:avLst/>
            <a:gdLst/>
            <a:ahLst/>
            <a:cxnLst>
              <a:cxn ang="0">
                <a:pos x="807" y="304"/>
              </a:cxn>
              <a:cxn ang="0">
                <a:pos x="0" y="123"/>
              </a:cxn>
              <a:cxn ang="0">
                <a:pos x="840" y="0"/>
              </a:cxn>
            </a:cxnLst>
            <a:rect l="0" t="0" r="r" b="b"/>
            <a:pathLst>
              <a:path w="841" h="305">
                <a:moveTo>
                  <a:pt x="807" y="304"/>
                </a:moveTo>
                <a:lnTo>
                  <a:pt x="0" y="123"/>
                </a:lnTo>
                <a:lnTo>
                  <a:pt x="84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Mechanics of a Disk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22862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&gt; Disks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7890651" y="1525572"/>
            <a:ext cx="3149600" cy="1801813"/>
            <a:chOff x="2998" y="1129"/>
            <a:chExt cx="1984" cy="1135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998" y="1499"/>
              <a:ext cx="1984" cy="765"/>
            </a:xfrm>
            <a:custGeom>
              <a:avLst/>
              <a:gdLst/>
              <a:ahLst/>
              <a:cxnLst>
                <a:cxn ang="0">
                  <a:pos x="0" y="386"/>
                </a:cxn>
                <a:cxn ang="0">
                  <a:pos x="16" y="320"/>
                </a:cxn>
                <a:cxn ang="0">
                  <a:pos x="57" y="255"/>
                </a:cxn>
                <a:cxn ang="0">
                  <a:pos x="131" y="197"/>
                </a:cxn>
                <a:cxn ang="0">
                  <a:pos x="230" y="140"/>
                </a:cxn>
                <a:cxn ang="0">
                  <a:pos x="353" y="90"/>
                </a:cxn>
                <a:cxn ang="0">
                  <a:pos x="493" y="58"/>
                </a:cxn>
                <a:cxn ang="0">
                  <a:pos x="650" y="25"/>
                </a:cxn>
                <a:cxn ang="0">
                  <a:pos x="814" y="8"/>
                </a:cxn>
                <a:cxn ang="0">
                  <a:pos x="987" y="0"/>
                </a:cxn>
                <a:cxn ang="0">
                  <a:pos x="1160" y="8"/>
                </a:cxn>
                <a:cxn ang="0">
                  <a:pos x="1333" y="25"/>
                </a:cxn>
                <a:cxn ang="0">
                  <a:pos x="1489" y="58"/>
                </a:cxn>
                <a:cxn ang="0">
                  <a:pos x="1629" y="90"/>
                </a:cxn>
                <a:cxn ang="0">
                  <a:pos x="1753" y="140"/>
                </a:cxn>
                <a:cxn ang="0">
                  <a:pos x="1852" y="197"/>
                </a:cxn>
                <a:cxn ang="0">
                  <a:pos x="1926" y="255"/>
                </a:cxn>
                <a:cxn ang="0">
                  <a:pos x="1967" y="320"/>
                </a:cxn>
                <a:cxn ang="0">
                  <a:pos x="1983" y="386"/>
                </a:cxn>
                <a:cxn ang="0">
                  <a:pos x="1967" y="452"/>
                </a:cxn>
                <a:cxn ang="0">
                  <a:pos x="1926" y="518"/>
                </a:cxn>
                <a:cxn ang="0">
                  <a:pos x="1852" y="575"/>
                </a:cxn>
                <a:cxn ang="0">
                  <a:pos x="1753" y="633"/>
                </a:cxn>
                <a:cxn ang="0">
                  <a:pos x="1629" y="674"/>
                </a:cxn>
                <a:cxn ang="0">
                  <a:pos x="1489" y="715"/>
                </a:cxn>
                <a:cxn ang="0">
                  <a:pos x="1333" y="740"/>
                </a:cxn>
                <a:cxn ang="0">
                  <a:pos x="1160" y="764"/>
                </a:cxn>
                <a:cxn ang="0">
                  <a:pos x="987" y="764"/>
                </a:cxn>
                <a:cxn ang="0">
                  <a:pos x="814" y="764"/>
                </a:cxn>
                <a:cxn ang="0">
                  <a:pos x="650" y="740"/>
                </a:cxn>
                <a:cxn ang="0">
                  <a:pos x="493" y="715"/>
                </a:cxn>
                <a:cxn ang="0">
                  <a:pos x="353" y="674"/>
                </a:cxn>
                <a:cxn ang="0">
                  <a:pos x="230" y="633"/>
                </a:cxn>
                <a:cxn ang="0">
                  <a:pos x="131" y="575"/>
                </a:cxn>
                <a:cxn ang="0">
                  <a:pos x="57" y="518"/>
                </a:cxn>
                <a:cxn ang="0">
                  <a:pos x="16" y="452"/>
                </a:cxn>
                <a:cxn ang="0">
                  <a:pos x="0" y="386"/>
                </a:cxn>
              </a:cxnLst>
              <a:rect l="0" t="0" r="r" b="b"/>
              <a:pathLst>
                <a:path w="1984" h="765">
                  <a:moveTo>
                    <a:pt x="0" y="386"/>
                  </a:moveTo>
                  <a:lnTo>
                    <a:pt x="16" y="320"/>
                  </a:lnTo>
                  <a:lnTo>
                    <a:pt x="57" y="255"/>
                  </a:lnTo>
                  <a:lnTo>
                    <a:pt x="131" y="197"/>
                  </a:lnTo>
                  <a:lnTo>
                    <a:pt x="230" y="140"/>
                  </a:lnTo>
                  <a:lnTo>
                    <a:pt x="353" y="90"/>
                  </a:lnTo>
                  <a:lnTo>
                    <a:pt x="493" y="58"/>
                  </a:lnTo>
                  <a:lnTo>
                    <a:pt x="650" y="25"/>
                  </a:lnTo>
                  <a:lnTo>
                    <a:pt x="814" y="8"/>
                  </a:lnTo>
                  <a:lnTo>
                    <a:pt x="987" y="0"/>
                  </a:lnTo>
                  <a:lnTo>
                    <a:pt x="1160" y="8"/>
                  </a:lnTo>
                  <a:lnTo>
                    <a:pt x="1333" y="25"/>
                  </a:lnTo>
                  <a:lnTo>
                    <a:pt x="1489" y="58"/>
                  </a:lnTo>
                  <a:lnTo>
                    <a:pt x="1629" y="90"/>
                  </a:lnTo>
                  <a:lnTo>
                    <a:pt x="1753" y="140"/>
                  </a:lnTo>
                  <a:lnTo>
                    <a:pt x="1852" y="197"/>
                  </a:lnTo>
                  <a:lnTo>
                    <a:pt x="1926" y="255"/>
                  </a:lnTo>
                  <a:lnTo>
                    <a:pt x="1967" y="320"/>
                  </a:lnTo>
                  <a:lnTo>
                    <a:pt x="1983" y="386"/>
                  </a:lnTo>
                  <a:lnTo>
                    <a:pt x="1967" y="452"/>
                  </a:lnTo>
                  <a:lnTo>
                    <a:pt x="1926" y="518"/>
                  </a:lnTo>
                  <a:lnTo>
                    <a:pt x="1852" y="575"/>
                  </a:lnTo>
                  <a:lnTo>
                    <a:pt x="1753" y="633"/>
                  </a:lnTo>
                  <a:lnTo>
                    <a:pt x="1629" y="674"/>
                  </a:lnTo>
                  <a:lnTo>
                    <a:pt x="1489" y="715"/>
                  </a:lnTo>
                  <a:lnTo>
                    <a:pt x="1333" y="740"/>
                  </a:lnTo>
                  <a:lnTo>
                    <a:pt x="1160" y="764"/>
                  </a:lnTo>
                  <a:lnTo>
                    <a:pt x="987" y="764"/>
                  </a:lnTo>
                  <a:lnTo>
                    <a:pt x="814" y="764"/>
                  </a:lnTo>
                  <a:lnTo>
                    <a:pt x="650" y="740"/>
                  </a:lnTo>
                  <a:lnTo>
                    <a:pt x="493" y="715"/>
                  </a:lnTo>
                  <a:lnTo>
                    <a:pt x="353" y="674"/>
                  </a:lnTo>
                  <a:lnTo>
                    <a:pt x="230" y="633"/>
                  </a:lnTo>
                  <a:lnTo>
                    <a:pt x="131" y="575"/>
                  </a:lnTo>
                  <a:lnTo>
                    <a:pt x="57" y="518"/>
                  </a:lnTo>
                  <a:lnTo>
                    <a:pt x="16" y="452"/>
                  </a:lnTo>
                  <a:lnTo>
                    <a:pt x="0" y="386"/>
                  </a:lnTo>
                </a:path>
              </a:pathLst>
            </a:custGeom>
            <a:solidFill>
              <a:srgbClr val="000000"/>
            </a:solidFill>
            <a:ln w="508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998" y="1129"/>
              <a:ext cx="1984" cy="765"/>
            </a:xfrm>
            <a:custGeom>
              <a:avLst/>
              <a:gdLst/>
              <a:ahLst/>
              <a:cxnLst>
                <a:cxn ang="0">
                  <a:pos x="0" y="386"/>
                </a:cxn>
                <a:cxn ang="0">
                  <a:pos x="16" y="321"/>
                </a:cxn>
                <a:cxn ang="0">
                  <a:pos x="57" y="255"/>
                </a:cxn>
                <a:cxn ang="0">
                  <a:pos x="131" y="197"/>
                </a:cxn>
                <a:cxn ang="0">
                  <a:pos x="230" y="140"/>
                </a:cxn>
                <a:cxn ang="0">
                  <a:pos x="353" y="91"/>
                </a:cxn>
                <a:cxn ang="0">
                  <a:pos x="493" y="58"/>
                </a:cxn>
                <a:cxn ang="0">
                  <a:pos x="650" y="25"/>
                </a:cxn>
                <a:cxn ang="0">
                  <a:pos x="814" y="8"/>
                </a:cxn>
                <a:cxn ang="0">
                  <a:pos x="987" y="0"/>
                </a:cxn>
                <a:cxn ang="0">
                  <a:pos x="1160" y="8"/>
                </a:cxn>
                <a:cxn ang="0">
                  <a:pos x="1333" y="25"/>
                </a:cxn>
                <a:cxn ang="0">
                  <a:pos x="1489" y="58"/>
                </a:cxn>
                <a:cxn ang="0">
                  <a:pos x="1629" y="91"/>
                </a:cxn>
                <a:cxn ang="0">
                  <a:pos x="1753" y="140"/>
                </a:cxn>
                <a:cxn ang="0">
                  <a:pos x="1852" y="197"/>
                </a:cxn>
                <a:cxn ang="0">
                  <a:pos x="1926" y="255"/>
                </a:cxn>
                <a:cxn ang="0">
                  <a:pos x="1967" y="321"/>
                </a:cxn>
                <a:cxn ang="0">
                  <a:pos x="1983" y="386"/>
                </a:cxn>
                <a:cxn ang="0">
                  <a:pos x="1967" y="452"/>
                </a:cxn>
                <a:cxn ang="0">
                  <a:pos x="1926" y="518"/>
                </a:cxn>
                <a:cxn ang="0">
                  <a:pos x="1852" y="575"/>
                </a:cxn>
                <a:cxn ang="0">
                  <a:pos x="1753" y="633"/>
                </a:cxn>
                <a:cxn ang="0">
                  <a:pos x="1629" y="674"/>
                </a:cxn>
                <a:cxn ang="0">
                  <a:pos x="1489" y="715"/>
                </a:cxn>
                <a:cxn ang="0">
                  <a:pos x="1333" y="740"/>
                </a:cxn>
                <a:cxn ang="0">
                  <a:pos x="1160" y="764"/>
                </a:cxn>
                <a:cxn ang="0">
                  <a:pos x="987" y="764"/>
                </a:cxn>
                <a:cxn ang="0">
                  <a:pos x="814" y="764"/>
                </a:cxn>
                <a:cxn ang="0">
                  <a:pos x="650" y="740"/>
                </a:cxn>
                <a:cxn ang="0">
                  <a:pos x="493" y="715"/>
                </a:cxn>
                <a:cxn ang="0">
                  <a:pos x="353" y="674"/>
                </a:cxn>
                <a:cxn ang="0">
                  <a:pos x="230" y="633"/>
                </a:cxn>
                <a:cxn ang="0">
                  <a:pos x="131" y="575"/>
                </a:cxn>
                <a:cxn ang="0">
                  <a:pos x="57" y="518"/>
                </a:cxn>
                <a:cxn ang="0">
                  <a:pos x="16" y="452"/>
                </a:cxn>
                <a:cxn ang="0">
                  <a:pos x="0" y="386"/>
                </a:cxn>
              </a:cxnLst>
              <a:rect l="0" t="0" r="r" b="b"/>
              <a:pathLst>
                <a:path w="1984" h="765">
                  <a:moveTo>
                    <a:pt x="0" y="386"/>
                  </a:moveTo>
                  <a:lnTo>
                    <a:pt x="16" y="321"/>
                  </a:lnTo>
                  <a:lnTo>
                    <a:pt x="57" y="255"/>
                  </a:lnTo>
                  <a:lnTo>
                    <a:pt x="131" y="197"/>
                  </a:lnTo>
                  <a:lnTo>
                    <a:pt x="230" y="140"/>
                  </a:lnTo>
                  <a:lnTo>
                    <a:pt x="353" y="91"/>
                  </a:lnTo>
                  <a:lnTo>
                    <a:pt x="493" y="58"/>
                  </a:lnTo>
                  <a:lnTo>
                    <a:pt x="650" y="25"/>
                  </a:lnTo>
                  <a:lnTo>
                    <a:pt x="814" y="8"/>
                  </a:lnTo>
                  <a:lnTo>
                    <a:pt x="987" y="0"/>
                  </a:lnTo>
                  <a:lnTo>
                    <a:pt x="1160" y="8"/>
                  </a:lnTo>
                  <a:lnTo>
                    <a:pt x="1333" y="25"/>
                  </a:lnTo>
                  <a:lnTo>
                    <a:pt x="1489" y="58"/>
                  </a:lnTo>
                  <a:lnTo>
                    <a:pt x="1629" y="91"/>
                  </a:lnTo>
                  <a:lnTo>
                    <a:pt x="1753" y="140"/>
                  </a:lnTo>
                  <a:lnTo>
                    <a:pt x="1852" y="197"/>
                  </a:lnTo>
                  <a:lnTo>
                    <a:pt x="1926" y="255"/>
                  </a:lnTo>
                  <a:lnTo>
                    <a:pt x="1967" y="321"/>
                  </a:lnTo>
                  <a:lnTo>
                    <a:pt x="1983" y="386"/>
                  </a:lnTo>
                  <a:lnTo>
                    <a:pt x="1967" y="452"/>
                  </a:lnTo>
                  <a:lnTo>
                    <a:pt x="1926" y="518"/>
                  </a:lnTo>
                  <a:lnTo>
                    <a:pt x="1852" y="575"/>
                  </a:lnTo>
                  <a:lnTo>
                    <a:pt x="1753" y="633"/>
                  </a:lnTo>
                  <a:lnTo>
                    <a:pt x="1629" y="674"/>
                  </a:lnTo>
                  <a:lnTo>
                    <a:pt x="1489" y="715"/>
                  </a:lnTo>
                  <a:lnTo>
                    <a:pt x="1333" y="740"/>
                  </a:lnTo>
                  <a:lnTo>
                    <a:pt x="1160" y="764"/>
                  </a:lnTo>
                  <a:lnTo>
                    <a:pt x="987" y="764"/>
                  </a:lnTo>
                  <a:lnTo>
                    <a:pt x="814" y="764"/>
                  </a:lnTo>
                  <a:lnTo>
                    <a:pt x="650" y="740"/>
                  </a:lnTo>
                  <a:lnTo>
                    <a:pt x="493" y="715"/>
                  </a:lnTo>
                  <a:lnTo>
                    <a:pt x="353" y="674"/>
                  </a:lnTo>
                  <a:lnTo>
                    <a:pt x="230" y="633"/>
                  </a:lnTo>
                  <a:lnTo>
                    <a:pt x="131" y="575"/>
                  </a:lnTo>
                  <a:lnTo>
                    <a:pt x="57" y="518"/>
                  </a:lnTo>
                  <a:lnTo>
                    <a:pt x="16" y="452"/>
                  </a:lnTo>
                  <a:lnTo>
                    <a:pt x="0" y="386"/>
                  </a:lnTo>
                </a:path>
              </a:pathLst>
            </a:custGeom>
            <a:solidFill>
              <a:srgbClr val="000000"/>
            </a:solidFill>
            <a:ln w="508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7863663" y="795322"/>
            <a:ext cx="3176588" cy="4594225"/>
            <a:chOff x="2981" y="669"/>
            <a:chExt cx="2001" cy="2894"/>
          </a:xfrm>
        </p:grpSpPr>
        <p:grpSp>
          <p:nvGrpSpPr>
            <p:cNvPr id="17" name="Group 9"/>
            <p:cNvGrpSpPr>
              <a:grpSpLocks/>
            </p:cNvGrpSpPr>
            <p:nvPr/>
          </p:nvGrpSpPr>
          <p:grpSpPr bwMode="auto">
            <a:xfrm>
              <a:off x="2981" y="1096"/>
              <a:ext cx="2001" cy="2467"/>
              <a:chOff x="2981" y="1096"/>
              <a:chExt cx="2001" cy="2467"/>
            </a:xfrm>
          </p:grpSpPr>
          <p:grpSp>
            <p:nvGrpSpPr>
              <p:cNvPr id="27" name="Group 10"/>
              <p:cNvGrpSpPr>
                <a:grpSpLocks/>
              </p:cNvGrpSpPr>
              <p:nvPr/>
            </p:nvGrpSpPr>
            <p:grpSpPr bwMode="auto">
              <a:xfrm>
                <a:off x="2998" y="1466"/>
                <a:ext cx="1984" cy="765"/>
                <a:chOff x="2998" y="1466"/>
                <a:chExt cx="1984" cy="765"/>
              </a:xfrm>
            </p:grpSpPr>
            <p:sp>
              <p:nvSpPr>
                <p:cNvPr id="33" name="Freeform 11"/>
                <p:cNvSpPr>
                  <a:spLocks/>
                </p:cNvSpPr>
                <p:nvPr/>
              </p:nvSpPr>
              <p:spPr bwMode="auto">
                <a:xfrm>
                  <a:off x="2998" y="1466"/>
                  <a:ext cx="1984" cy="765"/>
                </a:xfrm>
                <a:custGeom>
                  <a:avLst/>
                  <a:gdLst/>
                  <a:ahLst/>
                  <a:cxnLst>
                    <a:cxn ang="0">
                      <a:pos x="0" y="378"/>
                    </a:cxn>
                    <a:cxn ang="0">
                      <a:pos x="16" y="312"/>
                    </a:cxn>
                    <a:cxn ang="0">
                      <a:pos x="57" y="247"/>
                    </a:cxn>
                    <a:cxn ang="0">
                      <a:pos x="131" y="189"/>
                    </a:cxn>
                    <a:cxn ang="0">
                      <a:pos x="230" y="132"/>
                    </a:cxn>
                    <a:cxn ang="0">
                      <a:pos x="353" y="91"/>
                    </a:cxn>
                    <a:cxn ang="0">
                      <a:pos x="493" y="49"/>
                    </a:cxn>
                    <a:cxn ang="0">
                      <a:pos x="650" y="25"/>
                    </a:cxn>
                    <a:cxn ang="0">
                      <a:pos x="814" y="0"/>
                    </a:cxn>
                    <a:cxn ang="0">
                      <a:pos x="987" y="0"/>
                    </a:cxn>
                    <a:cxn ang="0">
                      <a:pos x="1160" y="0"/>
                    </a:cxn>
                    <a:cxn ang="0">
                      <a:pos x="1333" y="25"/>
                    </a:cxn>
                    <a:cxn ang="0">
                      <a:pos x="1489" y="49"/>
                    </a:cxn>
                    <a:cxn ang="0">
                      <a:pos x="1629" y="91"/>
                    </a:cxn>
                    <a:cxn ang="0">
                      <a:pos x="1753" y="132"/>
                    </a:cxn>
                    <a:cxn ang="0">
                      <a:pos x="1852" y="189"/>
                    </a:cxn>
                    <a:cxn ang="0">
                      <a:pos x="1926" y="247"/>
                    </a:cxn>
                    <a:cxn ang="0">
                      <a:pos x="1967" y="312"/>
                    </a:cxn>
                    <a:cxn ang="0">
                      <a:pos x="1983" y="378"/>
                    </a:cxn>
                    <a:cxn ang="0">
                      <a:pos x="1967" y="444"/>
                    </a:cxn>
                    <a:cxn ang="0">
                      <a:pos x="1926" y="510"/>
                    </a:cxn>
                    <a:cxn ang="0">
                      <a:pos x="1852" y="567"/>
                    </a:cxn>
                    <a:cxn ang="0">
                      <a:pos x="1753" y="625"/>
                    </a:cxn>
                    <a:cxn ang="0">
                      <a:pos x="1629" y="674"/>
                    </a:cxn>
                    <a:cxn ang="0">
                      <a:pos x="1489" y="707"/>
                    </a:cxn>
                    <a:cxn ang="0">
                      <a:pos x="1333" y="740"/>
                    </a:cxn>
                    <a:cxn ang="0">
                      <a:pos x="1160" y="756"/>
                    </a:cxn>
                    <a:cxn ang="0">
                      <a:pos x="987" y="764"/>
                    </a:cxn>
                    <a:cxn ang="0">
                      <a:pos x="814" y="756"/>
                    </a:cxn>
                    <a:cxn ang="0">
                      <a:pos x="650" y="740"/>
                    </a:cxn>
                    <a:cxn ang="0">
                      <a:pos x="493" y="707"/>
                    </a:cxn>
                    <a:cxn ang="0">
                      <a:pos x="353" y="674"/>
                    </a:cxn>
                    <a:cxn ang="0">
                      <a:pos x="230" y="625"/>
                    </a:cxn>
                    <a:cxn ang="0">
                      <a:pos x="131" y="567"/>
                    </a:cxn>
                    <a:cxn ang="0">
                      <a:pos x="57" y="510"/>
                    </a:cxn>
                    <a:cxn ang="0">
                      <a:pos x="16" y="444"/>
                    </a:cxn>
                    <a:cxn ang="0">
                      <a:pos x="0" y="378"/>
                    </a:cxn>
                  </a:cxnLst>
                  <a:rect l="0" t="0" r="r" b="b"/>
                  <a:pathLst>
                    <a:path w="1984" h="765">
                      <a:moveTo>
                        <a:pt x="0" y="378"/>
                      </a:moveTo>
                      <a:lnTo>
                        <a:pt x="16" y="312"/>
                      </a:lnTo>
                      <a:lnTo>
                        <a:pt x="57" y="247"/>
                      </a:lnTo>
                      <a:lnTo>
                        <a:pt x="131" y="189"/>
                      </a:lnTo>
                      <a:lnTo>
                        <a:pt x="230" y="132"/>
                      </a:lnTo>
                      <a:lnTo>
                        <a:pt x="353" y="91"/>
                      </a:lnTo>
                      <a:lnTo>
                        <a:pt x="493" y="49"/>
                      </a:lnTo>
                      <a:lnTo>
                        <a:pt x="650" y="25"/>
                      </a:lnTo>
                      <a:lnTo>
                        <a:pt x="814" y="0"/>
                      </a:lnTo>
                      <a:lnTo>
                        <a:pt x="987" y="0"/>
                      </a:lnTo>
                      <a:lnTo>
                        <a:pt x="1160" y="0"/>
                      </a:lnTo>
                      <a:lnTo>
                        <a:pt x="1333" y="25"/>
                      </a:lnTo>
                      <a:lnTo>
                        <a:pt x="1489" y="49"/>
                      </a:lnTo>
                      <a:lnTo>
                        <a:pt x="1629" y="91"/>
                      </a:lnTo>
                      <a:lnTo>
                        <a:pt x="1753" y="132"/>
                      </a:lnTo>
                      <a:lnTo>
                        <a:pt x="1852" y="189"/>
                      </a:lnTo>
                      <a:lnTo>
                        <a:pt x="1926" y="247"/>
                      </a:lnTo>
                      <a:lnTo>
                        <a:pt x="1967" y="312"/>
                      </a:lnTo>
                      <a:lnTo>
                        <a:pt x="1983" y="378"/>
                      </a:lnTo>
                      <a:lnTo>
                        <a:pt x="1967" y="444"/>
                      </a:lnTo>
                      <a:lnTo>
                        <a:pt x="1926" y="510"/>
                      </a:lnTo>
                      <a:lnTo>
                        <a:pt x="1852" y="567"/>
                      </a:lnTo>
                      <a:lnTo>
                        <a:pt x="1753" y="625"/>
                      </a:lnTo>
                      <a:lnTo>
                        <a:pt x="1629" y="674"/>
                      </a:lnTo>
                      <a:lnTo>
                        <a:pt x="1489" y="707"/>
                      </a:lnTo>
                      <a:lnTo>
                        <a:pt x="1333" y="740"/>
                      </a:lnTo>
                      <a:lnTo>
                        <a:pt x="1160" y="756"/>
                      </a:lnTo>
                      <a:lnTo>
                        <a:pt x="987" y="764"/>
                      </a:lnTo>
                      <a:lnTo>
                        <a:pt x="814" y="756"/>
                      </a:lnTo>
                      <a:lnTo>
                        <a:pt x="650" y="740"/>
                      </a:lnTo>
                      <a:lnTo>
                        <a:pt x="493" y="707"/>
                      </a:lnTo>
                      <a:lnTo>
                        <a:pt x="353" y="674"/>
                      </a:lnTo>
                      <a:lnTo>
                        <a:pt x="230" y="625"/>
                      </a:lnTo>
                      <a:lnTo>
                        <a:pt x="131" y="567"/>
                      </a:lnTo>
                      <a:lnTo>
                        <a:pt x="57" y="510"/>
                      </a:lnTo>
                      <a:lnTo>
                        <a:pt x="16" y="444"/>
                      </a:lnTo>
                      <a:lnTo>
                        <a:pt x="0" y="37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12"/>
                <p:cNvSpPr>
                  <a:spLocks/>
                </p:cNvSpPr>
                <p:nvPr/>
              </p:nvSpPr>
              <p:spPr bwMode="auto">
                <a:xfrm>
                  <a:off x="3055" y="1524"/>
                  <a:ext cx="1853" cy="650"/>
                </a:xfrm>
                <a:custGeom>
                  <a:avLst/>
                  <a:gdLst/>
                  <a:ahLst/>
                  <a:cxnLst>
                    <a:cxn ang="0">
                      <a:pos x="0" y="328"/>
                    </a:cxn>
                    <a:cxn ang="0">
                      <a:pos x="17" y="263"/>
                    </a:cxn>
                    <a:cxn ang="0">
                      <a:pos x="66" y="205"/>
                    </a:cxn>
                    <a:cxn ang="0">
                      <a:pos x="140" y="156"/>
                    </a:cxn>
                    <a:cxn ang="0">
                      <a:pos x="247" y="106"/>
                    </a:cxn>
                    <a:cxn ang="0">
                      <a:pos x="371" y="65"/>
                    </a:cxn>
                    <a:cxn ang="0">
                      <a:pos x="519" y="33"/>
                    </a:cxn>
                    <a:cxn ang="0">
                      <a:pos x="675" y="16"/>
                    </a:cxn>
                    <a:cxn ang="0">
                      <a:pos x="840" y="0"/>
                    </a:cxn>
                    <a:cxn ang="0">
                      <a:pos x="1013" y="0"/>
                    </a:cxn>
                    <a:cxn ang="0">
                      <a:pos x="1177" y="16"/>
                    </a:cxn>
                    <a:cxn ang="0">
                      <a:pos x="1342" y="33"/>
                    </a:cxn>
                    <a:cxn ang="0">
                      <a:pos x="1482" y="65"/>
                    </a:cxn>
                    <a:cxn ang="0">
                      <a:pos x="1613" y="106"/>
                    </a:cxn>
                    <a:cxn ang="0">
                      <a:pos x="1712" y="156"/>
                    </a:cxn>
                    <a:cxn ang="0">
                      <a:pos x="1795" y="205"/>
                    </a:cxn>
                    <a:cxn ang="0">
                      <a:pos x="1836" y="263"/>
                    </a:cxn>
                    <a:cxn ang="0">
                      <a:pos x="1852" y="328"/>
                    </a:cxn>
                    <a:cxn ang="0">
                      <a:pos x="1836" y="386"/>
                    </a:cxn>
                    <a:cxn ang="0">
                      <a:pos x="1795" y="443"/>
                    </a:cxn>
                    <a:cxn ang="0">
                      <a:pos x="1712" y="493"/>
                    </a:cxn>
                    <a:cxn ang="0">
                      <a:pos x="1613" y="542"/>
                    </a:cxn>
                    <a:cxn ang="0">
                      <a:pos x="1482" y="583"/>
                    </a:cxn>
                    <a:cxn ang="0">
                      <a:pos x="1342" y="616"/>
                    </a:cxn>
                    <a:cxn ang="0">
                      <a:pos x="1177" y="641"/>
                    </a:cxn>
                    <a:cxn ang="0">
                      <a:pos x="1013" y="649"/>
                    </a:cxn>
                    <a:cxn ang="0">
                      <a:pos x="840" y="649"/>
                    </a:cxn>
                    <a:cxn ang="0">
                      <a:pos x="675" y="641"/>
                    </a:cxn>
                    <a:cxn ang="0">
                      <a:pos x="519" y="616"/>
                    </a:cxn>
                    <a:cxn ang="0">
                      <a:pos x="371" y="583"/>
                    </a:cxn>
                    <a:cxn ang="0">
                      <a:pos x="247" y="542"/>
                    </a:cxn>
                    <a:cxn ang="0">
                      <a:pos x="140" y="493"/>
                    </a:cxn>
                    <a:cxn ang="0">
                      <a:pos x="66" y="443"/>
                    </a:cxn>
                    <a:cxn ang="0">
                      <a:pos x="17" y="386"/>
                    </a:cxn>
                    <a:cxn ang="0">
                      <a:pos x="0" y="328"/>
                    </a:cxn>
                  </a:cxnLst>
                  <a:rect l="0" t="0" r="r" b="b"/>
                  <a:pathLst>
                    <a:path w="1853" h="650">
                      <a:moveTo>
                        <a:pt x="0" y="328"/>
                      </a:moveTo>
                      <a:lnTo>
                        <a:pt x="17" y="263"/>
                      </a:lnTo>
                      <a:lnTo>
                        <a:pt x="66" y="205"/>
                      </a:lnTo>
                      <a:lnTo>
                        <a:pt x="140" y="156"/>
                      </a:lnTo>
                      <a:lnTo>
                        <a:pt x="247" y="106"/>
                      </a:lnTo>
                      <a:lnTo>
                        <a:pt x="371" y="65"/>
                      </a:lnTo>
                      <a:lnTo>
                        <a:pt x="519" y="33"/>
                      </a:lnTo>
                      <a:lnTo>
                        <a:pt x="675" y="16"/>
                      </a:lnTo>
                      <a:lnTo>
                        <a:pt x="840" y="0"/>
                      </a:lnTo>
                      <a:lnTo>
                        <a:pt x="1013" y="0"/>
                      </a:lnTo>
                      <a:lnTo>
                        <a:pt x="1177" y="16"/>
                      </a:lnTo>
                      <a:lnTo>
                        <a:pt x="1342" y="33"/>
                      </a:lnTo>
                      <a:lnTo>
                        <a:pt x="1482" y="65"/>
                      </a:lnTo>
                      <a:lnTo>
                        <a:pt x="1613" y="106"/>
                      </a:lnTo>
                      <a:lnTo>
                        <a:pt x="1712" y="156"/>
                      </a:lnTo>
                      <a:lnTo>
                        <a:pt x="1795" y="205"/>
                      </a:lnTo>
                      <a:lnTo>
                        <a:pt x="1836" y="263"/>
                      </a:lnTo>
                      <a:lnTo>
                        <a:pt x="1852" y="328"/>
                      </a:lnTo>
                      <a:lnTo>
                        <a:pt x="1836" y="386"/>
                      </a:lnTo>
                      <a:lnTo>
                        <a:pt x="1795" y="443"/>
                      </a:lnTo>
                      <a:lnTo>
                        <a:pt x="1712" y="493"/>
                      </a:lnTo>
                      <a:lnTo>
                        <a:pt x="1613" y="542"/>
                      </a:lnTo>
                      <a:lnTo>
                        <a:pt x="1482" y="583"/>
                      </a:lnTo>
                      <a:lnTo>
                        <a:pt x="1342" y="616"/>
                      </a:lnTo>
                      <a:lnTo>
                        <a:pt x="1177" y="641"/>
                      </a:lnTo>
                      <a:lnTo>
                        <a:pt x="1013" y="649"/>
                      </a:lnTo>
                      <a:lnTo>
                        <a:pt x="840" y="649"/>
                      </a:lnTo>
                      <a:lnTo>
                        <a:pt x="675" y="641"/>
                      </a:lnTo>
                      <a:lnTo>
                        <a:pt x="519" y="616"/>
                      </a:lnTo>
                      <a:lnTo>
                        <a:pt x="371" y="583"/>
                      </a:lnTo>
                      <a:lnTo>
                        <a:pt x="247" y="542"/>
                      </a:lnTo>
                      <a:lnTo>
                        <a:pt x="140" y="493"/>
                      </a:lnTo>
                      <a:lnTo>
                        <a:pt x="66" y="443"/>
                      </a:lnTo>
                      <a:lnTo>
                        <a:pt x="17" y="386"/>
                      </a:lnTo>
                      <a:lnTo>
                        <a:pt x="0" y="32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13"/>
                <p:cNvSpPr>
                  <a:spLocks/>
                </p:cNvSpPr>
                <p:nvPr/>
              </p:nvSpPr>
              <p:spPr bwMode="auto">
                <a:xfrm>
                  <a:off x="3146" y="1589"/>
                  <a:ext cx="1672" cy="494"/>
                </a:xfrm>
                <a:custGeom>
                  <a:avLst/>
                  <a:gdLst/>
                  <a:ahLst/>
                  <a:cxnLst>
                    <a:cxn ang="0">
                      <a:pos x="0" y="247"/>
                    </a:cxn>
                    <a:cxn ang="0">
                      <a:pos x="16" y="198"/>
                    </a:cxn>
                    <a:cxn ang="0">
                      <a:pos x="66" y="148"/>
                    </a:cxn>
                    <a:cxn ang="0">
                      <a:pos x="148" y="107"/>
                    </a:cxn>
                    <a:cxn ang="0">
                      <a:pos x="247" y="74"/>
                    </a:cxn>
                    <a:cxn ang="0">
                      <a:pos x="370" y="41"/>
                    </a:cxn>
                    <a:cxn ang="0">
                      <a:pos x="518" y="17"/>
                    </a:cxn>
                    <a:cxn ang="0">
                      <a:pos x="675" y="0"/>
                    </a:cxn>
                    <a:cxn ang="0">
                      <a:pos x="839" y="0"/>
                    </a:cxn>
                    <a:cxn ang="0">
                      <a:pos x="996" y="0"/>
                    </a:cxn>
                    <a:cxn ang="0">
                      <a:pos x="1152" y="17"/>
                    </a:cxn>
                    <a:cxn ang="0">
                      <a:pos x="1300" y="41"/>
                    </a:cxn>
                    <a:cxn ang="0">
                      <a:pos x="1424" y="74"/>
                    </a:cxn>
                    <a:cxn ang="0">
                      <a:pos x="1531" y="107"/>
                    </a:cxn>
                    <a:cxn ang="0">
                      <a:pos x="1605" y="148"/>
                    </a:cxn>
                    <a:cxn ang="0">
                      <a:pos x="1654" y="198"/>
                    </a:cxn>
                    <a:cxn ang="0">
                      <a:pos x="1671" y="247"/>
                    </a:cxn>
                    <a:cxn ang="0">
                      <a:pos x="1654" y="296"/>
                    </a:cxn>
                    <a:cxn ang="0">
                      <a:pos x="1605" y="337"/>
                    </a:cxn>
                    <a:cxn ang="0">
                      <a:pos x="1531" y="378"/>
                    </a:cxn>
                    <a:cxn ang="0">
                      <a:pos x="1424" y="419"/>
                    </a:cxn>
                    <a:cxn ang="0">
                      <a:pos x="1300" y="452"/>
                    </a:cxn>
                    <a:cxn ang="0">
                      <a:pos x="1152" y="477"/>
                    </a:cxn>
                    <a:cxn ang="0">
                      <a:pos x="996" y="485"/>
                    </a:cxn>
                    <a:cxn ang="0">
                      <a:pos x="839" y="493"/>
                    </a:cxn>
                    <a:cxn ang="0">
                      <a:pos x="675" y="485"/>
                    </a:cxn>
                    <a:cxn ang="0">
                      <a:pos x="518" y="477"/>
                    </a:cxn>
                    <a:cxn ang="0">
                      <a:pos x="370" y="452"/>
                    </a:cxn>
                    <a:cxn ang="0">
                      <a:pos x="247" y="419"/>
                    </a:cxn>
                    <a:cxn ang="0">
                      <a:pos x="148" y="378"/>
                    </a:cxn>
                    <a:cxn ang="0">
                      <a:pos x="66" y="337"/>
                    </a:cxn>
                    <a:cxn ang="0">
                      <a:pos x="16" y="296"/>
                    </a:cxn>
                    <a:cxn ang="0">
                      <a:pos x="0" y="247"/>
                    </a:cxn>
                  </a:cxnLst>
                  <a:rect l="0" t="0" r="r" b="b"/>
                  <a:pathLst>
                    <a:path w="1672" h="494">
                      <a:moveTo>
                        <a:pt x="0" y="247"/>
                      </a:moveTo>
                      <a:lnTo>
                        <a:pt x="16" y="198"/>
                      </a:lnTo>
                      <a:lnTo>
                        <a:pt x="66" y="148"/>
                      </a:lnTo>
                      <a:lnTo>
                        <a:pt x="148" y="107"/>
                      </a:lnTo>
                      <a:lnTo>
                        <a:pt x="247" y="74"/>
                      </a:lnTo>
                      <a:lnTo>
                        <a:pt x="370" y="41"/>
                      </a:lnTo>
                      <a:lnTo>
                        <a:pt x="518" y="17"/>
                      </a:lnTo>
                      <a:lnTo>
                        <a:pt x="675" y="0"/>
                      </a:lnTo>
                      <a:lnTo>
                        <a:pt x="839" y="0"/>
                      </a:lnTo>
                      <a:lnTo>
                        <a:pt x="996" y="0"/>
                      </a:lnTo>
                      <a:lnTo>
                        <a:pt x="1152" y="17"/>
                      </a:lnTo>
                      <a:lnTo>
                        <a:pt x="1300" y="41"/>
                      </a:lnTo>
                      <a:lnTo>
                        <a:pt x="1424" y="74"/>
                      </a:lnTo>
                      <a:lnTo>
                        <a:pt x="1531" y="107"/>
                      </a:lnTo>
                      <a:lnTo>
                        <a:pt x="1605" y="148"/>
                      </a:lnTo>
                      <a:lnTo>
                        <a:pt x="1654" y="198"/>
                      </a:lnTo>
                      <a:lnTo>
                        <a:pt x="1671" y="247"/>
                      </a:lnTo>
                      <a:lnTo>
                        <a:pt x="1654" y="296"/>
                      </a:lnTo>
                      <a:lnTo>
                        <a:pt x="1605" y="337"/>
                      </a:lnTo>
                      <a:lnTo>
                        <a:pt x="1531" y="378"/>
                      </a:lnTo>
                      <a:lnTo>
                        <a:pt x="1424" y="419"/>
                      </a:lnTo>
                      <a:lnTo>
                        <a:pt x="1300" y="452"/>
                      </a:lnTo>
                      <a:lnTo>
                        <a:pt x="1152" y="477"/>
                      </a:lnTo>
                      <a:lnTo>
                        <a:pt x="996" y="485"/>
                      </a:lnTo>
                      <a:lnTo>
                        <a:pt x="839" y="493"/>
                      </a:lnTo>
                      <a:lnTo>
                        <a:pt x="675" y="485"/>
                      </a:lnTo>
                      <a:lnTo>
                        <a:pt x="518" y="477"/>
                      </a:lnTo>
                      <a:lnTo>
                        <a:pt x="370" y="452"/>
                      </a:lnTo>
                      <a:lnTo>
                        <a:pt x="247" y="419"/>
                      </a:lnTo>
                      <a:lnTo>
                        <a:pt x="148" y="378"/>
                      </a:lnTo>
                      <a:lnTo>
                        <a:pt x="66" y="337"/>
                      </a:lnTo>
                      <a:lnTo>
                        <a:pt x="16" y="296"/>
                      </a:lnTo>
                      <a:lnTo>
                        <a:pt x="0" y="247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8" name="Group 14"/>
              <p:cNvGrpSpPr>
                <a:grpSpLocks/>
              </p:cNvGrpSpPr>
              <p:nvPr/>
            </p:nvGrpSpPr>
            <p:grpSpPr bwMode="auto">
              <a:xfrm>
                <a:off x="2998" y="1096"/>
                <a:ext cx="1984" cy="766"/>
                <a:chOff x="2998" y="1096"/>
                <a:chExt cx="1984" cy="766"/>
              </a:xfrm>
            </p:grpSpPr>
            <p:sp>
              <p:nvSpPr>
                <p:cNvPr id="30" name="Freeform 15"/>
                <p:cNvSpPr>
                  <a:spLocks/>
                </p:cNvSpPr>
                <p:nvPr/>
              </p:nvSpPr>
              <p:spPr bwMode="auto">
                <a:xfrm>
                  <a:off x="2998" y="1096"/>
                  <a:ext cx="1984" cy="766"/>
                </a:xfrm>
                <a:custGeom>
                  <a:avLst/>
                  <a:gdLst/>
                  <a:ahLst/>
                  <a:cxnLst>
                    <a:cxn ang="0">
                      <a:pos x="0" y="378"/>
                    </a:cxn>
                    <a:cxn ang="0">
                      <a:pos x="16" y="313"/>
                    </a:cxn>
                    <a:cxn ang="0">
                      <a:pos x="57" y="247"/>
                    </a:cxn>
                    <a:cxn ang="0">
                      <a:pos x="131" y="189"/>
                    </a:cxn>
                    <a:cxn ang="0">
                      <a:pos x="230" y="132"/>
                    </a:cxn>
                    <a:cxn ang="0">
                      <a:pos x="353" y="91"/>
                    </a:cxn>
                    <a:cxn ang="0">
                      <a:pos x="493" y="50"/>
                    </a:cxn>
                    <a:cxn ang="0">
                      <a:pos x="650" y="25"/>
                    </a:cxn>
                    <a:cxn ang="0">
                      <a:pos x="814" y="0"/>
                    </a:cxn>
                    <a:cxn ang="0">
                      <a:pos x="987" y="0"/>
                    </a:cxn>
                    <a:cxn ang="0">
                      <a:pos x="1160" y="0"/>
                    </a:cxn>
                    <a:cxn ang="0">
                      <a:pos x="1333" y="25"/>
                    </a:cxn>
                    <a:cxn ang="0">
                      <a:pos x="1489" y="50"/>
                    </a:cxn>
                    <a:cxn ang="0">
                      <a:pos x="1629" y="91"/>
                    </a:cxn>
                    <a:cxn ang="0">
                      <a:pos x="1753" y="132"/>
                    </a:cxn>
                    <a:cxn ang="0">
                      <a:pos x="1852" y="189"/>
                    </a:cxn>
                    <a:cxn ang="0">
                      <a:pos x="1926" y="247"/>
                    </a:cxn>
                    <a:cxn ang="0">
                      <a:pos x="1967" y="313"/>
                    </a:cxn>
                    <a:cxn ang="0">
                      <a:pos x="1983" y="378"/>
                    </a:cxn>
                    <a:cxn ang="0">
                      <a:pos x="1967" y="444"/>
                    </a:cxn>
                    <a:cxn ang="0">
                      <a:pos x="1926" y="510"/>
                    </a:cxn>
                    <a:cxn ang="0">
                      <a:pos x="1852" y="567"/>
                    </a:cxn>
                    <a:cxn ang="0">
                      <a:pos x="1753" y="625"/>
                    </a:cxn>
                    <a:cxn ang="0">
                      <a:pos x="1629" y="674"/>
                    </a:cxn>
                    <a:cxn ang="0">
                      <a:pos x="1489" y="707"/>
                    </a:cxn>
                    <a:cxn ang="0">
                      <a:pos x="1333" y="740"/>
                    </a:cxn>
                    <a:cxn ang="0">
                      <a:pos x="1160" y="756"/>
                    </a:cxn>
                    <a:cxn ang="0">
                      <a:pos x="987" y="765"/>
                    </a:cxn>
                    <a:cxn ang="0">
                      <a:pos x="814" y="756"/>
                    </a:cxn>
                    <a:cxn ang="0">
                      <a:pos x="650" y="740"/>
                    </a:cxn>
                    <a:cxn ang="0">
                      <a:pos x="493" y="707"/>
                    </a:cxn>
                    <a:cxn ang="0">
                      <a:pos x="353" y="674"/>
                    </a:cxn>
                    <a:cxn ang="0">
                      <a:pos x="230" y="625"/>
                    </a:cxn>
                    <a:cxn ang="0">
                      <a:pos x="131" y="567"/>
                    </a:cxn>
                    <a:cxn ang="0">
                      <a:pos x="57" y="510"/>
                    </a:cxn>
                    <a:cxn ang="0">
                      <a:pos x="16" y="444"/>
                    </a:cxn>
                    <a:cxn ang="0">
                      <a:pos x="0" y="378"/>
                    </a:cxn>
                  </a:cxnLst>
                  <a:rect l="0" t="0" r="r" b="b"/>
                  <a:pathLst>
                    <a:path w="1984" h="766">
                      <a:moveTo>
                        <a:pt x="0" y="378"/>
                      </a:moveTo>
                      <a:lnTo>
                        <a:pt x="16" y="313"/>
                      </a:lnTo>
                      <a:lnTo>
                        <a:pt x="57" y="247"/>
                      </a:lnTo>
                      <a:lnTo>
                        <a:pt x="131" y="189"/>
                      </a:lnTo>
                      <a:lnTo>
                        <a:pt x="230" y="132"/>
                      </a:lnTo>
                      <a:lnTo>
                        <a:pt x="353" y="91"/>
                      </a:lnTo>
                      <a:lnTo>
                        <a:pt x="493" y="50"/>
                      </a:lnTo>
                      <a:lnTo>
                        <a:pt x="650" y="25"/>
                      </a:lnTo>
                      <a:lnTo>
                        <a:pt x="814" y="0"/>
                      </a:lnTo>
                      <a:lnTo>
                        <a:pt x="987" y="0"/>
                      </a:lnTo>
                      <a:lnTo>
                        <a:pt x="1160" y="0"/>
                      </a:lnTo>
                      <a:lnTo>
                        <a:pt x="1333" y="25"/>
                      </a:lnTo>
                      <a:lnTo>
                        <a:pt x="1489" y="50"/>
                      </a:lnTo>
                      <a:lnTo>
                        <a:pt x="1629" y="91"/>
                      </a:lnTo>
                      <a:lnTo>
                        <a:pt x="1753" y="132"/>
                      </a:lnTo>
                      <a:lnTo>
                        <a:pt x="1852" y="189"/>
                      </a:lnTo>
                      <a:lnTo>
                        <a:pt x="1926" y="247"/>
                      </a:lnTo>
                      <a:lnTo>
                        <a:pt x="1967" y="313"/>
                      </a:lnTo>
                      <a:lnTo>
                        <a:pt x="1983" y="378"/>
                      </a:lnTo>
                      <a:lnTo>
                        <a:pt x="1967" y="444"/>
                      </a:lnTo>
                      <a:lnTo>
                        <a:pt x="1926" y="510"/>
                      </a:lnTo>
                      <a:lnTo>
                        <a:pt x="1852" y="567"/>
                      </a:lnTo>
                      <a:lnTo>
                        <a:pt x="1753" y="625"/>
                      </a:lnTo>
                      <a:lnTo>
                        <a:pt x="1629" y="674"/>
                      </a:lnTo>
                      <a:lnTo>
                        <a:pt x="1489" y="707"/>
                      </a:lnTo>
                      <a:lnTo>
                        <a:pt x="1333" y="740"/>
                      </a:lnTo>
                      <a:lnTo>
                        <a:pt x="1160" y="756"/>
                      </a:lnTo>
                      <a:lnTo>
                        <a:pt x="987" y="765"/>
                      </a:lnTo>
                      <a:lnTo>
                        <a:pt x="814" y="756"/>
                      </a:lnTo>
                      <a:lnTo>
                        <a:pt x="650" y="740"/>
                      </a:lnTo>
                      <a:lnTo>
                        <a:pt x="493" y="707"/>
                      </a:lnTo>
                      <a:lnTo>
                        <a:pt x="353" y="674"/>
                      </a:lnTo>
                      <a:lnTo>
                        <a:pt x="230" y="625"/>
                      </a:lnTo>
                      <a:lnTo>
                        <a:pt x="131" y="567"/>
                      </a:lnTo>
                      <a:lnTo>
                        <a:pt x="57" y="510"/>
                      </a:lnTo>
                      <a:lnTo>
                        <a:pt x="16" y="444"/>
                      </a:lnTo>
                      <a:lnTo>
                        <a:pt x="0" y="37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16"/>
                <p:cNvSpPr>
                  <a:spLocks/>
                </p:cNvSpPr>
                <p:nvPr/>
              </p:nvSpPr>
              <p:spPr bwMode="auto">
                <a:xfrm>
                  <a:off x="3055" y="1154"/>
                  <a:ext cx="1853" cy="650"/>
                </a:xfrm>
                <a:custGeom>
                  <a:avLst/>
                  <a:gdLst/>
                  <a:ahLst/>
                  <a:cxnLst>
                    <a:cxn ang="0">
                      <a:pos x="0" y="329"/>
                    </a:cxn>
                    <a:cxn ang="0">
                      <a:pos x="17" y="263"/>
                    </a:cxn>
                    <a:cxn ang="0">
                      <a:pos x="66" y="205"/>
                    </a:cxn>
                    <a:cxn ang="0">
                      <a:pos x="140" y="156"/>
                    </a:cxn>
                    <a:cxn ang="0">
                      <a:pos x="247" y="107"/>
                    </a:cxn>
                    <a:cxn ang="0">
                      <a:pos x="371" y="66"/>
                    </a:cxn>
                    <a:cxn ang="0">
                      <a:pos x="519" y="33"/>
                    </a:cxn>
                    <a:cxn ang="0">
                      <a:pos x="675" y="16"/>
                    </a:cxn>
                    <a:cxn ang="0">
                      <a:pos x="840" y="0"/>
                    </a:cxn>
                    <a:cxn ang="0">
                      <a:pos x="1013" y="0"/>
                    </a:cxn>
                    <a:cxn ang="0">
                      <a:pos x="1177" y="16"/>
                    </a:cxn>
                    <a:cxn ang="0">
                      <a:pos x="1342" y="33"/>
                    </a:cxn>
                    <a:cxn ang="0">
                      <a:pos x="1482" y="66"/>
                    </a:cxn>
                    <a:cxn ang="0">
                      <a:pos x="1613" y="107"/>
                    </a:cxn>
                    <a:cxn ang="0">
                      <a:pos x="1712" y="156"/>
                    </a:cxn>
                    <a:cxn ang="0">
                      <a:pos x="1795" y="205"/>
                    </a:cxn>
                    <a:cxn ang="0">
                      <a:pos x="1836" y="263"/>
                    </a:cxn>
                    <a:cxn ang="0">
                      <a:pos x="1852" y="329"/>
                    </a:cxn>
                    <a:cxn ang="0">
                      <a:pos x="1836" y="386"/>
                    </a:cxn>
                    <a:cxn ang="0">
                      <a:pos x="1795" y="444"/>
                    </a:cxn>
                    <a:cxn ang="0">
                      <a:pos x="1712" y="493"/>
                    </a:cxn>
                    <a:cxn ang="0">
                      <a:pos x="1613" y="542"/>
                    </a:cxn>
                    <a:cxn ang="0">
                      <a:pos x="1482" y="583"/>
                    </a:cxn>
                    <a:cxn ang="0">
                      <a:pos x="1342" y="616"/>
                    </a:cxn>
                    <a:cxn ang="0">
                      <a:pos x="1177" y="641"/>
                    </a:cxn>
                    <a:cxn ang="0">
                      <a:pos x="1013" y="649"/>
                    </a:cxn>
                    <a:cxn ang="0">
                      <a:pos x="840" y="649"/>
                    </a:cxn>
                    <a:cxn ang="0">
                      <a:pos x="675" y="641"/>
                    </a:cxn>
                    <a:cxn ang="0">
                      <a:pos x="519" y="616"/>
                    </a:cxn>
                    <a:cxn ang="0">
                      <a:pos x="371" y="583"/>
                    </a:cxn>
                    <a:cxn ang="0">
                      <a:pos x="247" y="542"/>
                    </a:cxn>
                    <a:cxn ang="0">
                      <a:pos x="140" y="493"/>
                    </a:cxn>
                    <a:cxn ang="0">
                      <a:pos x="66" y="444"/>
                    </a:cxn>
                    <a:cxn ang="0">
                      <a:pos x="17" y="386"/>
                    </a:cxn>
                    <a:cxn ang="0">
                      <a:pos x="0" y="329"/>
                    </a:cxn>
                  </a:cxnLst>
                  <a:rect l="0" t="0" r="r" b="b"/>
                  <a:pathLst>
                    <a:path w="1853" h="650">
                      <a:moveTo>
                        <a:pt x="0" y="329"/>
                      </a:moveTo>
                      <a:lnTo>
                        <a:pt x="17" y="263"/>
                      </a:lnTo>
                      <a:lnTo>
                        <a:pt x="66" y="205"/>
                      </a:lnTo>
                      <a:lnTo>
                        <a:pt x="140" y="156"/>
                      </a:lnTo>
                      <a:lnTo>
                        <a:pt x="247" y="107"/>
                      </a:lnTo>
                      <a:lnTo>
                        <a:pt x="371" y="66"/>
                      </a:lnTo>
                      <a:lnTo>
                        <a:pt x="519" y="33"/>
                      </a:lnTo>
                      <a:lnTo>
                        <a:pt x="675" y="16"/>
                      </a:lnTo>
                      <a:lnTo>
                        <a:pt x="840" y="0"/>
                      </a:lnTo>
                      <a:lnTo>
                        <a:pt x="1013" y="0"/>
                      </a:lnTo>
                      <a:lnTo>
                        <a:pt x="1177" y="16"/>
                      </a:lnTo>
                      <a:lnTo>
                        <a:pt x="1342" y="33"/>
                      </a:lnTo>
                      <a:lnTo>
                        <a:pt x="1482" y="66"/>
                      </a:lnTo>
                      <a:lnTo>
                        <a:pt x="1613" y="107"/>
                      </a:lnTo>
                      <a:lnTo>
                        <a:pt x="1712" y="156"/>
                      </a:lnTo>
                      <a:lnTo>
                        <a:pt x="1795" y="205"/>
                      </a:lnTo>
                      <a:lnTo>
                        <a:pt x="1836" y="263"/>
                      </a:lnTo>
                      <a:lnTo>
                        <a:pt x="1852" y="329"/>
                      </a:lnTo>
                      <a:lnTo>
                        <a:pt x="1836" y="386"/>
                      </a:lnTo>
                      <a:lnTo>
                        <a:pt x="1795" y="444"/>
                      </a:lnTo>
                      <a:lnTo>
                        <a:pt x="1712" y="493"/>
                      </a:lnTo>
                      <a:lnTo>
                        <a:pt x="1613" y="542"/>
                      </a:lnTo>
                      <a:lnTo>
                        <a:pt x="1482" y="583"/>
                      </a:lnTo>
                      <a:lnTo>
                        <a:pt x="1342" y="616"/>
                      </a:lnTo>
                      <a:lnTo>
                        <a:pt x="1177" y="641"/>
                      </a:lnTo>
                      <a:lnTo>
                        <a:pt x="1013" y="649"/>
                      </a:lnTo>
                      <a:lnTo>
                        <a:pt x="840" y="649"/>
                      </a:lnTo>
                      <a:lnTo>
                        <a:pt x="675" y="641"/>
                      </a:lnTo>
                      <a:lnTo>
                        <a:pt x="519" y="616"/>
                      </a:lnTo>
                      <a:lnTo>
                        <a:pt x="371" y="583"/>
                      </a:lnTo>
                      <a:lnTo>
                        <a:pt x="247" y="542"/>
                      </a:lnTo>
                      <a:lnTo>
                        <a:pt x="140" y="493"/>
                      </a:lnTo>
                      <a:lnTo>
                        <a:pt x="66" y="444"/>
                      </a:lnTo>
                      <a:lnTo>
                        <a:pt x="17" y="386"/>
                      </a:lnTo>
                      <a:lnTo>
                        <a:pt x="0" y="329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17"/>
                <p:cNvSpPr>
                  <a:spLocks/>
                </p:cNvSpPr>
                <p:nvPr/>
              </p:nvSpPr>
              <p:spPr bwMode="auto">
                <a:xfrm>
                  <a:off x="3146" y="1220"/>
                  <a:ext cx="1672" cy="494"/>
                </a:xfrm>
                <a:custGeom>
                  <a:avLst/>
                  <a:gdLst/>
                  <a:ahLst/>
                  <a:cxnLst>
                    <a:cxn ang="0">
                      <a:pos x="0" y="246"/>
                    </a:cxn>
                    <a:cxn ang="0">
                      <a:pos x="16" y="197"/>
                    </a:cxn>
                    <a:cxn ang="0">
                      <a:pos x="66" y="147"/>
                    </a:cxn>
                    <a:cxn ang="0">
                      <a:pos x="148" y="106"/>
                    </a:cxn>
                    <a:cxn ang="0">
                      <a:pos x="247" y="74"/>
                    </a:cxn>
                    <a:cxn ang="0">
                      <a:pos x="370" y="41"/>
                    </a:cxn>
                    <a:cxn ang="0">
                      <a:pos x="518" y="16"/>
                    </a:cxn>
                    <a:cxn ang="0">
                      <a:pos x="675" y="0"/>
                    </a:cxn>
                    <a:cxn ang="0">
                      <a:pos x="839" y="0"/>
                    </a:cxn>
                    <a:cxn ang="0">
                      <a:pos x="996" y="0"/>
                    </a:cxn>
                    <a:cxn ang="0">
                      <a:pos x="1152" y="16"/>
                    </a:cxn>
                    <a:cxn ang="0">
                      <a:pos x="1300" y="41"/>
                    </a:cxn>
                    <a:cxn ang="0">
                      <a:pos x="1424" y="74"/>
                    </a:cxn>
                    <a:cxn ang="0">
                      <a:pos x="1531" y="106"/>
                    </a:cxn>
                    <a:cxn ang="0">
                      <a:pos x="1605" y="147"/>
                    </a:cxn>
                    <a:cxn ang="0">
                      <a:pos x="1654" y="197"/>
                    </a:cxn>
                    <a:cxn ang="0">
                      <a:pos x="1671" y="246"/>
                    </a:cxn>
                    <a:cxn ang="0">
                      <a:pos x="1654" y="295"/>
                    </a:cxn>
                    <a:cxn ang="0">
                      <a:pos x="1605" y="337"/>
                    </a:cxn>
                    <a:cxn ang="0">
                      <a:pos x="1531" y="378"/>
                    </a:cxn>
                    <a:cxn ang="0">
                      <a:pos x="1424" y="419"/>
                    </a:cxn>
                    <a:cxn ang="0">
                      <a:pos x="1300" y="452"/>
                    </a:cxn>
                    <a:cxn ang="0">
                      <a:pos x="1152" y="476"/>
                    </a:cxn>
                    <a:cxn ang="0">
                      <a:pos x="996" y="484"/>
                    </a:cxn>
                    <a:cxn ang="0">
                      <a:pos x="839" y="493"/>
                    </a:cxn>
                    <a:cxn ang="0">
                      <a:pos x="675" y="484"/>
                    </a:cxn>
                    <a:cxn ang="0">
                      <a:pos x="518" y="476"/>
                    </a:cxn>
                    <a:cxn ang="0">
                      <a:pos x="370" y="452"/>
                    </a:cxn>
                    <a:cxn ang="0">
                      <a:pos x="247" y="419"/>
                    </a:cxn>
                    <a:cxn ang="0">
                      <a:pos x="148" y="378"/>
                    </a:cxn>
                    <a:cxn ang="0">
                      <a:pos x="66" y="337"/>
                    </a:cxn>
                    <a:cxn ang="0">
                      <a:pos x="16" y="295"/>
                    </a:cxn>
                    <a:cxn ang="0">
                      <a:pos x="0" y="246"/>
                    </a:cxn>
                  </a:cxnLst>
                  <a:rect l="0" t="0" r="r" b="b"/>
                  <a:pathLst>
                    <a:path w="1672" h="494">
                      <a:moveTo>
                        <a:pt x="0" y="246"/>
                      </a:moveTo>
                      <a:lnTo>
                        <a:pt x="16" y="197"/>
                      </a:lnTo>
                      <a:lnTo>
                        <a:pt x="66" y="147"/>
                      </a:lnTo>
                      <a:lnTo>
                        <a:pt x="148" y="106"/>
                      </a:lnTo>
                      <a:lnTo>
                        <a:pt x="247" y="74"/>
                      </a:lnTo>
                      <a:lnTo>
                        <a:pt x="370" y="41"/>
                      </a:lnTo>
                      <a:lnTo>
                        <a:pt x="518" y="16"/>
                      </a:lnTo>
                      <a:lnTo>
                        <a:pt x="675" y="0"/>
                      </a:lnTo>
                      <a:lnTo>
                        <a:pt x="839" y="0"/>
                      </a:lnTo>
                      <a:lnTo>
                        <a:pt x="996" y="0"/>
                      </a:lnTo>
                      <a:lnTo>
                        <a:pt x="1152" y="16"/>
                      </a:lnTo>
                      <a:lnTo>
                        <a:pt x="1300" y="41"/>
                      </a:lnTo>
                      <a:lnTo>
                        <a:pt x="1424" y="74"/>
                      </a:lnTo>
                      <a:lnTo>
                        <a:pt x="1531" y="106"/>
                      </a:lnTo>
                      <a:lnTo>
                        <a:pt x="1605" y="147"/>
                      </a:lnTo>
                      <a:lnTo>
                        <a:pt x="1654" y="197"/>
                      </a:lnTo>
                      <a:lnTo>
                        <a:pt x="1671" y="246"/>
                      </a:lnTo>
                      <a:lnTo>
                        <a:pt x="1654" y="295"/>
                      </a:lnTo>
                      <a:lnTo>
                        <a:pt x="1605" y="337"/>
                      </a:lnTo>
                      <a:lnTo>
                        <a:pt x="1531" y="378"/>
                      </a:lnTo>
                      <a:lnTo>
                        <a:pt x="1424" y="419"/>
                      </a:lnTo>
                      <a:lnTo>
                        <a:pt x="1300" y="452"/>
                      </a:lnTo>
                      <a:lnTo>
                        <a:pt x="1152" y="476"/>
                      </a:lnTo>
                      <a:lnTo>
                        <a:pt x="996" y="484"/>
                      </a:lnTo>
                      <a:lnTo>
                        <a:pt x="839" y="493"/>
                      </a:lnTo>
                      <a:lnTo>
                        <a:pt x="675" y="484"/>
                      </a:lnTo>
                      <a:lnTo>
                        <a:pt x="518" y="476"/>
                      </a:lnTo>
                      <a:lnTo>
                        <a:pt x="370" y="452"/>
                      </a:lnTo>
                      <a:lnTo>
                        <a:pt x="247" y="419"/>
                      </a:lnTo>
                      <a:lnTo>
                        <a:pt x="148" y="378"/>
                      </a:lnTo>
                      <a:lnTo>
                        <a:pt x="66" y="337"/>
                      </a:lnTo>
                      <a:lnTo>
                        <a:pt x="16" y="295"/>
                      </a:lnTo>
                      <a:lnTo>
                        <a:pt x="0" y="24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2981" y="2797"/>
                <a:ext cx="1993" cy="766"/>
              </a:xfrm>
              <a:custGeom>
                <a:avLst/>
                <a:gdLst/>
                <a:ahLst/>
                <a:cxnLst>
                  <a:cxn ang="0">
                    <a:pos x="0" y="378"/>
                  </a:cxn>
                  <a:cxn ang="0">
                    <a:pos x="17" y="313"/>
                  </a:cxn>
                  <a:cxn ang="0">
                    <a:pos x="66" y="247"/>
                  </a:cxn>
                  <a:cxn ang="0">
                    <a:pos x="132" y="189"/>
                  </a:cxn>
                  <a:cxn ang="0">
                    <a:pos x="239" y="140"/>
                  </a:cxn>
                  <a:cxn ang="0">
                    <a:pos x="354" y="91"/>
                  </a:cxn>
                  <a:cxn ang="0">
                    <a:pos x="502" y="50"/>
                  </a:cxn>
                  <a:cxn ang="0">
                    <a:pos x="659" y="25"/>
                  </a:cxn>
                  <a:cxn ang="0">
                    <a:pos x="823" y="9"/>
                  </a:cxn>
                  <a:cxn ang="0">
                    <a:pos x="996" y="0"/>
                  </a:cxn>
                  <a:cxn ang="0">
                    <a:pos x="1169" y="9"/>
                  </a:cxn>
                  <a:cxn ang="0">
                    <a:pos x="1334" y="25"/>
                  </a:cxn>
                  <a:cxn ang="0">
                    <a:pos x="1490" y="50"/>
                  </a:cxn>
                  <a:cxn ang="0">
                    <a:pos x="1638" y="91"/>
                  </a:cxn>
                  <a:cxn ang="0">
                    <a:pos x="1753" y="140"/>
                  </a:cxn>
                  <a:cxn ang="0">
                    <a:pos x="1860" y="189"/>
                  </a:cxn>
                  <a:cxn ang="0">
                    <a:pos x="1926" y="247"/>
                  </a:cxn>
                  <a:cxn ang="0">
                    <a:pos x="1976" y="313"/>
                  </a:cxn>
                  <a:cxn ang="0">
                    <a:pos x="1992" y="378"/>
                  </a:cxn>
                  <a:cxn ang="0">
                    <a:pos x="1976" y="444"/>
                  </a:cxn>
                  <a:cxn ang="0">
                    <a:pos x="1926" y="510"/>
                  </a:cxn>
                  <a:cxn ang="0">
                    <a:pos x="1860" y="576"/>
                  </a:cxn>
                  <a:cxn ang="0">
                    <a:pos x="1753" y="625"/>
                  </a:cxn>
                  <a:cxn ang="0">
                    <a:pos x="1638" y="674"/>
                  </a:cxn>
                  <a:cxn ang="0">
                    <a:pos x="1490" y="715"/>
                  </a:cxn>
                  <a:cxn ang="0">
                    <a:pos x="1334" y="740"/>
                  </a:cxn>
                  <a:cxn ang="0">
                    <a:pos x="1169" y="756"/>
                  </a:cxn>
                  <a:cxn ang="0">
                    <a:pos x="996" y="765"/>
                  </a:cxn>
                  <a:cxn ang="0">
                    <a:pos x="823" y="756"/>
                  </a:cxn>
                  <a:cxn ang="0">
                    <a:pos x="659" y="740"/>
                  </a:cxn>
                  <a:cxn ang="0">
                    <a:pos x="502" y="715"/>
                  </a:cxn>
                  <a:cxn ang="0">
                    <a:pos x="354" y="674"/>
                  </a:cxn>
                  <a:cxn ang="0">
                    <a:pos x="239" y="625"/>
                  </a:cxn>
                  <a:cxn ang="0">
                    <a:pos x="132" y="576"/>
                  </a:cxn>
                  <a:cxn ang="0">
                    <a:pos x="66" y="510"/>
                  </a:cxn>
                  <a:cxn ang="0">
                    <a:pos x="17" y="444"/>
                  </a:cxn>
                  <a:cxn ang="0">
                    <a:pos x="0" y="378"/>
                  </a:cxn>
                </a:cxnLst>
                <a:rect l="0" t="0" r="r" b="b"/>
                <a:pathLst>
                  <a:path w="1993" h="766">
                    <a:moveTo>
                      <a:pt x="0" y="378"/>
                    </a:moveTo>
                    <a:lnTo>
                      <a:pt x="17" y="313"/>
                    </a:lnTo>
                    <a:lnTo>
                      <a:pt x="66" y="247"/>
                    </a:lnTo>
                    <a:lnTo>
                      <a:pt x="132" y="189"/>
                    </a:lnTo>
                    <a:lnTo>
                      <a:pt x="239" y="140"/>
                    </a:lnTo>
                    <a:lnTo>
                      <a:pt x="354" y="91"/>
                    </a:lnTo>
                    <a:lnTo>
                      <a:pt x="502" y="50"/>
                    </a:lnTo>
                    <a:lnTo>
                      <a:pt x="659" y="25"/>
                    </a:lnTo>
                    <a:lnTo>
                      <a:pt x="823" y="9"/>
                    </a:lnTo>
                    <a:lnTo>
                      <a:pt x="996" y="0"/>
                    </a:lnTo>
                    <a:lnTo>
                      <a:pt x="1169" y="9"/>
                    </a:lnTo>
                    <a:lnTo>
                      <a:pt x="1334" y="25"/>
                    </a:lnTo>
                    <a:lnTo>
                      <a:pt x="1490" y="50"/>
                    </a:lnTo>
                    <a:lnTo>
                      <a:pt x="1638" y="91"/>
                    </a:lnTo>
                    <a:lnTo>
                      <a:pt x="1753" y="140"/>
                    </a:lnTo>
                    <a:lnTo>
                      <a:pt x="1860" y="189"/>
                    </a:lnTo>
                    <a:lnTo>
                      <a:pt x="1926" y="247"/>
                    </a:lnTo>
                    <a:lnTo>
                      <a:pt x="1976" y="313"/>
                    </a:lnTo>
                    <a:lnTo>
                      <a:pt x="1992" y="378"/>
                    </a:lnTo>
                    <a:lnTo>
                      <a:pt x="1976" y="444"/>
                    </a:lnTo>
                    <a:lnTo>
                      <a:pt x="1926" y="510"/>
                    </a:lnTo>
                    <a:lnTo>
                      <a:pt x="1860" y="576"/>
                    </a:lnTo>
                    <a:lnTo>
                      <a:pt x="1753" y="625"/>
                    </a:lnTo>
                    <a:lnTo>
                      <a:pt x="1638" y="674"/>
                    </a:lnTo>
                    <a:lnTo>
                      <a:pt x="1490" y="715"/>
                    </a:lnTo>
                    <a:lnTo>
                      <a:pt x="1334" y="740"/>
                    </a:lnTo>
                    <a:lnTo>
                      <a:pt x="1169" y="756"/>
                    </a:lnTo>
                    <a:lnTo>
                      <a:pt x="996" y="765"/>
                    </a:lnTo>
                    <a:lnTo>
                      <a:pt x="823" y="756"/>
                    </a:lnTo>
                    <a:lnTo>
                      <a:pt x="659" y="740"/>
                    </a:lnTo>
                    <a:lnTo>
                      <a:pt x="502" y="715"/>
                    </a:lnTo>
                    <a:lnTo>
                      <a:pt x="354" y="674"/>
                    </a:lnTo>
                    <a:lnTo>
                      <a:pt x="239" y="625"/>
                    </a:lnTo>
                    <a:lnTo>
                      <a:pt x="132" y="576"/>
                    </a:lnTo>
                    <a:lnTo>
                      <a:pt x="66" y="510"/>
                    </a:lnTo>
                    <a:lnTo>
                      <a:pt x="17" y="444"/>
                    </a:lnTo>
                    <a:lnTo>
                      <a:pt x="0" y="378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2981" y="2756"/>
              <a:ext cx="1993" cy="766"/>
              <a:chOff x="2981" y="2756"/>
              <a:chExt cx="1993" cy="76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2981" y="2756"/>
                <a:ext cx="1993" cy="766"/>
              </a:xfrm>
              <a:custGeom>
                <a:avLst/>
                <a:gdLst/>
                <a:ahLst/>
                <a:cxnLst>
                  <a:cxn ang="0">
                    <a:pos x="0" y="387"/>
                  </a:cxn>
                  <a:cxn ang="0">
                    <a:pos x="17" y="321"/>
                  </a:cxn>
                  <a:cxn ang="0">
                    <a:pos x="66" y="255"/>
                  </a:cxn>
                  <a:cxn ang="0">
                    <a:pos x="132" y="198"/>
                  </a:cxn>
                  <a:cxn ang="0">
                    <a:pos x="239" y="140"/>
                  </a:cxn>
                  <a:cxn ang="0">
                    <a:pos x="354" y="91"/>
                  </a:cxn>
                  <a:cxn ang="0">
                    <a:pos x="502" y="58"/>
                  </a:cxn>
                  <a:cxn ang="0">
                    <a:pos x="659" y="25"/>
                  </a:cxn>
                  <a:cxn ang="0">
                    <a:pos x="823" y="9"/>
                  </a:cxn>
                  <a:cxn ang="0">
                    <a:pos x="996" y="0"/>
                  </a:cxn>
                  <a:cxn ang="0">
                    <a:pos x="1169" y="9"/>
                  </a:cxn>
                  <a:cxn ang="0">
                    <a:pos x="1334" y="25"/>
                  </a:cxn>
                  <a:cxn ang="0">
                    <a:pos x="1490" y="58"/>
                  </a:cxn>
                  <a:cxn ang="0">
                    <a:pos x="1638" y="91"/>
                  </a:cxn>
                  <a:cxn ang="0">
                    <a:pos x="1753" y="140"/>
                  </a:cxn>
                  <a:cxn ang="0">
                    <a:pos x="1860" y="198"/>
                  </a:cxn>
                  <a:cxn ang="0">
                    <a:pos x="1926" y="255"/>
                  </a:cxn>
                  <a:cxn ang="0">
                    <a:pos x="1976" y="321"/>
                  </a:cxn>
                  <a:cxn ang="0">
                    <a:pos x="1992" y="387"/>
                  </a:cxn>
                  <a:cxn ang="0">
                    <a:pos x="1976" y="452"/>
                  </a:cxn>
                  <a:cxn ang="0">
                    <a:pos x="1926" y="518"/>
                  </a:cxn>
                  <a:cxn ang="0">
                    <a:pos x="1860" y="576"/>
                  </a:cxn>
                  <a:cxn ang="0">
                    <a:pos x="1753" y="633"/>
                  </a:cxn>
                  <a:cxn ang="0">
                    <a:pos x="1638" y="674"/>
                  </a:cxn>
                  <a:cxn ang="0">
                    <a:pos x="1490" y="715"/>
                  </a:cxn>
                  <a:cxn ang="0">
                    <a:pos x="1334" y="740"/>
                  </a:cxn>
                  <a:cxn ang="0">
                    <a:pos x="1169" y="756"/>
                  </a:cxn>
                  <a:cxn ang="0">
                    <a:pos x="996" y="765"/>
                  </a:cxn>
                  <a:cxn ang="0">
                    <a:pos x="823" y="756"/>
                  </a:cxn>
                  <a:cxn ang="0">
                    <a:pos x="659" y="740"/>
                  </a:cxn>
                  <a:cxn ang="0">
                    <a:pos x="502" y="715"/>
                  </a:cxn>
                  <a:cxn ang="0">
                    <a:pos x="354" y="674"/>
                  </a:cxn>
                  <a:cxn ang="0">
                    <a:pos x="239" y="633"/>
                  </a:cxn>
                  <a:cxn ang="0">
                    <a:pos x="132" y="576"/>
                  </a:cxn>
                  <a:cxn ang="0">
                    <a:pos x="66" y="518"/>
                  </a:cxn>
                  <a:cxn ang="0">
                    <a:pos x="17" y="452"/>
                  </a:cxn>
                  <a:cxn ang="0">
                    <a:pos x="0" y="387"/>
                  </a:cxn>
                </a:cxnLst>
                <a:rect l="0" t="0" r="r" b="b"/>
                <a:pathLst>
                  <a:path w="1993" h="766">
                    <a:moveTo>
                      <a:pt x="0" y="387"/>
                    </a:moveTo>
                    <a:lnTo>
                      <a:pt x="17" y="321"/>
                    </a:lnTo>
                    <a:lnTo>
                      <a:pt x="66" y="255"/>
                    </a:lnTo>
                    <a:lnTo>
                      <a:pt x="132" y="198"/>
                    </a:lnTo>
                    <a:lnTo>
                      <a:pt x="239" y="140"/>
                    </a:lnTo>
                    <a:lnTo>
                      <a:pt x="354" y="91"/>
                    </a:lnTo>
                    <a:lnTo>
                      <a:pt x="502" y="58"/>
                    </a:lnTo>
                    <a:lnTo>
                      <a:pt x="659" y="25"/>
                    </a:lnTo>
                    <a:lnTo>
                      <a:pt x="823" y="9"/>
                    </a:lnTo>
                    <a:lnTo>
                      <a:pt x="996" y="0"/>
                    </a:lnTo>
                    <a:lnTo>
                      <a:pt x="1169" y="9"/>
                    </a:lnTo>
                    <a:lnTo>
                      <a:pt x="1334" y="25"/>
                    </a:lnTo>
                    <a:lnTo>
                      <a:pt x="1490" y="58"/>
                    </a:lnTo>
                    <a:lnTo>
                      <a:pt x="1638" y="91"/>
                    </a:lnTo>
                    <a:lnTo>
                      <a:pt x="1753" y="140"/>
                    </a:lnTo>
                    <a:lnTo>
                      <a:pt x="1860" y="198"/>
                    </a:lnTo>
                    <a:lnTo>
                      <a:pt x="1926" y="255"/>
                    </a:lnTo>
                    <a:lnTo>
                      <a:pt x="1976" y="321"/>
                    </a:lnTo>
                    <a:lnTo>
                      <a:pt x="1992" y="387"/>
                    </a:lnTo>
                    <a:lnTo>
                      <a:pt x="1976" y="452"/>
                    </a:lnTo>
                    <a:lnTo>
                      <a:pt x="1926" y="518"/>
                    </a:lnTo>
                    <a:lnTo>
                      <a:pt x="1860" y="576"/>
                    </a:lnTo>
                    <a:lnTo>
                      <a:pt x="1753" y="633"/>
                    </a:lnTo>
                    <a:lnTo>
                      <a:pt x="1638" y="674"/>
                    </a:lnTo>
                    <a:lnTo>
                      <a:pt x="1490" y="715"/>
                    </a:lnTo>
                    <a:lnTo>
                      <a:pt x="1334" y="740"/>
                    </a:lnTo>
                    <a:lnTo>
                      <a:pt x="1169" y="756"/>
                    </a:lnTo>
                    <a:lnTo>
                      <a:pt x="996" y="765"/>
                    </a:lnTo>
                    <a:lnTo>
                      <a:pt x="823" y="756"/>
                    </a:lnTo>
                    <a:lnTo>
                      <a:pt x="659" y="740"/>
                    </a:lnTo>
                    <a:lnTo>
                      <a:pt x="502" y="715"/>
                    </a:lnTo>
                    <a:lnTo>
                      <a:pt x="354" y="674"/>
                    </a:lnTo>
                    <a:lnTo>
                      <a:pt x="239" y="633"/>
                    </a:lnTo>
                    <a:lnTo>
                      <a:pt x="132" y="576"/>
                    </a:lnTo>
                    <a:lnTo>
                      <a:pt x="66" y="518"/>
                    </a:lnTo>
                    <a:lnTo>
                      <a:pt x="17" y="452"/>
                    </a:lnTo>
                    <a:lnTo>
                      <a:pt x="0" y="38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3047" y="2822"/>
                <a:ext cx="1853" cy="642"/>
              </a:xfrm>
              <a:custGeom>
                <a:avLst/>
                <a:gdLst/>
                <a:ahLst/>
                <a:cxnLst>
                  <a:cxn ang="0">
                    <a:pos x="0" y="321"/>
                  </a:cxn>
                  <a:cxn ang="0">
                    <a:pos x="16" y="263"/>
                  </a:cxn>
                  <a:cxn ang="0">
                    <a:pos x="58" y="206"/>
                  </a:cxn>
                  <a:cxn ang="0">
                    <a:pos x="140" y="148"/>
                  </a:cxn>
                  <a:cxn ang="0">
                    <a:pos x="239" y="107"/>
                  </a:cxn>
                  <a:cxn ang="0">
                    <a:pos x="362" y="66"/>
                  </a:cxn>
                  <a:cxn ang="0">
                    <a:pos x="510" y="33"/>
                  </a:cxn>
                  <a:cxn ang="0">
                    <a:pos x="667" y="8"/>
                  </a:cxn>
                  <a:cxn ang="0">
                    <a:pos x="840" y="0"/>
                  </a:cxn>
                  <a:cxn ang="0">
                    <a:pos x="1012" y="0"/>
                  </a:cxn>
                  <a:cxn ang="0">
                    <a:pos x="1177" y="8"/>
                  </a:cxn>
                  <a:cxn ang="0">
                    <a:pos x="1333" y="33"/>
                  </a:cxn>
                  <a:cxn ang="0">
                    <a:pos x="1482" y="66"/>
                  </a:cxn>
                  <a:cxn ang="0">
                    <a:pos x="1605" y="107"/>
                  </a:cxn>
                  <a:cxn ang="0">
                    <a:pos x="1712" y="148"/>
                  </a:cxn>
                  <a:cxn ang="0">
                    <a:pos x="1786" y="206"/>
                  </a:cxn>
                  <a:cxn ang="0">
                    <a:pos x="1835" y="263"/>
                  </a:cxn>
                  <a:cxn ang="0">
                    <a:pos x="1852" y="321"/>
                  </a:cxn>
                  <a:cxn ang="0">
                    <a:pos x="1835" y="378"/>
                  </a:cxn>
                  <a:cxn ang="0">
                    <a:pos x="1786" y="436"/>
                  </a:cxn>
                  <a:cxn ang="0">
                    <a:pos x="1712" y="493"/>
                  </a:cxn>
                  <a:cxn ang="0">
                    <a:pos x="1605" y="542"/>
                  </a:cxn>
                  <a:cxn ang="0">
                    <a:pos x="1482" y="584"/>
                  </a:cxn>
                  <a:cxn ang="0">
                    <a:pos x="1333" y="608"/>
                  </a:cxn>
                  <a:cxn ang="0">
                    <a:pos x="1177" y="633"/>
                  </a:cxn>
                  <a:cxn ang="0">
                    <a:pos x="1012" y="641"/>
                  </a:cxn>
                  <a:cxn ang="0">
                    <a:pos x="840" y="641"/>
                  </a:cxn>
                  <a:cxn ang="0">
                    <a:pos x="667" y="633"/>
                  </a:cxn>
                  <a:cxn ang="0">
                    <a:pos x="510" y="608"/>
                  </a:cxn>
                  <a:cxn ang="0">
                    <a:pos x="362" y="584"/>
                  </a:cxn>
                  <a:cxn ang="0">
                    <a:pos x="239" y="542"/>
                  </a:cxn>
                  <a:cxn ang="0">
                    <a:pos x="140" y="493"/>
                  </a:cxn>
                  <a:cxn ang="0">
                    <a:pos x="58" y="436"/>
                  </a:cxn>
                  <a:cxn ang="0">
                    <a:pos x="16" y="378"/>
                  </a:cxn>
                  <a:cxn ang="0">
                    <a:pos x="0" y="321"/>
                  </a:cxn>
                </a:cxnLst>
                <a:rect l="0" t="0" r="r" b="b"/>
                <a:pathLst>
                  <a:path w="1853" h="642">
                    <a:moveTo>
                      <a:pt x="0" y="321"/>
                    </a:moveTo>
                    <a:lnTo>
                      <a:pt x="16" y="263"/>
                    </a:lnTo>
                    <a:lnTo>
                      <a:pt x="58" y="206"/>
                    </a:lnTo>
                    <a:lnTo>
                      <a:pt x="140" y="148"/>
                    </a:lnTo>
                    <a:lnTo>
                      <a:pt x="239" y="107"/>
                    </a:lnTo>
                    <a:lnTo>
                      <a:pt x="362" y="66"/>
                    </a:lnTo>
                    <a:lnTo>
                      <a:pt x="510" y="33"/>
                    </a:lnTo>
                    <a:lnTo>
                      <a:pt x="667" y="8"/>
                    </a:lnTo>
                    <a:lnTo>
                      <a:pt x="840" y="0"/>
                    </a:lnTo>
                    <a:lnTo>
                      <a:pt x="1012" y="0"/>
                    </a:lnTo>
                    <a:lnTo>
                      <a:pt x="1177" y="8"/>
                    </a:lnTo>
                    <a:lnTo>
                      <a:pt x="1333" y="33"/>
                    </a:lnTo>
                    <a:lnTo>
                      <a:pt x="1482" y="66"/>
                    </a:lnTo>
                    <a:lnTo>
                      <a:pt x="1605" y="107"/>
                    </a:lnTo>
                    <a:lnTo>
                      <a:pt x="1712" y="148"/>
                    </a:lnTo>
                    <a:lnTo>
                      <a:pt x="1786" y="206"/>
                    </a:lnTo>
                    <a:lnTo>
                      <a:pt x="1835" y="263"/>
                    </a:lnTo>
                    <a:lnTo>
                      <a:pt x="1852" y="321"/>
                    </a:lnTo>
                    <a:lnTo>
                      <a:pt x="1835" y="378"/>
                    </a:lnTo>
                    <a:lnTo>
                      <a:pt x="1786" y="436"/>
                    </a:lnTo>
                    <a:lnTo>
                      <a:pt x="1712" y="493"/>
                    </a:lnTo>
                    <a:lnTo>
                      <a:pt x="1605" y="542"/>
                    </a:lnTo>
                    <a:lnTo>
                      <a:pt x="1482" y="584"/>
                    </a:lnTo>
                    <a:lnTo>
                      <a:pt x="1333" y="608"/>
                    </a:lnTo>
                    <a:lnTo>
                      <a:pt x="1177" y="633"/>
                    </a:lnTo>
                    <a:lnTo>
                      <a:pt x="1012" y="641"/>
                    </a:lnTo>
                    <a:lnTo>
                      <a:pt x="840" y="641"/>
                    </a:lnTo>
                    <a:lnTo>
                      <a:pt x="667" y="633"/>
                    </a:lnTo>
                    <a:lnTo>
                      <a:pt x="510" y="608"/>
                    </a:lnTo>
                    <a:lnTo>
                      <a:pt x="362" y="584"/>
                    </a:lnTo>
                    <a:lnTo>
                      <a:pt x="239" y="542"/>
                    </a:lnTo>
                    <a:lnTo>
                      <a:pt x="140" y="493"/>
                    </a:lnTo>
                    <a:lnTo>
                      <a:pt x="58" y="436"/>
                    </a:lnTo>
                    <a:lnTo>
                      <a:pt x="16" y="378"/>
                    </a:lnTo>
                    <a:lnTo>
                      <a:pt x="0" y="32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3137" y="2880"/>
                <a:ext cx="1672" cy="494"/>
              </a:xfrm>
              <a:custGeom>
                <a:avLst/>
                <a:gdLst/>
                <a:ahLst/>
                <a:cxnLst>
                  <a:cxn ang="0">
                    <a:pos x="0" y="246"/>
                  </a:cxn>
                  <a:cxn ang="0">
                    <a:pos x="17" y="197"/>
                  </a:cxn>
                  <a:cxn ang="0">
                    <a:pos x="66" y="156"/>
                  </a:cxn>
                  <a:cxn ang="0">
                    <a:pos x="140" y="115"/>
                  </a:cxn>
                  <a:cxn ang="0">
                    <a:pos x="247" y="74"/>
                  </a:cxn>
                  <a:cxn ang="0">
                    <a:pos x="371" y="41"/>
                  </a:cxn>
                  <a:cxn ang="0">
                    <a:pos x="519" y="24"/>
                  </a:cxn>
                  <a:cxn ang="0">
                    <a:pos x="675" y="8"/>
                  </a:cxn>
                  <a:cxn ang="0">
                    <a:pos x="832" y="0"/>
                  </a:cxn>
                  <a:cxn ang="0">
                    <a:pos x="996" y="8"/>
                  </a:cxn>
                  <a:cxn ang="0">
                    <a:pos x="1153" y="24"/>
                  </a:cxn>
                  <a:cxn ang="0">
                    <a:pos x="1301" y="41"/>
                  </a:cxn>
                  <a:cxn ang="0">
                    <a:pos x="1424" y="74"/>
                  </a:cxn>
                  <a:cxn ang="0">
                    <a:pos x="1523" y="115"/>
                  </a:cxn>
                  <a:cxn ang="0">
                    <a:pos x="1606" y="156"/>
                  </a:cxn>
                  <a:cxn ang="0">
                    <a:pos x="1655" y="197"/>
                  </a:cxn>
                  <a:cxn ang="0">
                    <a:pos x="1671" y="246"/>
                  </a:cxn>
                  <a:cxn ang="0">
                    <a:pos x="1655" y="295"/>
                  </a:cxn>
                  <a:cxn ang="0">
                    <a:pos x="1606" y="345"/>
                  </a:cxn>
                  <a:cxn ang="0">
                    <a:pos x="1523" y="386"/>
                  </a:cxn>
                  <a:cxn ang="0">
                    <a:pos x="1424" y="427"/>
                  </a:cxn>
                  <a:cxn ang="0">
                    <a:pos x="1301" y="452"/>
                  </a:cxn>
                  <a:cxn ang="0">
                    <a:pos x="1153" y="476"/>
                  </a:cxn>
                  <a:cxn ang="0">
                    <a:pos x="996" y="493"/>
                  </a:cxn>
                  <a:cxn ang="0">
                    <a:pos x="832" y="493"/>
                  </a:cxn>
                  <a:cxn ang="0">
                    <a:pos x="675" y="493"/>
                  </a:cxn>
                  <a:cxn ang="0">
                    <a:pos x="519" y="476"/>
                  </a:cxn>
                  <a:cxn ang="0">
                    <a:pos x="371" y="452"/>
                  </a:cxn>
                  <a:cxn ang="0">
                    <a:pos x="247" y="427"/>
                  </a:cxn>
                  <a:cxn ang="0">
                    <a:pos x="140" y="386"/>
                  </a:cxn>
                  <a:cxn ang="0">
                    <a:pos x="66" y="345"/>
                  </a:cxn>
                  <a:cxn ang="0">
                    <a:pos x="17" y="295"/>
                  </a:cxn>
                  <a:cxn ang="0">
                    <a:pos x="0" y="246"/>
                  </a:cxn>
                </a:cxnLst>
                <a:rect l="0" t="0" r="r" b="b"/>
                <a:pathLst>
                  <a:path w="1672" h="494">
                    <a:moveTo>
                      <a:pt x="0" y="246"/>
                    </a:moveTo>
                    <a:lnTo>
                      <a:pt x="17" y="197"/>
                    </a:lnTo>
                    <a:lnTo>
                      <a:pt x="66" y="156"/>
                    </a:lnTo>
                    <a:lnTo>
                      <a:pt x="140" y="115"/>
                    </a:lnTo>
                    <a:lnTo>
                      <a:pt x="247" y="74"/>
                    </a:lnTo>
                    <a:lnTo>
                      <a:pt x="371" y="41"/>
                    </a:lnTo>
                    <a:lnTo>
                      <a:pt x="519" y="24"/>
                    </a:lnTo>
                    <a:lnTo>
                      <a:pt x="675" y="8"/>
                    </a:lnTo>
                    <a:lnTo>
                      <a:pt x="832" y="0"/>
                    </a:lnTo>
                    <a:lnTo>
                      <a:pt x="996" y="8"/>
                    </a:lnTo>
                    <a:lnTo>
                      <a:pt x="1153" y="24"/>
                    </a:lnTo>
                    <a:lnTo>
                      <a:pt x="1301" y="41"/>
                    </a:lnTo>
                    <a:lnTo>
                      <a:pt x="1424" y="74"/>
                    </a:lnTo>
                    <a:lnTo>
                      <a:pt x="1523" y="115"/>
                    </a:lnTo>
                    <a:lnTo>
                      <a:pt x="1606" y="156"/>
                    </a:lnTo>
                    <a:lnTo>
                      <a:pt x="1655" y="197"/>
                    </a:lnTo>
                    <a:lnTo>
                      <a:pt x="1671" y="246"/>
                    </a:lnTo>
                    <a:lnTo>
                      <a:pt x="1655" y="295"/>
                    </a:lnTo>
                    <a:lnTo>
                      <a:pt x="1606" y="345"/>
                    </a:lnTo>
                    <a:lnTo>
                      <a:pt x="1523" y="386"/>
                    </a:lnTo>
                    <a:lnTo>
                      <a:pt x="1424" y="427"/>
                    </a:lnTo>
                    <a:lnTo>
                      <a:pt x="1301" y="452"/>
                    </a:lnTo>
                    <a:lnTo>
                      <a:pt x="1153" y="476"/>
                    </a:lnTo>
                    <a:lnTo>
                      <a:pt x="996" y="493"/>
                    </a:lnTo>
                    <a:lnTo>
                      <a:pt x="832" y="493"/>
                    </a:lnTo>
                    <a:lnTo>
                      <a:pt x="675" y="493"/>
                    </a:lnTo>
                    <a:lnTo>
                      <a:pt x="519" y="476"/>
                    </a:lnTo>
                    <a:lnTo>
                      <a:pt x="371" y="452"/>
                    </a:lnTo>
                    <a:lnTo>
                      <a:pt x="247" y="427"/>
                    </a:lnTo>
                    <a:lnTo>
                      <a:pt x="140" y="386"/>
                    </a:lnTo>
                    <a:lnTo>
                      <a:pt x="66" y="345"/>
                    </a:lnTo>
                    <a:lnTo>
                      <a:pt x="17" y="295"/>
                    </a:lnTo>
                    <a:lnTo>
                      <a:pt x="0" y="24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" name="Group 23"/>
            <p:cNvGrpSpPr>
              <a:grpSpLocks/>
            </p:cNvGrpSpPr>
            <p:nvPr/>
          </p:nvGrpSpPr>
          <p:grpSpPr bwMode="auto">
            <a:xfrm>
              <a:off x="3788" y="669"/>
              <a:ext cx="429" cy="2516"/>
              <a:chOff x="3788" y="669"/>
              <a:chExt cx="429" cy="2516"/>
            </a:xfrm>
          </p:grpSpPr>
          <p:sp>
            <p:nvSpPr>
              <p:cNvPr id="20" name="Freeform 24"/>
              <p:cNvSpPr>
                <a:spLocks/>
              </p:cNvSpPr>
              <p:nvPr/>
            </p:nvSpPr>
            <p:spPr bwMode="auto">
              <a:xfrm>
                <a:off x="3845" y="784"/>
                <a:ext cx="248" cy="741"/>
              </a:xfrm>
              <a:custGeom>
                <a:avLst/>
                <a:gdLst/>
                <a:ahLst/>
                <a:cxnLst>
                  <a:cxn ang="0">
                    <a:pos x="247" y="649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649"/>
                  </a:cxn>
                  <a:cxn ang="0">
                    <a:pos x="0" y="657"/>
                  </a:cxn>
                  <a:cxn ang="0">
                    <a:pos x="17" y="699"/>
                  </a:cxn>
                  <a:cxn ang="0">
                    <a:pos x="50" y="723"/>
                  </a:cxn>
                  <a:cxn ang="0">
                    <a:pos x="99" y="740"/>
                  </a:cxn>
                  <a:cxn ang="0">
                    <a:pos x="157" y="740"/>
                  </a:cxn>
                  <a:cxn ang="0">
                    <a:pos x="206" y="723"/>
                  </a:cxn>
                  <a:cxn ang="0">
                    <a:pos x="239" y="699"/>
                  </a:cxn>
                  <a:cxn ang="0">
                    <a:pos x="247" y="657"/>
                  </a:cxn>
                  <a:cxn ang="0">
                    <a:pos x="247" y="649"/>
                  </a:cxn>
                </a:cxnLst>
                <a:rect l="0" t="0" r="r" b="b"/>
                <a:pathLst>
                  <a:path w="248" h="741">
                    <a:moveTo>
                      <a:pt x="247" y="649"/>
                    </a:moveTo>
                    <a:lnTo>
                      <a:pt x="247" y="0"/>
                    </a:lnTo>
                    <a:lnTo>
                      <a:pt x="0" y="0"/>
                    </a:lnTo>
                    <a:lnTo>
                      <a:pt x="0" y="649"/>
                    </a:lnTo>
                    <a:lnTo>
                      <a:pt x="0" y="657"/>
                    </a:lnTo>
                    <a:lnTo>
                      <a:pt x="17" y="699"/>
                    </a:lnTo>
                    <a:lnTo>
                      <a:pt x="50" y="723"/>
                    </a:lnTo>
                    <a:lnTo>
                      <a:pt x="99" y="740"/>
                    </a:lnTo>
                    <a:lnTo>
                      <a:pt x="157" y="740"/>
                    </a:lnTo>
                    <a:lnTo>
                      <a:pt x="206" y="723"/>
                    </a:lnTo>
                    <a:lnTo>
                      <a:pt x="239" y="699"/>
                    </a:lnTo>
                    <a:lnTo>
                      <a:pt x="247" y="657"/>
                    </a:lnTo>
                    <a:lnTo>
                      <a:pt x="247" y="64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5"/>
              <p:cNvSpPr>
                <a:spLocks/>
              </p:cNvSpPr>
              <p:nvPr/>
            </p:nvSpPr>
            <p:spPr bwMode="auto">
              <a:xfrm>
                <a:off x="3845" y="669"/>
                <a:ext cx="248" cy="157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17" y="41"/>
                  </a:cxn>
                  <a:cxn ang="0">
                    <a:pos x="50" y="8"/>
                  </a:cxn>
                  <a:cxn ang="0">
                    <a:pos x="99" y="0"/>
                  </a:cxn>
                  <a:cxn ang="0">
                    <a:pos x="157" y="0"/>
                  </a:cxn>
                  <a:cxn ang="0">
                    <a:pos x="206" y="8"/>
                  </a:cxn>
                  <a:cxn ang="0">
                    <a:pos x="239" y="41"/>
                  </a:cxn>
                  <a:cxn ang="0">
                    <a:pos x="247" y="74"/>
                  </a:cxn>
                  <a:cxn ang="0">
                    <a:pos x="239" y="115"/>
                  </a:cxn>
                  <a:cxn ang="0">
                    <a:pos x="206" y="140"/>
                  </a:cxn>
                  <a:cxn ang="0">
                    <a:pos x="157" y="156"/>
                  </a:cxn>
                  <a:cxn ang="0">
                    <a:pos x="99" y="156"/>
                  </a:cxn>
                  <a:cxn ang="0">
                    <a:pos x="50" y="140"/>
                  </a:cxn>
                  <a:cxn ang="0">
                    <a:pos x="17" y="115"/>
                  </a:cxn>
                  <a:cxn ang="0">
                    <a:pos x="0" y="74"/>
                  </a:cxn>
                </a:cxnLst>
                <a:rect l="0" t="0" r="r" b="b"/>
                <a:pathLst>
                  <a:path w="248" h="157">
                    <a:moveTo>
                      <a:pt x="0" y="74"/>
                    </a:moveTo>
                    <a:lnTo>
                      <a:pt x="17" y="41"/>
                    </a:lnTo>
                    <a:lnTo>
                      <a:pt x="50" y="8"/>
                    </a:lnTo>
                    <a:lnTo>
                      <a:pt x="99" y="0"/>
                    </a:lnTo>
                    <a:lnTo>
                      <a:pt x="157" y="0"/>
                    </a:lnTo>
                    <a:lnTo>
                      <a:pt x="206" y="8"/>
                    </a:lnTo>
                    <a:lnTo>
                      <a:pt x="239" y="41"/>
                    </a:lnTo>
                    <a:lnTo>
                      <a:pt x="247" y="74"/>
                    </a:lnTo>
                    <a:lnTo>
                      <a:pt x="239" y="115"/>
                    </a:lnTo>
                    <a:lnTo>
                      <a:pt x="206" y="140"/>
                    </a:lnTo>
                    <a:lnTo>
                      <a:pt x="157" y="156"/>
                    </a:lnTo>
                    <a:lnTo>
                      <a:pt x="99" y="156"/>
                    </a:lnTo>
                    <a:lnTo>
                      <a:pt x="50" y="140"/>
                    </a:lnTo>
                    <a:lnTo>
                      <a:pt x="17" y="115"/>
                    </a:lnTo>
                    <a:lnTo>
                      <a:pt x="0" y="7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6"/>
              <p:cNvSpPr>
                <a:spLocks/>
              </p:cNvSpPr>
              <p:nvPr/>
            </p:nvSpPr>
            <p:spPr bwMode="auto">
              <a:xfrm>
                <a:off x="3845" y="2263"/>
                <a:ext cx="248" cy="922"/>
              </a:xfrm>
              <a:custGeom>
                <a:avLst/>
                <a:gdLst/>
                <a:ahLst/>
                <a:cxnLst>
                  <a:cxn ang="0">
                    <a:pos x="247" y="81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814"/>
                  </a:cxn>
                  <a:cxn ang="0">
                    <a:pos x="0" y="822"/>
                  </a:cxn>
                  <a:cxn ang="0">
                    <a:pos x="17" y="871"/>
                  </a:cxn>
                  <a:cxn ang="0">
                    <a:pos x="50" y="904"/>
                  </a:cxn>
                  <a:cxn ang="0">
                    <a:pos x="99" y="921"/>
                  </a:cxn>
                  <a:cxn ang="0">
                    <a:pos x="157" y="921"/>
                  </a:cxn>
                  <a:cxn ang="0">
                    <a:pos x="206" y="904"/>
                  </a:cxn>
                  <a:cxn ang="0">
                    <a:pos x="239" y="871"/>
                  </a:cxn>
                  <a:cxn ang="0">
                    <a:pos x="247" y="822"/>
                  </a:cxn>
                  <a:cxn ang="0">
                    <a:pos x="247" y="814"/>
                  </a:cxn>
                </a:cxnLst>
                <a:rect l="0" t="0" r="r" b="b"/>
                <a:pathLst>
                  <a:path w="248" h="922">
                    <a:moveTo>
                      <a:pt x="247" y="814"/>
                    </a:moveTo>
                    <a:lnTo>
                      <a:pt x="247" y="0"/>
                    </a:lnTo>
                    <a:lnTo>
                      <a:pt x="0" y="0"/>
                    </a:lnTo>
                    <a:lnTo>
                      <a:pt x="0" y="814"/>
                    </a:lnTo>
                    <a:lnTo>
                      <a:pt x="0" y="822"/>
                    </a:lnTo>
                    <a:lnTo>
                      <a:pt x="17" y="871"/>
                    </a:lnTo>
                    <a:lnTo>
                      <a:pt x="50" y="904"/>
                    </a:lnTo>
                    <a:lnTo>
                      <a:pt x="99" y="921"/>
                    </a:lnTo>
                    <a:lnTo>
                      <a:pt x="157" y="921"/>
                    </a:lnTo>
                    <a:lnTo>
                      <a:pt x="206" y="904"/>
                    </a:lnTo>
                    <a:lnTo>
                      <a:pt x="239" y="871"/>
                    </a:lnTo>
                    <a:lnTo>
                      <a:pt x="247" y="822"/>
                    </a:lnTo>
                    <a:lnTo>
                      <a:pt x="247" y="81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7"/>
              <p:cNvSpPr>
                <a:spLocks/>
              </p:cNvSpPr>
              <p:nvPr/>
            </p:nvSpPr>
            <p:spPr bwMode="auto">
              <a:xfrm>
                <a:off x="3788" y="850"/>
                <a:ext cx="429" cy="247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16" y="49"/>
                  </a:cxn>
                  <a:cxn ang="0">
                    <a:pos x="0" y="98"/>
                  </a:cxn>
                  <a:cxn ang="0">
                    <a:pos x="16" y="156"/>
                  </a:cxn>
                  <a:cxn ang="0">
                    <a:pos x="66" y="205"/>
                  </a:cxn>
                  <a:cxn ang="0">
                    <a:pos x="131" y="230"/>
                  </a:cxn>
                  <a:cxn ang="0">
                    <a:pos x="214" y="246"/>
                  </a:cxn>
                  <a:cxn ang="0">
                    <a:pos x="296" y="230"/>
                  </a:cxn>
                  <a:cxn ang="0">
                    <a:pos x="362" y="205"/>
                  </a:cxn>
                  <a:cxn ang="0">
                    <a:pos x="411" y="156"/>
                  </a:cxn>
                  <a:cxn ang="0">
                    <a:pos x="428" y="98"/>
                  </a:cxn>
                  <a:cxn ang="0">
                    <a:pos x="411" y="49"/>
                  </a:cxn>
                </a:cxnLst>
                <a:rect l="0" t="0" r="r" b="b"/>
                <a:pathLst>
                  <a:path w="429" h="247">
                    <a:moveTo>
                      <a:pt x="57" y="0"/>
                    </a:moveTo>
                    <a:lnTo>
                      <a:pt x="16" y="49"/>
                    </a:lnTo>
                    <a:lnTo>
                      <a:pt x="0" y="98"/>
                    </a:lnTo>
                    <a:lnTo>
                      <a:pt x="16" y="156"/>
                    </a:lnTo>
                    <a:lnTo>
                      <a:pt x="66" y="205"/>
                    </a:lnTo>
                    <a:lnTo>
                      <a:pt x="131" y="230"/>
                    </a:lnTo>
                    <a:lnTo>
                      <a:pt x="214" y="246"/>
                    </a:lnTo>
                    <a:lnTo>
                      <a:pt x="296" y="230"/>
                    </a:lnTo>
                    <a:lnTo>
                      <a:pt x="362" y="205"/>
                    </a:lnTo>
                    <a:lnTo>
                      <a:pt x="411" y="156"/>
                    </a:lnTo>
                    <a:lnTo>
                      <a:pt x="428" y="98"/>
                    </a:lnTo>
                    <a:lnTo>
                      <a:pt x="411" y="49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6" name="Freeform 28"/>
          <p:cNvSpPr>
            <a:spLocks/>
          </p:cNvSpPr>
          <p:nvPr/>
        </p:nvSpPr>
        <p:spPr bwMode="auto">
          <a:xfrm>
            <a:off x="9732151" y="1082659"/>
            <a:ext cx="171450" cy="171450"/>
          </a:xfrm>
          <a:custGeom>
            <a:avLst/>
            <a:gdLst/>
            <a:ahLst/>
            <a:cxnLst>
              <a:cxn ang="0">
                <a:pos x="25" y="107"/>
              </a:cxn>
              <a:cxn ang="0">
                <a:pos x="0" y="0"/>
              </a:cxn>
              <a:cxn ang="0">
                <a:pos x="107" y="41"/>
              </a:cxn>
              <a:cxn ang="0">
                <a:pos x="25" y="107"/>
              </a:cxn>
            </a:cxnLst>
            <a:rect l="0" t="0" r="r" b="b"/>
            <a:pathLst>
              <a:path w="108" h="108">
                <a:moveTo>
                  <a:pt x="25" y="107"/>
                </a:moveTo>
                <a:lnTo>
                  <a:pt x="0" y="0"/>
                </a:lnTo>
                <a:lnTo>
                  <a:pt x="107" y="41"/>
                </a:lnTo>
                <a:lnTo>
                  <a:pt x="25" y="10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Line 29"/>
          <p:cNvSpPr>
            <a:spLocks noChangeShapeType="1"/>
          </p:cNvSpPr>
          <p:nvPr/>
        </p:nvSpPr>
        <p:spPr bwMode="auto">
          <a:xfrm>
            <a:off x="7276289" y="2060559"/>
            <a:ext cx="7842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>
            <a:off x="7276289" y="2673334"/>
            <a:ext cx="7842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Line 31"/>
          <p:cNvSpPr>
            <a:spLocks noChangeShapeType="1"/>
          </p:cNvSpPr>
          <p:nvPr/>
        </p:nvSpPr>
        <p:spPr bwMode="auto">
          <a:xfrm>
            <a:off x="7276289" y="4760896"/>
            <a:ext cx="7842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Line 32"/>
          <p:cNvSpPr>
            <a:spLocks noChangeShapeType="1"/>
          </p:cNvSpPr>
          <p:nvPr/>
        </p:nvSpPr>
        <p:spPr bwMode="auto">
          <a:xfrm>
            <a:off x="7276288" y="3235310"/>
            <a:ext cx="0" cy="156527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Line 33"/>
          <p:cNvSpPr>
            <a:spLocks noChangeShapeType="1"/>
          </p:cNvSpPr>
          <p:nvPr/>
        </p:nvSpPr>
        <p:spPr bwMode="auto">
          <a:xfrm flipV="1">
            <a:off x="7276288" y="2060559"/>
            <a:ext cx="0" cy="117475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Freeform 34" descr="Light vertical"/>
          <p:cNvSpPr>
            <a:spLocks/>
          </p:cNvSpPr>
          <p:nvPr/>
        </p:nvSpPr>
        <p:spPr bwMode="auto">
          <a:xfrm>
            <a:off x="8060514" y="4722797"/>
            <a:ext cx="157163" cy="793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98" y="49"/>
              </a:cxn>
              <a:cxn ang="0">
                <a:pos x="98" y="0"/>
              </a:cxn>
              <a:cxn ang="0">
                <a:pos x="0" y="0"/>
              </a:cxn>
              <a:cxn ang="0">
                <a:pos x="0" y="49"/>
              </a:cxn>
            </a:cxnLst>
            <a:rect l="0" t="0" r="r" b="b"/>
            <a:pathLst>
              <a:path w="99" h="50">
                <a:moveTo>
                  <a:pt x="0" y="49"/>
                </a:moveTo>
                <a:lnTo>
                  <a:pt x="98" y="49"/>
                </a:lnTo>
                <a:lnTo>
                  <a:pt x="98" y="0"/>
                </a:lnTo>
                <a:lnTo>
                  <a:pt x="0" y="0"/>
                </a:lnTo>
                <a:lnTo>
                  <a:pt x="0" y="49"/>
                </a:lnTo>
              </a:path>
            </a:pathLst>
          </a:custGeom>
          <a:pattFill prst="ltVert">
            <a:fgClr>
              <a:srgbClr val="FFFFFF"/>
            </a:fgClr>
            <a:bgClr>
              <a:srgbClr val="000000"/>
            </a:bgClr>
          </a:patt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Freeform 35" descr="Light vertical"/>
          <p:cNvSpPr>
            <a:spLocks/>
          </p:cNvSpPr>
          <p:nvPr/>
        </p:nvSpPr>
        <p:spPr bwMode="auto">
          <a:xfrm>
            <a:off x="8060514" y="2020872"/>
            <a:ext cx="157163" cy="68263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98" y="42"/>
              </a:cxn>
              <a:cxn ang="0">
                <a:pos x="98" y="0"/>
              </a:cxn>
              <a:cxn ang="0">
                <a:pos x="0" y="0"/>
              </a:cxn>
              <a:cxn ang="0">
                <a:pos x="0" y="42"/>
              </a:cxn>
            </a:cxnLst>
            <a:rect l="0" t="0" r="r" b="b"/>
            <a:pathLst>
              <a:path w="99" h="43">
                <a:moveTo>
                  <a:pt x="0" y="42"/>
                </a:moveTo>
                <a:lnTo>
                  <a:pt x="98" y="42"/>
                </a:lnTo>
                <a:lnTo>
                  <a:pt x="98" y="0"/>
                </a:lnTo>
                <a:lnTo>
                  <a:pt x="0" y="0"/>
                </a:lnTo>
                <a:lnTo>
                  <a:pt x="0" y="42"/>
                </a:lnTo>
              </a:path>
            </a:pathLst>
          </a:custGeom>
          <a:pattFill prst="ltVert">
            <a:fgClr>
              <a:srgbClr val="FFFFFF"/>
            </a:fgClr>
            <a:bgClr>
              <a:srgbClr val="000000"/>
            </a:bgClr>
          </a:patt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Freeform 36" descr="Light vertical"/>
          <p:cNvSpPr>
            <a:spLocks/>
          </p:cNvSpPr>
          <p:nvPr/>
        </p:nvSpPr>
        <p:spPr bwMode="auto">
          <a:xfrm>
            <a:off x="8060514" y="2647935"/>
            <a:ext cx="157163" cy="66675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98" y="41"/>
              </a:cxn>
              <a:cxn ang="0">
                <a:pos x="98" y="0"/>
              </a:cxn>
              <a:cxn ang="0">
                <a:pos x="0" y="0"/>
              </a:cxn>
              <a:cxn ang="0">
                <a:pos x="0" y="41"/>
              </a:cxn>
            </a:cxnLst>
            <a:rect l="0" t="0" r="r" b="b"/>
            <a:pathLst>
              <a:path w="99" h="42">
                <a:moveTo>
                  <a:pt x="0" y="41"/>
                </a:moveTo>
                <a:lnTo>
                  <a:pt x="98" y="41"/>
                </a:lnTo>
                <a:lnTo>
                  <a:pt x="98" y="0"/>
                </a:lnTo>
                <a:lnTo>
                  <a:pt x="0" y="0"/>
                </a:lnTo>
                <a:lnTo>
                  <a:pt x="0" y="41"/>
                </a:lnTo>
              </a:path>
            </a:pathLst>
          </a:custGeom>
          <a:pattFill prst="ltVert">
            <a:fgClr>
              <a:srgbClr val="FFFFFF"/>
            </a:fgClr>
            <a:bgClr>
              <a:srgbClr val="000000"/>
            </a:bgClr>
          </a:patt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10922777" y="3514709"/>
            <a:ext cx="838371" cy="32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457200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Platters</a:t>
            </a:r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10803714" y="3038460"/>
            <a:ext cx="392113" cy="484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Line 39"/>
          <p:cNvSpPr>
            <a:spLocks noChangeShapeType="1"/>
          </p:cNvSpPr>
          <p:nvPr/>
        </p:nvSpPr>
        <p:spPr bwMode="auto">
          <a:xfrm flipV="1">
            <a:off x="10803714" y="3822685"/>
            <a:ext cx="392113" cy="5857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10262376" y="787384"/>
            <a:ext cx="830356" cy="32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457200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Spindle</a:t>
            </a:r>
          </a:p>
        </p:txBody>
      </p:sp>
      <p:sp>
        <p:nvSpPr>
          <p:cNvPr id="49" name="Freeform 41"/>
          <p:cNvSpPr>
            <a:spLocks/>
          </p:cNvSpPr>
          <p:nvPr/>
        </p:nvSpPr>
        <p:spPr bwMode="auto">
          <a:xfrm>
            <a:off x="9628964" y="922322"/>
            <a:ext cx="695325" cy="117475"/>
          </a:xfrm>
          <a:custGeom>
            <a:avLst/>
            <a:gdLst/>
            <a:ahLst/>
            <a:cxnLst>
              <a:cxn ang="0">
                <a:pos x="437" y="8"/>
              </a:cxn>
              <a:cxn ang="0">
                <a:pos x="288" y="0"/>
              </a:cxn>
              <a:cxn ang="0">
                <a:pos x="140" y="24"/>
              </a:cxn>
              <a:cxn ang="0">
                <a:pos x="0" y="73"/>
              </a:cxn>
            </a:cxnLst>
            <a:rect l="0" t="0" r="r" b="b"/>
            <a:pathLst>
              <a:path w="438" h="74">
                <a:moveTo>
                  <a:pt x="437" y="8"/>
                </a:moveTo>
                <a:lnTo>
                  <a:pt x="288" y="0"/>
                </a:lnTo>
                <a:lnTo>
                  <a:pt x="140" y="24"/>
                </a:lnTo>
                <a:lnTo>
                  <a:pt x="0" y="7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7250889" y="1103296"/>
            <a:ext cx="1043555" cy="32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457200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Disk head</a:t>
            </a:r>
          </a:p>
        </p:txBody>
      </p:sp>
      <p:grpSp>
        <p:nvGrpSpPr>
          <p:cNvPr id="51" name="Group 43"/>
          <p:cNvGrpSpPr>
            <a:grpSpLocks/>
          </p:cNvGrpSpPr>
          <p:nvPr/>
        </p:nvGrpSpPr>
        <p:grpSpPr bwMode="auto">
          <a:xfrm>
            <a:off x="7573153" y="3446446"/>
            <a:ext cx="1490663" cy="522288"/>
            <a:chOff x="2798" y="2339"/>
            <a:chExt cx="939" cy="329"/>
          </a:xfrm>
        </p:grpSpPr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2831" y="2339"/>
              <a:ext cx="865" cy="124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41" y="0"/>
                </a:cxn>
                <a:cxn ang="0">
                  <a:pos x="41" y="41"/>
                </a:cxn>
                <a:cxn ang="0">
                  <a:pos x="831" y="41"/>
                </a:cxn>
                <a:cxn ang="0">
                  <a:pos x="831" y="0"/>
                </a:cxn>
                <a:cxn ang="0">
                  <a:pos x="864" y="65"/>
                </a:cxn>
                <a:cxn ang="0">
                  <a:pos x="831" y="123"/>
                </a:cxn>
                <a:cxn ang="0">
                  <a:pos x="831" y="82"/>
                </a:cxn>
                <a:cxn ang="0">
                  <a:pos x="41" y="82"/>
                </a:cxn>
                <a:cxn ang="0">
                  <a:pos x="41" y="123"/>
                </a:cxn>
                <a:cxn ang="0">
                  <a:pos x="0" y="65"/>
                </a:cxn>
              </a:cxnLst>
              <a:rect l="0" t="0" r="r" b="b"/>
              <a:pathLst>
                <a:path w="865" h="124">
                  <a:moveTo>
                    <a:pt x="0" y="65"/>
                  </a:moveTo>
                  <a:lnTo>
                    <a:pt x="41" y="0"/>
                  </a:lnTo>
                  <a:lnTo>
                    <a:pt x="41" y="41"/>
                  </a:lnTo>
                  <a:lnTo>
                    <a:pt x="831" y="41"/>
                  </a:lnTo>
                  <a:lnTo>
                    <a:pt x="831" y="0"/>
                  </a:lnTo>
                  <a:lnTo>
                    <a:pt x="864" y="65"/>
                  </a:lnTo>
                  <a:lnTo>
                    <a:pt x="831" y="123"/>
                  </a:lnTo>
                  <a:lnTo>
                    <a:pt x="831" y="82"/>
                  </a:lnTo>
                  <a:lnTo>
                    <a:pt x="41" y="82"/>
                  </a:lnTo>
                  <a:lnTo>
                    <a:pt x="41" y="123"/>
                  </a:lnTo>
                  <a:lnTo>
                    <a:pt x="0" y="6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Rectangle 45"/>
            <p:cNvSpPr>
              <a:spLocks noChangeArrowheads="1"/>
            </p:cNvSpPr>
            <p:nvPr/>
          </p:nvSpPr>
          <p:spPr bwMode="auto">
            <a:xfrm>
              <a:off x="2798" y="2464"/>
              <a:ext cx="93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Arm movement</a:t>
              </a:r>
            </a:p>
          </p:txBody>
        </p:sp>
      </p:grpSp>
      <p:grpSp>
        <p:nvGrpSpPr>
          <p:cNvPr id="54" name="Group 46"/>
          <p:cNvGrpSpPr>
            <a:grpSpLocks/>
          </p:cNvGrpSpPr>
          <p:nvPr/>
        </p:nvGrpSpPr>
        <p:grpSpPr bwMode="auto">
          <a:xfrm>
            <a:off x="6415864" y="4408471"/>
            <a:ext cx="1406525" cy="801688"/>
            <a:chOff x="2069" y="2945"/>
            <a:chExt cx="886" cy="505"/>
          </a:xfrm>
        </p:grpSpPr>
        <p:sp>
          <p:nvSpPr>
            <p:cNvPr id="55" name="Rectangle 47"/>
            <p:cNvSpPr>
              <a:spLocks noChangeArrowheads="1"/>
            </p:cNvSpPr>
            <p:nvPr/>
          </p:nvSpPr>
          <p:spPr bwMode="auto">
            <a:xfrm>
              <a:off x="2069" y="3246"/>
              <a:ext cx="88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Arm assembly</a:t>
              </a:r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2357" y="2945"/>
              <a:ext cx="256" cy="305"/>
            </a:xfrm>
            <a:custGeom>
              <a:avLst/>
              <a:gdLst/>
              <a:ahLst/>
              <a:cxnLst>
                <a:cxn ang="0">
                  <a:pos x="8" y="304"/>
                </a:cxn>
                <a:cxn ang="0">
                  <a:pos x="0" y="230"/>
                </a:cxn>
                <a:cxn ang="0">
                  <a:pos x="16" y="156"/>
                </a:cxn>
                <a:cxn ang="0">
                  <a:pos x="57" y="91"/>
                </a:cxn>
                <a:cxn ang="0">
                  <a:pos x="115" y="41"/>
                </a:cxn>
                <a:cxn ang="0">
                  <a:pos x="181" y="9"/>
                </a:cxn>
                <a:cxn ang="0">
                  <a:pos x="255" y="0"/>
                </a:cxn>
              </a:cxnLst>
              <a:rect l="0" t="0" r="r" b="b"/>
              <a:pathLst>
                <a:path w="256" h="305">
                  <a:moveTo>
                    <a:pt x="8" y="304"/>
                  </a:moveTo>
                  <a:lnTo>
                    <a:pt x="0" y="230"/>
                  </a:lnTo>
                  <a:lnTo>
                    <a:pt x="16" y="156"/>
                  </a:lnTo>
                  <a:lnTo>
                    <a:pt x="57" y="91"/>
                  </a:lnTo>
                  <a:lnTo>
                    <a:pt x="115" y="41"/>
                  </a:lnTo>
                  <a:lnTo>
                    <a:pt x="181" y="9"/>
                  </a:lnTo>
                  <a:lnTo>
                    <a:pt x="25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7" name="Freeform 49"/>
          <p:cNvSpPr>
            <a:spLocks/>
          </p:cNvSpPr>
          <p:nvPr/>
        </p:nvSpPr>
        <p:spPr bwMode="auto">
          <a:xfrm>
            <a:off x="7865252" y="1330310"/>
            <a:ext cx="288925" cy="7318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6"/>
              </a:cxn>
              <a:cxn ang="0">
                <a:pos x="140" y="156"/>
              </a:cxn>
              <a:cxn ang="0">
                <a:pos x="173" y="255"/>
              </a:cxn>
              <a:cxn ang="0">
                <a:pos x="181" y="353"/>
              </a:cxn>
              <a:cxn ang="0">
                <a:pos x="165" y="460"/>
              </a:cxn>
            </a:cxnLst>
            <a:rect l="0" t="0" r="r" b="b"/>
            <a:pathLst>
              <a:path w="182" h="461">
                <a:moveTo>
                  <a:pt x="0" y="0"/>
                </a:moveTo>
                <a:lnTo>
                  <a:pt x="82" y="66"/>
                </a:lnTo>
                <a:lnTo>
                  <a:pt x="140" y="156"/>
                </a:lnTo>
                <a:lnTo>
                  <a:pt x="173" y="255"/>
                </a:lnTo>
                <a:lnTo>
                  <a:pt x="181" y="353"/>
                </a:lnTo>
                <a:lnTo>
                  <a:pt x="165" y="46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8" name="Group 50"/>
          <p:cNvGrpSpPr>
            <a:grpSpLocks/>
          </p:cNvGrpSpPr>
          <p:nvPr/>
        </p:nvGrpSpPr>
        <p:grpSpPr bwMode="auto">
          <a:xfrm>
            <a:off x="10357626" y="993759"/>
            <a:ext cx="1289050" cy="792162"/>
            <a:chOff x="4552" y="794"/>
            <a:chExt cx="812" cy="499"/>
          </a:xfrm>
        </p:grpSpPr>
        <p:sp>
          <p:nvSpPr>
            <p:cNvPr id="59" name="Freeform 51"/>
            <p:cNvSpPr>
              <a:spLocks/>
            </p:cNvSpPr>
            <p:nvPr/>
          </p:nvSpPr>
          <p:spPr bwMode="auto">
            <a:xfrm>
              <a:off x="4609" y="988"/>
              <a:ext cx="372" cy="305"/>
            </a:xfrm>
            <a:custGeom>
              <a:avLst/>
              <a:gdLst/>
              <a:ahLst/>
              <a:cxnLst>
                <a:cxn ang="0">
                  <a:pos x="371" y="0"/>
                </a:cxn>
                <a:cxn ang="0">
                  <a:pos x="255" y="33"/>
                </a:cxn>
                <a:cxn ang="0">
                  <a:pos x="148" y="107"/>
                </a:cxn>
                <a:cxn ang="0">
                  <a:pos x="58" y="197"/>
                </a:cxn>
                <a:cxn ang="0">
                  <a:pos x="0" y="304"/>
                </a:cxn>
              </a:cxnLst>
              <a:rect l="0" t="0" r="r" b="b"/>
              <a:pathLst>
                <a:path w="372" h="305">
                  <a:moveTo>
                    <a:pt x="371" y="0"/>
                  </a:moveTo>
                  <a:lnTo>
                    <a:pt x="255" y="33"/>
                  </a:lnTo>
                  <a:lnTo>
                    <a:pt x="148" y="107"/>
                  </a:lnTo>
                  <a:lnTo>
                    <a:pt x="58" y="197"/>
                  </a:lnTo>
                  <a:lnTo>
                    <a:pt x="0" y="3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60" name="Group 52"/>
            <p:cNvGrpSpPr>
              <a:grpSpLocks/>
            </p:cNvGrpSpPr>
            <p:nvPr/>
          </p:nvGrpSpPr>
          <p:grpSpPr bwMode="auto">
            <a:xfrm>
              <a:off x="4552" y="794"/>
              <a:ext cx="812" cy="442"/>
              <a:chOff x="4552" y="794"/>
              <a:chExt cx="812" cy="442"/>
            </a:xfrm>
          </p:grpSpPr>
          <p:sp>
            <p:nvSpPr>
              <p:cNvPr id="61" name="Rectangle 53"/>
              <p:cNvSpPr>
                <a:spLocks noChangeArrowheads="1"/>
              </p:cNvSpPr>
              <p:nvPr/>
            </p:nvSpPr>
            <p:spPr bwMode="auto">
              <a:xfrm>
                <a:off x="4888" y="794"/>
                <a:ext cx="476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457200" eaLnBrk="0" hangingPunct="0"/>
                <a:r>
                  <a:rPr lang="en-US" sz="1500">
                    <a:solidFill>
                      <a:srgbClr val="000000"/>
                    </a:solidFill>
                    <a:latin typeface="Arial" charset="0"/>
                  </a:rPr>
                  <a:t>Tracks</a:t>
                </a:r>
              </a:p>
            </p:txBody>
          </p:sp>
          <p:sp>
            <p:nvSpPr>
              <p:cNvPr id="62" name="Freeform 54"/>
              <p:cNvSpPr>
                <a:spLocks/>
              </p:cNvSpPr>
              <p:nvPr/>
            </p:nvSpPr>
            <p:spPr bwMode="auto">
              <a:xfrm>
                <a:off x="4552" y="988"/>
                <a:ext cx="305" cy="248"/>
              </a:xfrm>
              <a:custGeom>
                <a:avLst/>
                <a:gdLst/>
                <a:ahLst/>
                <a:cxnLst>
                  <a:cxn ang="0">
                    <a:pos x="304" y="0"/>
                  </a:cxn>
                  <a:cxn ang="0">
                    <a:pos x="222" y="0"/>
                  </a:cxn>
                  <a:cxn ang="0">
                    <a:pos x="139" y="33"/>
                  </a:cxn>
                  <a:cxn ang="0">
                    <a:pos x="74" y="90"/>
                  </a:cxn>
                  <a:cxn ang="0">
                    <a:pos x="24" y="164"/>
                  </a:cxn>
                  <a:cxn ang="0">
                    <a:pos x="0" y="247"/>
                  </a:cxn>
                </a:cxnLst>
                <a:rect l="0" t="0" r="r" b="b"/>
                <a:pathLst>
                  <a:path w="305" h="248">
                    <a:moveTo>
                      <a:pt x="304" y="0"/>
                    </a:moveTo>
                    <a:lnTo>
                      <a:pt x="222" y="0"/>
                    </a:lnTo>
                    <a:lnTo>
                      <a:pt x="139" y="33"/>
                    </a:lnTo>
                    <a:lnTo>
                      <a:pt x="74" y="90"/>
                    </a:lnTo>
                    <a:lnTo>
                      <a:pt x="24" y="164"/>
                    </a:lnTo>
                    <a:lnTo>
                      <a:pt x="0" y="24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3" name="Freeform 55"/>
          <p:cNvSpPr>
            <a:spLocks/>
          </p:cNvSpPr>
          <p:nvPr/>
        </p:nvSpPr>
        <p:spPr bwMode="auto">
          <a:xfrm>
            <a:off x="10881502" y="1865296"/>
            <a:ext cx="174625" cy="444500"/>
          </a:xfrm>
          <a:custGeom>
            <a:avLst/>
            <a:gdLst/>
            <a:ahLst/>
            <a:cxnLst>
              <a:cxn ang="0">
                <a:pos x="0" y="279"/>
              </a:cxn>
              <a:cxn ang="0">
                <a:pos x="64" y="238"/>
              </a:cxn>
              <a:cxn ang="0">
                <a:pos x="100" y="181"/>
              </a:cxn>
              <a:cxn ang="0">
                <a:pos x="109" y="115"/>
              </a:cxn>
              <a:cxn ang="0">
                <a:pos x="81" y="49"/>
              </a:cxn>
              <a:cxn ang="0">
                <a:pos x="28" y="0"/>
              </a:cxn>
              <a:cxn ang="0">
                <a:pos x="55" y="33"/>
              </a:cxn>
            </a:cxnLst>
            <a:rect l="0" t="0" r="r" b="b"/>
            <a:pathLst>
              <a:path w="110" h="280">
                <a:moveTo>
                  <a:pt x="0" y="279"/>
                </a:moveTo>
                <a:lnTo>
                  <a:pt x="64" y="238"/>
                </a:lnTo>
                <a:lnTo>
                  <a:pt x="100" y="181"/>
                </a:lnTo>
                <a:lnTo>
                  <a:pt x="109" y="115"/>
                </a:lnTo>
                <a:lnTo>
                  <a:pt x="81" y="49"/>
                </a:lnTo>
                <a:lnTo>
                  <a:pt x="28" y="0"/>
                </a:lnTo>
                <a:lnTo>
                  <a:pt x="55" y="33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11091052" y="1938321"/>
            <a:ext cx="742191" cy="32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457200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Sector</a:t>
            </a:r>
          </a:p>
        </p:txBody>
      </p:sp>
      <p:sp>
        <p:nvSpPr>
          <p:cNvPr id="65" name="Freeform 58"/>
          <p:cNvSpPr>
            <a:spLocks/>
          </p:cNvSpPr>
          <p:nvPr/>
        </p:nvSpPr>
        <p:spPr bwMode="auto">
          <a:xfrm>
            <a:off x="11054538" y="1812910"/>
            <a:ext cx="520700" cy="276225"/>
          </a:xfrm>
          <a:custGeom>
            <a:avLst/>
            <a:gdLst/>
            <a:ahLst/>
            <a:cxnLst>
              <a:cxn ang="0">
                <a:pos x="327" y="33"/>
              </a:cxn>
              <a:cxn ang="0">
                <a:pos x="264" y="0"/>
              </a:cxn>
              <a:cxn ang="0">
                <a:pos x="191" y="0"/>
              </a:cxn>
              <a:cxn ang="0">
                <a:pos x="118" y="16"/>
              </a:cxn>
              <a:cxn ang="0">
                <a:pos x="64" y="49"/>
              </a:cxn>
              <a:cxn ang="0">
                <a:pos x="19" y="107"/>
              </a:cxn>
              <a:cxn ang="0">
                <a:pos x="0" y="173"/>
              </a:cxn>
            </a:cxnLst>
            <a:rect l="0" t="0" r="r" b="b"/>
            <a:pathLst>
              <a:path w="328" h="174">
                <a:moveTo>
                  <a:pt x="327" y="33"/>
                </a:moveTo>
                <a:lnTo>
                  <a:pt x="264" y="0"/>
                </a:lnTo>
                <a:lnTo>
                  <a:pt x="191" y="0"/>
                </a:lnTo>
                <a:lnTo>
                  <a:pt x="118" y="16"/>
                </a:lnTo>
                <a:lnTo>
                  <a:pt x="64" y="49"/>
                </a:lnTo>
                <a:lnTo>
                  <a:pt x="19" y="107"/>
                </a:lnTo>
                <a:lnTo>
                  <a:pt x="0" y="17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6" name="Rectangle 59"/>
          <p:cNvSpPr>
            <a:spLocks noChangeArrowheads="1"/>
          </p:cNvSpPr>
          <p:nvPr/>
        </p:nvSpPr>
        <p:spPr bwMode="auto">
          <a:xfrm>
            <a:off x="7797425" y="612319"/>
            <a:ext cx="894476" cy="32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457200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Cylinder</a:t>
            </a:r>
          </a:p>
        </p:txBody>
      </p:sp>
      <p:sp>
        <p:nvSpPr>
          <p:cNvPr id="67" name="Line 60"/>
          <p:cNvSpPr>
            <a:spLocks noChangeShapeType="1"/>
          </p:cNvSpPr>
          <p:nvPr/>
        </p:nvSpPr>
        <p:spPr bwMode="auto">
          <a:xfrm>
            <a:off x="8625663" y="795321"/>
            <a:ext cx="762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7" name="Rectangle 48"/>
          <p:cNvSpPr>
            <a:spLocks noChangeArrowheads="1"/>
          </p:cNvSpPr>
          <p:nvPr/>
        </p:nvSpPr>
        <p:spPr bwMode="auto">
          <a:xfrm>
            <a:off x="455942" y="1562649"/>
            <a:ext cx="5723388" cy="482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Platters </a:t>
            </a:r>
            <a:r>
              <a:rPr lang="en-US" sz="3200" dirty="0">
                <a:latin typeface="+mj-lt"/>
              </a:rPr>
              <a:t>spin @ </a:t>
            </a:r>
            <a:r>
              <a:rPr lang="en-US" sz="3200" dirty="0" smtClean="0">
                <a:latin typeface="+mj-lt"/>
              </a:rPr>
              <a:t>~ 7200rpm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en-US" sz="3200" dirty="0">
                <a:latin typeface="+mj-lt"/>
              </a:rPr>
              <a:t> Arm assembly moves to position a head on a desired track. Tracks under heads  make a </a:t>
            </a:r>
            <a:r>
              <a:rPr lang="en-US" sz="3200" b="1" i="1" dirty="0">
                <a:latin typeface="+mj-lt"/>
              </a:rPr>
              <a:t>cylinder</a:t>
            </a:r>
            <a:r>
              <a:rPr lang="en-US" sz="3200" dirty="0">
                <a:latin typeface="+mj-lt"/>
              </a:rPr>
              <a:t> (imaginary!)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en-US" sz="3200" dirty="0">
                <a:latin typeface="+mj-lt"/>
              </a:rPr>
              <a:t> Only 1 head reads/writes at any </a:t>
            </a:r>
            <a:r>
              <a:rPr lang="en-US" sz="3200" dirty="0" smtClean="0">
                <a:latin typeface="+mj-lt"/>
              </a:rPr>
              <a:t>time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en-US" sz="3200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3200" i="1" dirty="0">
                <a:solidFill>
                  <a:srgbClr val="0000FF"/>
                </a:solidFill>
                <a:latin typeface="+mj-lt"/>
              </a:rPr>
              <a:t>Block size </a:t>
            </a:r>
            <a:r>
              <a:rPr lang="en-US" sz="3200" dirty="0">
                <a:latin typeface="+mj-lt"/>
              </a:rPr>
              <a:t>: multiple of </a:t>
            </a:r>
            <a:r>
              <a:rPr lang="en-US" sz="3200" i="1" dirty="0">
                <a:solidFill>
                  <a:srgbClr val="0000FF"/>
                </a:solidFill>
                <a:latin typeface="+mj-lt"/>
              </a:rPr>
              <a:t>sector size</a:t>
            </a:r>
            <a:r>
              <a:rPr lang="en-US" sz="3200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3200" dirty="0">
                <a:latin typeface="+mj-lt"/>
              </a:rPr>
              <a:t>(which is fixed</a:t>
            </a:r>
            <a:r>
              <a:rPr lang="en-US" sz="3200" dirty="0" smtClean="0">
                <a:latin typeface="+mj-lt"/>
              </a:rPr>
              <a:t>).</a:t>
            </a:r>
            <a:endParaRPr lang="en-US" sz="3200" dirty="0">
              <a:latin typeface="+mj-lt"/>
            </a:endParaRPr>
          </a:p>
        </p:txBody>
      </p:sp>
      <p:sp>
        <p:nvSpPr>
          <p:cNvPr id="136" name="Freeform 135"/>
          <p:cNvSpPr>
            <a:spLocks/>
          </p:cNvSpPr>
          <p:nvPr/>
        </p:nvSpPr>
        <p:spPr bwMode="auto">
          <a:xfrm>
            <a:off x="9593246" y="1865299"/>
            <a:ext cx="1335088" cy="484188"/>
          </a:xfrm>
          <a:custGeom>
            <a:avLst/>
            <a:gdLst/>
            <a:ahLst/>
            <a:cxnLst>
              <a:cxn ang="0">
                <a:pos x="807" y="304"/>
              </a:cxn>
              <a:cxn ang="0">
                <a:pos x="0" y="123"/>
              </a:cxn>
              <a:cxn ang="0">
                <a:pos x="840" y="0"/>
              </a:cxn>
            </a:cxnLst>
            <a:rect l="0" t="0" r="r" b="b"/>
            <a:pathLst>
              <a:path w="841" h="305">
                <a:moveTo>
                  <a:pt x="807" y="304"/>
                </a:moveTo>
                <a:lnTo>
                  <a:pt x="0" y="123"/>
                </a:lnTo>
                <a:lnTo>
                  <a:pt x="84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Mechanics of a Disk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22862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&gt; Disks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7890651" y="1525572"/>
            <a:ext cx="3149600" cy="1801813"/>
            <a:chOff x="2998" y="1129"/>
            <a:chExt cx="1984" cy="1135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998" y="1499"/>
              <a:ext cx="1984" cy="765"/>
            </a:xfrm>
            <a:custGeom>
              <a:avLst/>
              <a:gdLst/>
              <a:ahLst/>
              <a:cxnLst>
                <a:cxn ang="0">
                  <a:pos x="0" y="386"/>
                </a:cxn>
                <a:cxn ang="0">
                  <a:pos x="16" y="320"/>
                </a:cxn>
                <a:cxn ang="0">
                  <a:pos x="57" y="255"/>
                </a:cxn>
                <a:cxn ang="0">
                  <a:pos x="131" y="197"/>
                </a:cxn>
                <a:cxn ang="0">
                  <a:pos x="230" y="140"/>
                </a:cxn>
                <a:cxn ang="0">
                  <a:pos x="353" y="90"/>
                </a:cxn>
                <a:cxn ang="0">
                  <a:pos x="493" y="58"/>
                </a:cxn>
                <a:cxn ang="0">
                  <a:pos x="650" y="25"/>
                </a:cxn>
                <a:cxn ang="0">
                  <a:pos x="814" y="8"/>
                </a:cxn>
                <a:cxn ang="0">
                  <a:pos x="987" y="0"/>
                </a:cxn>
                <a:cxn ang="0">
                  <a:pos x="1160" y="8"/>
                </a:cxn>
                <a:cxn ang="0">
                  <a:pos x="1333" y="25"/>
                </a:cxn>
                <a:cxn ang="0">
                  <a:pos x="1489" y="58"/>
                </a:cxn>
                <a:cxn ang="0">
                  <a:pos x="1629" y="90"/>
                </a:cxn>
                <a:cxn ang="0">
                  <a:pos x="1753" y="140"/>
                </a:cxn>
                <a:cxn ang="0">
                  <a:pos x="1852" y="197"/>
                </a:cxn>
                <a:cxn ang="0">
                  <a:pos x="1926" y="255"/>
                </a:cxn>
                <a:cxn ang="0">
                  <a:pos x="1967" y="320"/>
                </a:cxn>
                <a:cxn ang="0">
                  <a:pos x="1983" y="386"/>
                </a:cxn>
                <a:cxn ang="0">
                  <a:pos x="1967" y="452"/>
                </a:cxn>
                <a:cxn ang="0">
                  <a:pos x="1926" y="518"/>
                </a:cxn>
                <a:cxn ang="0">
                  <a:pos x="1852" y="575"/>
                </a:cxn>
                <a:cxn ang="0">
                  <a:pos x="1753" y="633"/>
                </a:cxn>
                <a:cxn ang="0">
                  <a:pos x="1629" y="674"/>
                </a:cxn>
                <a:cxn ang="0">
                  <a:pos x="1489" y="715"/>
                </a:cxn>
                <a:cxn ang="0">
                  <a:pos x="1333" y="740"/>
                </a:cxn>
                <a:cxn ang="0">
                  <a:pos x="1160" y="764"/>
                </a:cxn>
                <a:cxn ang="0">
                  <a:pos x="987" y="764"/>
                </a:cxn>
                <a:cxn ang="0">
                  <a:pos x="814" y="764"/>
                </a:cxn>
                <a:cxn ang="0">
                  <a:pos x="650" y="740"/>
                </a:cxn>
                <a:cxn ang="0">
                  <a:pos x="493" y="715"/>
                </a:cxn>
                <a:cxn ang="0">
                  <a:pos x="353" y="674"/>
                </a:cxn>
                <a:cxn ang="0">
                  <a:pos x="230" y="633"/>
                </a:cxn>
                <a:cxn ang="0">
                  <a:pos x="131" y="575"/>
                </a:cxn>
                <a:cxn ang="0">
                  <a:pos x="57" y="518"/>
                </a:cxn>
                <a:cxn ang="0">
                  <a:pos x="16" y="452"/>
                </a:cxn>
                <a:cxn ang="0">
                  <a:pos x="0" y="386"/>
                </a:cxn>
              </a:cxnLst>
              <a:rect l="0" t="0" r="r" b="b"/>
              <a:pathLst>
                <a:path w="1984" h="765">
                  <a:moveTo>
                    <a:pt x="0" y="386"/>
                  </a:moveTo>
                  <a:lnTo>
                    <a:pt x="16" y="320"/>
                  </a:lnTo>
                  <a:lnTo>
                    <a:pt x="57" y="255"/>
                  </a:lnTo>
                  <a:lnTo>
                    <a:pt x="131" y="197"/>
                  </a:lnTo>
                  <a:lnTo>
                    <a:pt x="230" y="140"/>
                  </a:lnTo>
                  <a:lnTo>
                    <a:pt x="353" y="90"/>
                  </a:lnTo>
                  <a:lnTo>
                    <a:pt x="493" y="58"/>
                  </a:lnTo>
                  <a:lnTo>
                    <a:pt x="650" y="25"/>
                  </a:lnTo>
                  <a:lnTo>
                    <a:pt x="814" y="8"/>
                  </a:lnTo>
                  <a:lnTo>
                    <a:pt x="987" y="0"/>
                  </a:lnTo>
                  <a:lnTo>
                    <a:pt x="1160" y="8"/>
                  </a:lnTo>
                  <a:lnTo>
                    <a:pt x="1333" y="25"/>
                  </a:lnTo>
                  <a:lnTo>
                    <a:pt x="1489" y="58"/>
                  </a:lnTo>
                  <a:lnTo>
                    <a:pt x="1629" y="90"/>
                  </a:lnTo>
                  <a:lnTo>
                    <a:pt x="1753" y="140"/>
                  </a:lnTo>
                  <a:lnTo>
                    <a:pt x="1852" y="197"/>
                  </a:lnTo>
                  <a:lnTo>
                    <a:pt x="1926" y="255"/>
                  </a:lnTo>
                  <a:lnTo>
                    <a:pt x="1967" y="320"/>
                  </a:lnTo>
                  <a:lnTo>
                    <a:pt x="1983" y="386"/>
                  </a:lnTo>
                  <a:lnTo>
                    <a:pt x="1967" y="452"/>
                  </a:lnTo>
                  <a:lnTo>
                    <a:pt x="1926" y="518"/>
                  </a:lnTo>
                  <a:lnTo>
                    <a:pt x="1852" y="575"/>
                  </a:lnTo>
                  <a:lnTo>
                    <a:pt x="1753" y="633"/>
                  </a:lnTo>
                  <a:lnTo>
                    <a:pt x="1629" y="674"/>
                  </a:lnTo>
                  <a:lnTo>
                    <a:pt x="1489" y="715"/>
                  </a:lnTo>
                  <a:lnTo>
                    <a:pt x="1333" y="740"/>
                  </a:lnTo>
                  <a:lnTo>
                    <a:pt x="1160" y="764"/>
                  </a:lnTo>
                  <a:lnTo>
                    <a:pt x="987" y="764"/>
                  </a:lnTo>
                  <a:lnTo>
                    <a:pt x="814" y="764"/>
                  </a:lnTo>
                  <a:lnTo>
                    <a:pt x="650" y="740"/>
                  </a:lnTo>
                  <a:lnTo>
                    <a:pt x="493" y="715"/>
                  </a:lnTo>
                  <a:lnTo>
                    <a:pt x="353" y="674"/>
                  </a:lnTo>
                  <a:lnTo>
                    <a:pt x="230" y="633"/>
                  </a:lnTo>
                  <a:lnTo>
                    <a:pt x="131" y="575"/>
                  </a:lnTo>
                  <a:lnTo>
                    <a:pt x="57" y="518"/>
                  </a:lnTo>
                  <a:lnTo>
                    <a:pt x="16" y="452"/>
                  </a:lnTo>
                  <a:lnTo>
                    <a:pt x="0" y="386"/>
                  </a:lnTo>
                </a:path>
              </a:pathLst>
            </a:custGeom>
            <a:solidFill>
              <a:srgbClr val="000000"/>
            </a:solidFill>
            <a:ln w="508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998" y="1129"/>
              <a:ext cx="1984" cy="765"/>
            </a:xfrm>
            <a:custGeom>
              <a:avLst/>
              <a:gdLst/>
              <a:ahLst/>
              <a:cxnLst>
                <a:cxn ang="0">
                  <a:pos x="0" y="386"/>
                </a:cxn>
                <a:cxn ang="0">
                  <a:pos x="16" y="321"/>
                </a:cxn>
                <a:cxn ang="0">
                  <a:pos x="57" y="255"/>
                </a:cxn>
                <a:cxn ang="0">
                  <a:pos x="131" y="197"/>
                </a:cxn>
                <a:cxn ang="0">
                  <a:pos x="230" y="140"/>
                </a:cxn>
                <a:cxn ang="0">
                  <a:pos x="353" y="91"/>
                </a:cxn>
                <a:cxn ang="0">
                  <a:pos x="493" y="58"/>
                </a:cxn>
                <a:cxn ang="0">
                  <a:pos x="650" y="25"/>
                </a:cxn>
                <a:cxn ang="0">
                  <a:pos x="814" y="8"/>
                </a:cxn>
                <a:cxn ang="0">
                  <a:pos x="987" y="0"/>
                </a:cxn>
                <a:cxn ang="0">
                  <a:pos x="1160" y="8"/>
                </a:cxn>
                <a:cxn ang="0">
                  <a:pos x="1333" y="25"/>
                </a:cxn>
                <a:cxn ang="0">
                  <a:pos x="1489" y="58"/>
                </a:cxn>
                <a:cxn ang="0">
                  <a:pos x="1629" y="91"/>
                </a:cxn>
                <a:cxn ang="0">
                  <a:pos x="1753" y="140"/>
                </a:cxn>
                <a:cxn ang="0">
                  <a:pos x="1852" y="197"/>
                </a:cxn>
                <a:cxn ang="0">
                  <a:pos x="1926" y="255"/>
                </a:cxn>
                <a:cxn ang="0">
                  <a:pos x="1967" y="321"/>
                </a:cxn>
                <a:cxn ang="0">
                  <a:pos x="1983" y="386"/>
                </a:cxn>
                <a:cxn ang="0">
                  <a:pos x="1967" y="452"/>
                </a:cxn>
                <a:cxn ang="0">
                  <a:pos x="1926" y="518"/>
                </a:cxn>
                <a:cxn ang="0">
                  <a:pos x="1852" y="575"/>
                </a:cxn>
                <a:cxn ang="0">
                  <a:pos x="1753" y="633"/>
                </a:cxn>
                <a:cxn ang="0">
                  <a:pos x="1629" y="674"/>
                </a:cxn>
                <a:cxn ang="0">
                  <a:pos x="1489" y="715"/>
                </a:cxn>
                <a:cxn ang="0">
                  <a:pos x="1333" y="740"/>
                </a:cxn>
                <a:cxn ang="0">
                  <a:pos x="1160" y="764"/>
                </a:cxn>
                <a:cxn ang="0">
                  <a:pos x="987" y="764"/>
                </a:cxn>
                <a:cxn ang="0">
                  <a:pos x="814" y="764"/>
                </a:cxn>
                <a:cxn ang="0">
                  <a:pos x="650" y="740"/>
                </a:cxn>
                <a:cxn ang="0">
                  <a:pos x="493" y="715"/>
                </a:cxn>
                <a:cxn ang="0">
                  <a:pos x="353" y="674"/>
                </a:cxn>
                <a:cxn ang="0">
                  <a:pos x="230" y="633"/>
                </a:cxn>
                <a:cxn ang="0">
                  <a:pos x="131" y="575"/>
                </a:cxn>
                <a:cxn ang="0">
                  <a:pos x="57" y="518"/>
                </a:cxn>
                <a:cxn ang="0">
                  <a:pos x="16" y="452"/>
                </a:cxn>
                <a:cxn ang="0">
                  <a:pos x="0" y="386"/>
                </a:cxn>
              </a:cxnLst>
              <a:rect l="0" t="0" r="r" b="b"/>
              <a:pathLst>
                <a:path w="1984" h="765">
                  <a:moveTo>
                    <a:pt x="0" y="386"/>
                  </a:moveTo>
                  <a:lnTo>
                    <a:pt x="16" y="321"/>
                  </a:lnTo>
                  <a:lnTo>
                    <a:pt x="57" y="255"/>
                  </a:lnTo>
                  <a:lnTo>
                    <a:pt x="131" y="197"/>
                  </a:lnTo>
                  <a:lnTo>
                    <a:pt x="230" y="140"/>
                  </a:lnTo>
                  <a:lnTo>
                    <a:pt x="353" y="91"/>
                  </a:lnTo>
                  <a:lnTo>
                    <a:pt x="493" y="58"/>
                  </a:lnTo>
                  <a:lnTo>
                    <a:pt x="650" y="25"/>
                  </a:lnTo>
                  <a:lnTo>
                    <a:pt x="814" y="8"/>
                  </a:lnTo>
                  <a:lnTo>
                    <a:pt x="987" y="0"/>
                  </a:lnTo>
                  <a:lnTo>
                    <a:pt x="1160" y="8"/>
                  </a:lnTo>
                  <a:lnTo>
                    <a:pt x="1333" y="25"/>
                  </a:lnTo>
                  <a:lnTo>
                    <a:pt x="1489" y="58"/>
                  </a:lnTo>
                  <a:lnTo>
                    <a:pt x="1629" y="91"/>
                  </a:lnTo>
                  <a:lnTo>
                    <a:pt x="1753" y="140"/>
                  </a:lnTo>
                  <a:lnTo>
                    <a:pt x="1852" y="197"/>
                  </a:lnTo>
                  <a:lnTo>
                    <a:pt x="1926" y="255"/>
                  </a:lnTo>
                  <a:lnTo>
                    <a:pt x="1967" y="321"/>
                  </a:lnTo>
                  <a:lnTo>
                    <a:pt x="1983" y="386"/>
                  </a:lnTo>
                  <a:lnTo>
                    <a:pt x="1967" y="452"/>
                  </a:lnTo>
                  <a:lnTo>
                    <a:pt x="1926" y="518"/>
                  </a:lnTo>
                  <a:lnTo>
                    <a:pt x="1852" y="575"/>
                  </a:lnTo>
                  <a:lnTo>
                    <a:pt x="1753" y="633"/>
                  </a:lnTo>
                  <a:lnTo>
                    <a:pt x="1629" y="674"/>
                  </a:lnTo>
                  <a:lnTo>
                    <a:pt x="1489" y="715"/>
                  </a:lnTo>
                  <a:lnTo>
                    <a:pt x="1333" y="740"/>
                  </a:lnTo>
                  <a:lnTo>
                    <a:pt x="1160" y="764"/>
                  </a:lnTo>
                  <a:lnTo>
                    <a:pt x="987" y="764"/>
                  </a:lnTo>
                  <a:lnTo>
                    <a:pt x="814" y="764"/>
                  </a:lnTo>
                  <a:lnTo>
                    <a:pt x="650" y="740"/>
                  </a:lnTo>
                  <a:lnTo>
                    <a:pt x="493" y="715"/>
                  </a:lnTo>
                  <a:lnTo>
                    <a:pt x="353" y="674"/>
                  </a:lnTo>
                  <a:lnTo>
                    <a:pt x="230" y="633"/>
                  </a:lnTo>
                  <a:lnTo>
                    <a:pt x="131" y="575"/>
                  </a:lnTo>
                  <a:lnTo>
                    <a:pt x="57" y="518"/>
                  </a:lnTo>
                  <a:lnTo>
                    <a:pt x="16" y="452"/>
                  </a:lnTo>
                  <a:lnTo>
                    <a:pt x="0" y="386"/>
                  </a:lnTo>
                </a:path>
              </a:pathLst>
            </a:custGeom>
            <a:solidFill>
              <a:srgbClr val="000000"/>
            </a:solidFill>
            <a:ln w="508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7863663" y="795322"/>
            <a:ext cx="3176588" cy="4594225"/>
            <a:chOff x="2981" y="669"/>
            <a:chExt cx="2001" cy="2894"/>
          </a:xfrm>
        </p:grpSpPr>
        <p:grpSp>
          <p:nvGrpSpPr>
            <p:cNvPr id="17" name="Group 9"/>
            <p:cNvGrpSpPr>
              <a:grpSpLocks/>
            </p:cNvGrpSpPr>
            <p:nvPr/>
          </p:nvGrpSpPr>
          <p:grpSpPr bwMode="auto">
            <a:xfrm>
              <a:off x="2981" y="1096"/>
              <a:ext cx="2001" cy="2467"/>
              <a:chOff x="2981" y="1096"/>
              <a:chExt cx="2001" cy="2467"/>
            </a:xfrm>
          </p:grpSpPr>
          <p:grpSp>
            <p:nvGrpSpPr>
              <p:cNvPr id="27" name="Group 10"/>
              <p:cNvGrpSpPr>
                <a:grpSpLocks/>
              </p:cNvGrpSpPr>
              <p:nvPr/>
            </p:nvGrpSpPr>
            <p:grpSpPr bwMode="auto">
              <a:xfrm>
                <a:off x="2998" y="1466"/>
                <a:ext cx="1984" cy="765"/>
                <a:chOff x="2998" y="1466"/>
                <a:chExt cx="1984" cy="765"/>
              </a:xfrm>
            </p:grpSpPr>
            <p:sp>
              <p:nvSpPr>
                <p:cNvPr id="33" name="Freeform 11"/>
                <p:cNvSpPr>
                  <a:spLocks/>
                </p:cNvSpPr>
                <p:nvPr/>
              </p:nvSpPr>
              <p:spPr bwMode="auto">
                <a:xfrm>
                  <a:off x="2998" y="1466"/>
                  <a:ext cx="1984" cy="765"/>
                </a:xfrm>
                <a:custGeom>
                  <a:avLst/>
                  <a:gdLst/>
                  <a:ahLst/>
                  <a:cxnLst>
                    <a:cxn ang="0">
                      <a:pos x="0" y="378"/>
                    </a:cxn>
                    <a:cxn ang="0">
                      <a:pos x="16" y="312"/>
                    </a:cxn>
                    <a:cxn ang="0">
                      <a:pos x="57" y="247"/>
                    </a:cxn>
                    <a:cxn ang="0">
                      <a:pos x="131" y="189"/>
                    </a:cxn>
                    <a:cxn ang="0">
                      <a:pos x="230" y="132"/>
                    </a:cxn>
                    <a:cxn ang="0">
                      <a:pos x="353" y="91"/>
                    </a:cxn>
                    <a:cxn ang="0">
                      <a:pos x="493" y="49"/>
                    </a:cxn>
                    <a:cxn ang="0">
                      <a:pos x="650" y="25"/>
                    </a:cxn>
                    <a:cxn ang="0">
                      <a:pos x="814" y="0"/>
                    </a:cxn>
                    <a:cxn ang="0">
                      <a:pos x="987" y="0"/>
                    </a:cxn>
                    <a:cxn ang="0">
                      <a:pos x="1160" y="0"/>
                    </a:cxn>
                    <a:cxn ang="0">
                      <a:pos x="1333" y="25"/>
                    </a:cxn>
                    <a:cxn ang="0">
                      <a:pos x="1489" y="49"/>
                    </a:cxn>
                    <a:cxn ang="0">
                      <a:pos x="1629" y="91"/>
                    </a:cxn>
                    <a:cxn ang="0">
                      <a:pos x="1753" y="132"/>
                    </a:cxn>
                    <a:cxn ang="0">
                      <a:pos x="1852" y="189"/>
                    </a:cxn>
                    <a:cxn ang="0">
                      <a:pos x="1926" y="247"/>
                    </a:cxn>
                    <a:cxn ang="0">
                      <a:pos x="1967" y="312"/>
                    </a:cxn>
                    <a:cxn ang="0">
                      <a:pos x="1983" y="378"/>
                    </a:cxn>
                    <a:cxn ang="0">
                      <a:pos x="1967" y="444"/>
                    </a:cxn>
                    <a:cxn ang="0">
                      <a:pos x="1926" y="510"/>
                    </a:cxn>
                    <a:cxn ang="0">
                      <a:pos x="1852" y="567"/>
                    </a:cxn>
                    <a:cxn ang="0">
                      <a:pos x="1753" y="625"/>
                    </a:cxn>
                    <a:cxn ang="0">
                      <a:pos x="1629" y="674"/>
                    </a:cxn>
                    <a:cxn ang="0">
                      <a:pos x="1489" y="707"/>
                    </a:cxn>
                    <a:cxn ang="0">
                      <a:pos x="1333" y="740"/>
                    </a:cxn>
                    <a:cxn ang="0">
                      <a:pos x="1160" y="756"/>
                    </a:cxn>
                    <a:cxn ang="0">
                      <a:pos x="987" y="764"/>
                    </a:cxn>
                    <a:cxn ang="0">
                      <a:pos x="814" y="756"/>
                    </a:cxn>
                    <a:cxn ang="0">
                      <a:pos x="650" y="740"/>
                    </a:cxn>
                    <a:cxn ang="0">
                      <a:pos x="493" y="707"/>
                    </a:cxn>
                    <a:cxn ang="0">
                      <a:pos x="353" y="674"/>
                    </a:cxn>
                    <a:cxn ang="0">
                      <a:pos x="230" y="625"/>
                    </a:cxn>
                    <a:cxn ang="0">
                      <a:pos x="131" y="567"/>
                    </a:cxn>
                    <a:cxn ang="0">
                      <a:pos x="57" y="510"/>
                    </a:cxn>
                    <a:cxn ang="0">
                      <a:pos x="16" y="444"/>
                    </a:cxn>
                    <a:cxn ang="0">
                      <a:pos x="0" y="378"/>
                    </a:cxn>
                  </a:cxnLst>
                  <a:rect l="0" t="0" r="r" b="b"/>
                  <a:pathLst>
                    <a:path w="1984" h="765">
                      <a:moveTo>
                        <a:pt x="0" y="378"/>
                      </a:moveTo>
                      <a:lnTo>
                        <a:pt x="16" y="312"/>
                      </a:lnTo>
                      <a:lnTo>
                        <a:pt x="57" y="247"/>
                      </a:lnTo>
                      <a:lnTo>
                        <a:pt x="131" y="189"/>
                      </a:lnTo>
                      <a:lnTo>
                        <a:pt x="230" y="132"/>
                      </a:lnTo>
                      <a:lnTo>
                        <a:pt x="353" y="91"/>
                      </a:lnTo>
                      <a:lnTo>
                        <a:pt x="493" y="49"/>
                      </a:lnTo>
                      <a:lnTo>
                        <a:pt x="650" y="25"/>
                      </a:lnTo>
                      <a:lnTo>
                        <a:pt x="814" y="0"/>
                      </a:lnTo>
                      <a:lnTo>
                        <a:pt x="987" y="0"/>
                      </a:lnTo>
                      <a:lnTo>
                        <a:pt x="1160" y="0"/>
                      </a:lnTo>
                      <a:lnTo>
                        <a:pt x="1333" y="25"/>
                      </a:lnTo>
                      <a:lnTo>
                        <a:pt x="1489" y="49"/>
                      </a:lnTo>
                      <a:lnTo>
                        <a:pt x="1629" y="91"/>
                      </a:lnTo>
                      <a:lnTo>
                        <a:pt x="1753" y="132"/>
                      </a:lnTo>
                      <a:lnTo>
                        <a:pt x="1852" y="189"/>
                      </a:lnTo>
                      <a:lnTo>
                        <a:pt x="1926" y="247"/>
                      </a:lnTo>
                      <a:lnTo>
                        <a:pt x="1967" y="312"/>
                      </a:lnTo>
                      <a:lnTo>
                        <a:pt x="1983" y="378"/>
                      </a:lnTo>
                      <a:lnTo>
                        <a:pt x="1967" y="444"/>
                      </a:lnTo>
                      <a:lnTo>
                        <a:pt x="1926" y="510"/>
                      </a:lnTo>
                      <a:lnTo>
                        <a:pt x="1852" y="567"/>
                      </a:lnTo>
                      <a:lnTo>
                        <a:pt x="1753" y="625"/>
                      </a:lnTo>
                      <a:lnTo>
                        <a:pt x="1629" y="674"/>
                      </a:lnTo>
                      <a:lnTo>
                        <a:pt x="1489" y="707"/>
                      </a:lnTo>
                      <a:lnTo>
                        <a:pt x="1333" y="740"/>
                      </a:lnTo>
                      <a:lnTo>
                        <a:pt x="1160" y="756"/>
                      </a:lnTo>
                      <a:lnTo>
                        <a:pt x="987" y="764"/>
                      </a:lnTo>
                      <a:lnTo>
                        <a:pt x="814" y="756"/>
                      </a:lnTo>
                      <a:lnTo>
                        <a:pt x="650" y="740"/>
                      </a:lnTo>
                      <a:lnTo>
                        <a:pt x="493" y="707"/>
                      </a:lnTo>
                      <a:lnTo>
                        <a:pt x="353" y="674"/>
                      </a:lnTo>
                      <a:lnTo>
                        <a:pt x="230" y="625"/>
                      </a:lnTo>
                      <a:lnTo>
                        <a:pt x="131" y="567"/>
                      </a:lnTo>
                      <a:lnTo>
                        <a:pt x="57" y="510"/>
                      </a:lnTo>
                      <a:lnTo>
                        <a:pt x="16" y="444"/>
                      </a:lnTo>
                      <a:lnTo>
                        <a:pt x="0" y="37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12"/>
                <p:cNvSpPr>
                  <a:spLocks/>
                </p:cNvSpPr>
                <p:nvPr/>
              </p:nvSpPr>
              <p:spPr bwMode="auto">
                <a:xfrm>
                  <a:off x="3055" y="1524"/>
                  <a:ext cx="1853" cy="650"/>
                </a:xfrm>
                <a:custGeom>
                  <a:avLst/>
                  <a:gdLst/>
                  <a:ahLst/>
                  <a:cxnLst>
                    <a:cxn ang="0">
                      <a:pos x="0" y="328"/>
                    </a:cxn>
                    <a:cxn ang="0">
                      <a:pos x="17" y="263"/>
                    </a:cxn>
                    <a:cxn ang="0">
                      <a:pos x="66" y="205"/>
                    </a:cxn>
                    <a:cxn ang="0">
                      <a:pos x="140" y="156"/>
                    </a:cxn>
                    <a:cxn ang="0">
                      <a:pos x="247" y="106"/>
                    </a:cxn>
                    <a:cxn ang="0">
                      <a:pos x="371" y="65"/>
                    </a:cxn>
                    <a:cxn ang="0">
                      <a:pos x="519" y="33"/>
                    </a:cxn>
                    <a:cxn ang="0">
                      <a:pos x="675" y="16"/>
                    </a:cxn>
                    <a:cxn ang="0">
                      <a:pos x="840" y="0"/>
                    </a:cxn>
                    <a:cxn ang="0">
                      <a:pos x="1013" y="0"/>
                    </a:cxn>
                    <a:cxn ang="0">
                      <a:pos x="1177" y="16"/>
                    </a:cxn>
                    <a:cxn ang="0">
                      <a:pos x="1342" y="33"/>
                    </a:cxn>
                    <a:cxn ang="0">
                      <a:pos x="1482" y="65"/>
                    </a:cxn>
                    <a:cxn ang="0">
                      <a:pos x="1613" y="106"/>
                    </a:cxn>
                    <a:cxn ang="0">
                      <a:pos x="1712" y="156"/>
                    </a:cxn>
                    <a:cxn ang="0">
                      <a:pos x="1795" y="205"/>
                    </a:cxn>
                    <a:cxn ang="0">
                      <a:pos x="1836" y="263"/>
                    </a:cxn>
                    <a:cxn ang="0">
                      <a:pos x="1852" y="328"/>
                    </a:cxn>
                    <a:cxn ang="0">
                      <a:pos x="1836" y="386"/>
                    </a:cxn>
                    <a:cxn ang="0">
                      <a:pos x="1795" y="443"/>
                    </a:cxn>
                    <a:cxn ang="0">
                      <a:pos x="1712" y="493"/>
                    </a:cxn>
                    <a:cxn ang="0">
                      <a:pos x="1613" y="542"/>
                    </a:cxn>
                    <a:cxn ang="0">
                      <a:pos x="1482" y="583"/>
                    </a:cxn>
                    <a:cxn ang="0">
                      <a:pos x="1342" y="616"/>
                    </a:cxn>
                    <a:cxn ang="0">
                      <a:pos x="1177" y="641"/>
                    </a:cxn>
                    <a:cxn ang="0">
                      <a:pos x="1013" y="649"/>
                    </a:cxn>
                    <a:cxn ang="0">
                      <a:pos x="840" y="649"/>
                    </a:cxn>
                    <a:cxn ang="0">
                      <a:pos x="675" y="641"/>
                    </a:cxn>
                    <a:cxn ang="0">
                      <a:pos x="519" y="616"/>
                    </a:cxn>
                    <a:cxn ang="0">
                      <a:pos x="371" y="583"/>
                    </a:cxn>
                    <a:cxn ang="0">
                      <a:pos x="247" y="542"/>
                    </a:cxn>
                    <a:cxn ang="0">
                      <a:pos x="140" y="493"/>
                    </a:cxn>
                    <a:cxn ang="0">
                      <a:pos x="66" y="443"/>
                    </a:cxn>
                    <a:cxn ang="0">
                      <a:pos x="17" y="386"/>
                    </a:cxn>
                    <a:cxn ang="0">
                      <a:pos x="0" y="328"/>
                    </a:cxn>
                  </a:cxnLst>
                  <a:rect l="0" t="0" r="r" b="b"/>
                  <a:pathLst>
                    <a:path w="1853" h="650">
                      <a:moveTo>
                        <a:pt x="0" y="328"/>
                      </a:moveTo>
                      <a:lnTo>
                        <a:pt x="17" y="263"/>
                      </a:lnTo>
                      <a:lnTo>
                        <a:pt x="66" y="205"/>
                      </a:lnTo>
                      <a:lnTo>
                        <a:pt x="140" y="156"/>
                      </a:lnTo>
                      <a:lnTo>
                        <a:pt x="247" y="106"/>
                      </a:lnTo>
                      <a:lnTo>
                        <a:pt x="371" y="65"/>
                      </a:lnTo>
                      <a:lnTo>
                        <a:pt x="519" y="33"/>
                      </a:lnTo>
                      <a:lnTo>
                        <a:pt x="675" y="16"/>
                      </a:lnTo>
                      <a:lnTo>
                        <a:pt x="840" y="0"/>
                      </a:lnTo>
                      <a:lnTo>
                        <a:pt x="1013" y="0"/>
                      </a:lnTo>
                      <a:lnTo>
                        <a:pt x="1177" y="16"/>
                      </a:lnTo>
                      <a:lnTo>
                        <a:pt x="1342" y="33"/>
                      </a:lnTo>
                      <a:lnTo>
                        <a:pt x="1482" y="65"/>
                      </a:lnTo>
                      <a:lnTo>
                        <a:pt x="1613" y="106"/>
                      </a:lnTo>
                      <a:lnTo>
                        <a:pt x="1712" y="156"/>
                      </a:lnTo>
                      <a:lnTo>
                        <a:pt x="1795" y="205"/>
                      </a:lnTo>
                      <a:lnTo>
                        <a:pt x="1836" y="263"/>
                      </a:lnTo>
                      <a:lnTo>
                        <a:pt x="1852" y="328"/>
                      </a:lnTo>
                      <a:lnTo>
                        <a:pt x="1836" y="386"/>
                      </a:lnTo>
                      <a:lnTo>
                        <a:pt x="1795" y="443"/>
                      </a:lnTo>
                      <a:lnTo>
                        <a:pt x="1712" y="493"/>
                      </a:lnTo>
                      <a:lnTo>
                        <a:pt x="1613" y="542"/>
                      </a:lnTo>
                      <a:lnTo>
                        <a:pt x="1482" y="583"/>
                      </a:lnTo>
                      <a:lnTo>
                        <a:pt x="1342" y="616"/>
                      </a:lnTo>
                      <a:lnTo>
                        <a:pt x="1177" y="641"/>
                      </a:lnTo>
                      <a:lnTo>
                        <a:pt x="1013" y="649"/>
                      </a:lnTo>
                      <a:lnTo>
                        <a:pt x="840" y="649"/>
                      </a:lnTo>
                      <a:lnTo>
                        <a:pt x="675" y="641"/>
                      </a:lnTo>
                      <a:lnTo>
                        <a:pt x="519" y="616"/>
                      </a:lnTo>
                      <a:lnTo>
                        <a:pt x="371" y="583"/>
                      </a:lnTo>
                      <a:lnTo>
                        <a:pt x="247" y="542"/>
                      </a:lnTo>
                      <a:lnTo>
                        <a:pt x="140" y="493"/>
                      </a:lnTo>
                      <a:lnTo>
                        <a:pt x="66" y="443"/>
                      </a:lnTo>
                      <a:lnTo>
                        <a:pt x="17" y="386"/>
                      </a:lnTo>
                      <a:lnTo>
                        <a:pt x="0" y="32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13"/>
                <p:cNvSpPr>
                  <a:spLocks/>
                </p:cNvSpPr>
                <p:nvPr/>
              </p:nvSpPr>
              <p:spPr bwMode="auto">
                <a:xfrm>
                  <a:off x="3146" y="1589"/>
                  <a:ext cx="1672" cy="494"/>
                </a:xfrm>
                <a:custGeom>
                  <a:avLst/>
                  <a:gdLst/>
                  <a:ahLst/>
                  <a:cxnLst>
                    <a:cxn ang="0">
                      <a:pos x="0" y="247"/>
                    </a:cxn>
                    <a:cxn ang="0">
                      <a:pos x="16" y="198"/>
                    </a:cxn>
                    <a:cxn ang="0">
                      <a:pos x="66" y="148"/>
                    </a:cxn>
                    <a:cxn ang="0">
                      <a:pos x="148" y="107"/>
                    </a:cxn>
                    <a:cxn ang="0">
                      <a:pos x="247" y="74"/>
                    </a:cxn>
                    <a:cxn ang="0">
                      <a:pos x="370" y="41"/>
                    </a:cxn>
                    <a:cxn ang="0">
                      <a:pos x="518" y="17"/>
                    </a:cxn>
                    <a:cxn ang="0">
                      <a:pos x="675" y="0"/>
                    </a:cxn>
                    <a:cxn ang="0">
                      <a:pos x="839" y="0"/>
                    </a:cxn>
                    <a:cxn ang="0">
                      <a:pos x="996" y="0"/>
                    </a:cxn>
                    <a:cxn ang="0">
                      <a:pos x="1152" y="17"/>
                    </a:cxn>
                    <a:cxn ang="0">
                      <a:pos x="1300" y="41"/>
                    </a:cxn>
                    <a:cxn ang="0">
                      <a:pos x="1424" y="74"/>
                    </a:cxn>
                    <a:cxn ang="0">
                      <a:pos x="1531" y="107"/>
                    </a:cxn>
                    <a:cxn ang="0">
                      <a:pos x="1605" y="148"/>
                    </a:cxn>
                    <a:cxn ang="0">
                      <a:pos x="1654" y="198"/>
                    </a:cxn>
                    <a:cxn ang="0">
                      <a:pos x="1671" y="247"/>
                    </a:cxn>
                    <a:cxn ang="0">
                      <a:pos x="1654" y="296"/>
                    </a:cxn>
                    <a:cxn ang="0">
                      <a:pos x="1605" y="337"/>
                    </a:cxn>
                    <a:cxn ang="0">
                      <a:pos x="1531" y="378"/>
                    </a:cxn>
                    <a:cxn ang="0">
                      <a:pos x="1424" y="419"/>
                    </a:cxn>
                    <a:cxn ang="0">
                      <a:pos x="1300" y="452"/>
                    </a:cxn>
                    <a:cxn ang="0">
                      <a:pos x="1152" y="477"/>
                    </a:cxn>
                    <a:cxn ang="0">
                      <a:pos x="996" y="485"/>
                    </a:cxn>
                    <a:cxn ang="0">
                      <a:pos x="839" y="493"/>
                    </a:cxn>
                    <a:cxn ang="0">
                      <a:pos x="675" y="485"/>
                    </a:cxn>
                    <a:cxn ang="0">
                      <a:pos x="518" y="477"/>
                    </a:cxn>
                    <a:cxn ang="0">
                      <a:pos x="370" y="452"/>
                    </a:cxn>
                    <a:cxn ang="0">
                      <a:pos x="247" y="419"/>
                    </a:cxn>
                    <a:cxn ang="0">
                      <a:pos x="148" y="378"/>
                    </a:cxn>
                    <a:cxn ang="0">
                      <a:pos x="66" y="337"/>
                    </a:cxn>
                    <a:cxn ang="0">
                      <a:pos x="16" y="296"/>
                    </a:cxn>
                    <a:cxn ang="0">
                      <a:pos x="0" y="247"/>
                    </a:cxn>
                  </a:cxnLst>
                  <a:rect l="0" t="0" r="r" b="b"/>
                  <a:pathLst>
                    <a:path w="1672" h="494">
                      <a:moveTo>
                        <a:pt x="0" y="247"/>
                      </a:moveTo>
                      <a:lnTo>
                        <a:pt x="16" y="198"/>
                      </a:lnTo>
                      <a:lnTo>
                        <a:pt x="66" y="148"/>
                      </a:lnTo>
                      <a:lnTo>
                        <a:pt x="148" y="107"/>
                      </a:lnTo>
                      <a:lnTo>
                        <a:pt x="247" y="74"/>
                      </a:lnTo>
                      <a:lnTo>
                        <a:pt x="370" y="41"/>
                      </a:lnTo>
                      <a:lnTo>
                        <a:pt x="518" y="17"/>
                      </a:lnTo>
                      <a:lnTo>
                        <a:pt x="675" y="0"/>
                      </a:lnTo>
                      <a:lnTo>
                        <a:pt x="839" y="0"/>
                      </a:lnTo>
                      <a:lnTo>
                        <a:pt x="996" y="0"/>
                      </a:lnTo>
                      <a:lnTo>
                        <a:pt x="1152" y="17"/>
                      </a:lnTo>
                      <a:lnTo>
                        <a:pt x="1300" y="41"/>
                      </a:lnTo>
                      <a:lnTo>
                        <a:pt x="1424" y="74"/>
                      </a:lnTo>
                      <a:lnTo>
                        <a:pt x="1531" y="107"/>
                      </a:lnTo>
                      <a:lnTo>
                        <a:pt x="1605" y="148"/>
                      </a:lnTo>
                      <a:lnTo>
                        <a:pt x="1654" y="198"/>
                      </a:lnTo>
                      <a:lnTo>
                        <a:pt x="1671" y="247"/>
                      </a:lnTo>
                      <a:lnTo>
                        <a:pt x="1654" y="296"/>
                      </a:lnTo>
                      <a:lnTo>
                        <a:pt x="1605" y="337"/>
                      </a:lnTo>
                      <a:lnTo>
                        <a:pt x="1531" y="378"/>
                      </a:lnTo>
                      <a:lnTo>
                        <a:pt x="1424" y="419"/>
                      </a:lnTo>
                      <a:lnTo>
                        <a:pt x="1300" y="452"/>
                      </a:lnTo>
                      <a:lnTo>
                        <a:pt x="1152" y="477"/>
                      </a:lnTo>
                      <a:lnTo>
                        <a:pt x="996" y="485"/>
                      </a:lnTo>
                      <a:lnTo>
                        <a:pt x="839" y="493"/>
                      </a:lnTo>
                      <a:lnTo>
                        <a:pt x="675" y="485"/>
                      </a:lnTo>
                      <a:lnTo>
                        <a:pt x="518" y="477"/>
                      </a:lnTo>
                      <a:lnTo>
                        <a:pt x="370" y="452"/>
                      </a:lnTo>
                      <a:lnTo>
                        <a:pt x="247" y="419"/>
                      </a:lnTo>
                      <a:lnTo>
                        <a:pt x="148" y="378"/>
                      </a:lnTo>
                      <a:lnTo>
                        <a:pt x="66" y="337"/>
                      </a:lnTo>
                      <a:lnTo>
                        <a:pt x="16" y="296"/>
                      </a:lnTo>
                      <a:lnTo>
                        <a:pt x="0" y="247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8" name="Group 14"/>
              <p:cNvGrpSpPr>
                <a:grpSpLocks/>
              </p:cNvGrpSpPr>
              <p:nvPr/>
            </p:nvGrpSpPr>
            <p:grpSpPr bwMode="auto">
              <a:xfrm>
                <a:off x="2998" y="1096"/>
                <a:ext cx="1984" cy="766"/>
                <a:chOff x="2998" y="1096"/>
                <a:chExt cx="1984" cy="766"/>
              </a:xfrm>
            </p:grpSpPr>
            <p:sp>
              <p:nvSpPr>
                <p:cNvPr id="30" name="Freeform 15"/>
                <p:cNvSpPr>
                  <a:spLocks/>
                </p:cNvSpPr>
                <p:nvPr/>
              </p:nvSpPr>
              <p:spPr bwMode="auto">
                <a:xfrm>
                  <a:off x="2998" y="1096"/>
                  <a:ext cx="1984" cy="766"/>
                </a:xfrm>
                <a:custGeom>
                  <a:avLst/>
                  <a:gdLst/>
                  <a:ahLst/>
                  <a:cxnLst>
                    <a:cxn ang="0">
                      <a:pos x="0" y="378"/>
                    </a:cxn>
                    <a:cxn ang="0">
                      <a:pos x="16" y="313"/>
                    </a:cxn>
                    <a:cxn ang="0">
                      <a:pos x="57" y="247"/>
                    </a:cxn>
                    <a:cxn ang="0">
                      <a:pos x="131" y="189"/>
                    </a:cxn>
                    <a:cxn ang="0">
                      <a:pos x="230" y="132"/>
                    </a:cxn>
                    <a:cxn ang="0">
                      <a:pos x="353" y="91"/>
                    </a:cxn>
                    <a:cxn ang="0">
                      <a:pos x="493" y="50"/>
                    </a:cxn>
                    <a:cxn ang="0">
                      <a:pos x="650" y="25"/>
                    </a:cxn>
                    <a:cxn ang="0">
                      <a:pos x="814" y="0"/>
                    </a:cxn>
                    <a:cxn ang="0">
                      <a:pos x="987" y="0"/>
                    </a:cxn>
                    <a:cxn ang="0">
                      <a:pos x="1160" y="0"/>
                    </a:cxn>
                    <a:cxn ang="0">
                      <a:pos x="1333" y="25"/>
                    </a:cxn>
                    <a:cxn ang="0">
                      <a:pos x="1489" y="50"/>
                    </a:cxn>
                    <a:cxn ang="0">
                      <a:pos x="1629" y="91"/>
                    </a:cxn>
                    <a:cxn ang="0">
                      <a:pos x="1753" y="132"/>
                    </a:cxn>
                    <a:cxn ang="0">
                      <a:pos x="1852" y="189"/>
                    </a:cxn>
                    <a:cxn ang="0">
                      <a:pos x="1926" y="247"/>
                    </a:cxn>
                    <a:cxn ang="0">
                      <a:pos x="1967" y="313"/>
                    </a:cxn>
                    <a:cxn ang="0">
                      <a:pos x="1983" y="378"/>
                    </a:cxn>
                    <a:cxn ang="0">
                      <a:pos x="1967" y="444"/>
                    </a:cxn>
                    <a:cxn ang="0">
                      <a:pos x="1926" y="510"/>
                    </a:cxn>
                    <a:cxn ang="0">
                      <a:pos x="1852" y="567"/>
                    </a:cxn>
                    <a:cxn ang="0">
                      <a:pos x="1753" y="625"/>
                    </a:cxn>
                    <a:cxn ang="0">
                      <a:pos x="1629" y="674"/>
                    </a:cxn>
                    <a:cxn ang="0">
                      <a:pos x="1489" y="707"/>
                    </a:cxn>
                    <a:cxn ang="0">
                      <a:pos x="1333" y="740"/>
                    </a:cxn>
                    <a:cxn ang="0">
                      <a:pos x="1160" y="756"/>
                    </a:cxn>
                    <a:cxn ang="0">
                      <a:pos x="987" y="765"/>
                    </a:cxn>
                    <a:cxn ang="0">
                      <a:pos x="814" y="756"/>
                    </a:cxn>
                    <a:cxn ang="0">
                      <a:pos x="650" y="740"/>
                    </a:cxn>
                    <a:cxn ang="0">
                      <a:pos x="493" y="707"/>
                    </a:cxn>
                    <a:cxn ang="0">
                      <a:pos x="353" y="674"/>
                    </a:cxn>
                    <a:cxn ang="0">
                      <a:pos x="230" y="625"/>
                    </a:cxn>
                    <a:cxn ang="0">
                      <a:pos x="131" y="567"/>
                    </a:cxn>
                    <a:cxn ang="0">
                      <a:pos x="57" y="510"/>
                    </a:cxn>
                    <a:cxn ang="0">
                      <a:pos x="16" y="444"/>
                    </a:cxn>
                    <a:cxn ang="0">
                      <a:pos x="0" y="378"/>
                    </a:cxn>
                  </a:cxnLst>
                  <a:rect l="0" t="0" r="r" b="b"/>
                  <a:pathLst>
                    <a:path w="1984" h="766">
                      <a:moveTo>
                        <a:pt x="0" y="378"/>
                      </a:moveTo>
                      <a:lnTo>
                        <a:pt x="16" y="313"/>
                      </a:lnTo>
                      <a:lnTo>
                        <a:pt x="57" y="247"/>
                      </a:lnTo>
                      <a:lnTo>
                        <a:pt x="131" y="189"/>
                      </a:lnTo>
                      <a:lnTo>
                        <a:pt x="230" y="132"/>
                      </a:lnTo>
                      <a:lnTo>
                        <a:pt x="353" y="91"/>
                      </a:lnTo>
                      <a:lnTo>
                        <a:pt x="493" y="50"/>
                      </a:lnTo>
                      <a:lnTo>
                        <a:pt x="650" y="25"/>
                      </a:lnTo>
                      <a:lnTo>
                        <a:pt x="814" y="0"/>
                      </a:lnTo>
                      <a:lnTo>
                        <a:pt x="987" y="0"/>
                      </a:lnTo>
                      <a:lnTo>
                        <a:pt x="1160" y="0"/>
                      </a:lnTo>
                      <a:lnTo>
                        <a:pt x="1333" y="25"/>
                      </a:lnTo>
                      <a:lnTo>
                        <a:pt x="1489" y="50"/>
                      </a:lnTo>
                      <a:lnTo>
                        <a:pt x="1629" y="91"/>
                      </a:lnTo>
                      <a:lnTo>
                        <a:pt x="1753" y="132"/>
                      </a:lnTo>
                      <a:lnTo>
                        <a:pt x="1852" y="189"/>
                      </a:lnTo>
                      <a:lnTo>
                        <a:pt x="1926" y="247"/>
                      </a:lnTo>
                      <a:lnTo>
                        <a:pt x="1967" y="313"/>
                      </a:lnTo>
                      <a:lnTo>
                        <a:pt x="1983" y="378"/>
                      </a:lnTo>
                      <a:lnTo>
                        <a:pt x="1967" y="444"/>
                      </a:lnTo>
                      <a:lnTo>
                        <a:pt x="1926" y="510"/>
                      </a:lnTo>
                      <a:lnTo>
                        <a:pt x="1852" y="567"/>
                      </a:lnTo>
                      <a:lnTo>
                        <a:pt x="1753" y="625"/>
                      </a:lnTo>
                      <a:lnTo>
                        <a:pt x="1629" y="674"/>
                      </a:lnTo>
                      <a:lnTo>
                        <a:pt x="1489" y="707"/>
                      </a:lnTo>
                      <a:lnTo>
                        <a:pt x="1333" y="740"/>
                      </a:lnTo>
                      <a:lnTo>
                        <a:pt x="1160" y="756"/>
                      </a:lnTo>
                      <a:lnTo>
                        <a:pt x="987" y="765"/>
                      </a:lnTo>
                      <a:lnTo>
                        <a:pt x="814" y="756"/>
                      </a:lnTo>
                      <a:lnTo>
                        <a:pt x="650" y="740"/>
                      </a:lnTo>
                      <a:lnTo>
                        <a:pt x="493" y="707"/>
                      </a:lnTo>
                      <a:lnTo>
                        <a:pt x="353" y="674"/>
                      </a:lnTo>
                      <a:lnTo>
                        <a:pt x="230" y="625"/>
                      </a:lnTo>
                      <a:lnTo>
                        <a:pt x="131" y="567"/>
                      </a:lnTo>
                      <a:lnTo>
                        <a:pt x="57" y="510"/>
                      </a:lnTo>
                      <a:lnTo>
                        <a:pt x="16" y="444"/>
                      </a:lnTo>
                      <a:lnTo>
                        <a:pt x="0" y="37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16"/>
                <p:cNvSpPr>
                  <a:spLocks/>
                </p:cNvSpPr>
                <p:nvPr/>
              </p:nvSpPr>
              <p:spPr bwMode="auto">
                <a:xfrm>
                  <a:off x="3055" y="1154"/>
                  <a:ext cx="1853" cy="650"/>
                </a:xfrm>
                <a:custGeom>
                  <a:avLst/>
                  <a:gdLst/>
                  <a:ahLst/>
                  <a:cxnLst>
                    <a:cxn ang="0">
                      <a:pos x="0" y="329"/>
                    </a:cxn>
                    <a:cxn ang="0">
                      <a:pos x="17" y="263"/>
                    </a:cxn>
                    <a:cxn ang="0">
                      <a:pos x="66" y="205"/>
                    </a:cxn>
                    <a:cxn ang="0">
                      <a:pos x="140" y="156"/>
                    </a:cxn>
                    <a:cxn ang="0">
                      <a:pos x="247" y="107"/>
                    </a:cxn>
                    <a:cxn ang="0">
                      <a:pos x="371" y="66"/>
                    </a:cxn>
                    <a:cxn ang="0">
                      <a:pos x="519" y="33"/>
                    </a:cxn>
                    <a:cxn ang="0">
                      <a:pos x="675" y="16"/>
                    </a:cxn>
                    <a:cxn ang="0">
                      <a:pos x="840" y="0"/>
                    </a:cxn>
                    <a:cxn ang="0">
                      <a:pos x="1013" y="0"/>
                    </a:cxn>
                    <a:cxn ang="0">
                      <a:pos x="1177" y="16"/>
                    </a:cxn>
                    <a:cxn ang="0">
                      <a:pos x="1342" y="33"/>
                    </a:cxn>
                    <a:cxn ang="0">
                      <a:pos x="1482" y="66"/>
                    </a:cxn>
                    <a:cxn ang="0">
                      <a:pos x="1613" y="107"/>
                    </a:cxn>
                    <a:cxn ang="0">
                      <a:pos x="1712" y="156"/>
                    </a:cxn>
                    <a:cxn ang="0">
                      <a:pos x="1795" y="205"/>
                    </a:cxn>
                    <a:cxn ang="0">
                      <a:pos x="1836" y="263"/>
                    </a:cxn>
                    <a:cxn ang="0">
                      <a:pos x="1852" y="329"/>
                    </a:cxn>
                    <a:cxn ang="0">
                      <a:pos x="1836" y="386"/>
                    </a:cxn>
                    <a:cxn ang="0">
                      <a:pos x="1795" y="444"/>
                    </a:cxn>
                    <a:cxn ang="0">
                      <a:pos x="1712" y="493"/>
                    </a:cxn>
                    <a:cxn ang="0">
                      <a:pos x="1613" y="542"/>
                    </a:cxn>
                    <a:cxn ang="0">
                      <a:pos x="1482" y="583"/>
                    </a:cxn>
                    <a:cxn ang="0">
                      <a:pos x="1342" y="616"/>
                    </a:cxn>
                    <a:cxn ang="0">
                      <a:pos x="1177" y="641"/>
                    </a:cxn>
                    <a:cxn ang="0">
                      <a:pos x="1013" y="649"/>
                    </a:cxn>
                    <a:cxn ang="0">
                      <a:pos x="840" y="649"/>
                    </a:cxn>
                    <a:cxn ang="0">
                      <a:pos x="675" y="641"/>
                    </a:cxn>
                    <a:cxn ang="0">
                      <a:pos x="519" y="616"/>
                    </a:cxn>
                    <a:cxn ang="0">
                      <a:pos x="371" y="583"/>
                    </a:cxn>
                    <a:cxn ang="0">
                      <a:pos x="247" y="542"/>
                    </a:cxn>
                    <a:cxn ang="0">
                      <a:pos x="140" y="493"/>
                    </a:cxn>
                    <a:cxn ang="0">
                      <a:pos x="66" y="444"/>
                    </a:cxn>
                    <a:cxn ang="0">
                      <a:pos x="17" y="386"/>
                    </a:cxn>
                    <a:cxn ang="0">
                      <a:pos x="0" y="329"/>
                    </a:cxn>
                  </a:cxnLst>
                  <a:rect l="0" t="0" r="r" b="b"/>
                  <a:pathLst>
                    <a:path w="1853" h="650">
                      <a:moveTo>
                        <a:pt x="0" y="329"/>
                      </a:moveTo>
                      <a:lnTo>
                        <a:pt x="17" y="263"/>
                      </a:lnTo>
                      <a:lnTo>
                        <a:pt x="66" y="205"/>
                      </a:lnTo>
                      <a:lnTo>
                        <a:pt x="140" y="156"/>
                      </a:lnTo>
                      <a:lnTo>
                        <a:pt x="247" y="107"/>
                      </a:lnTo>
                      <a:lnTo>
                        <a:pt x="371" y="66"/>
                      </a:lnTo>
                      <a:lnTo>
                        <a:pt x="519" y="33"/>
                      </a:lnTo>
                      <a:lnTo>
                        <a:pt x="675" y="16"/>
                      </a:lnTo>
                      <a:lnTo>
                        <a:pt x="840" y="0"/>
                      </a:lnTo>
                      <a:lnTo>
                        <a:pt x="1013" y="0"/>
                      </a:lnTo>
                      <a:lnTo>
                        <a:pt x="1177" y="16"/>
                      </a:lnTo>
                      <a:lnTo>
                        <a:pt x="1342" y="33"/>
                      </a:lnTo>
                      <a:lnTo>
                        <a:pt x="1482" y="66"/>
                      </a:lnTo>
                      <a:lnTo>
                        <a:pt x="1613" y="107"/>
                      </a:lnTo>
                      <a:lnTo>
                        <a:pt x="1712" y="156"/>
                      </a:lnTo>
                      <a:lnTo>
                        <a:pt x="1795" y="205"/>
                      </a:lnTo>
                      <a:lnTo>
                        <a:pt x="1836" y="263"/>
                      </a:lnTo>
                      <a:lnTo>
                        <a:pt x="1852" y="329"/>
                      </a:lnTo>
                      <a:lnTo>
                        <a:pt x="1836" y="386"/>
                      </a:lnTo>
                      <a:lnTo>
                        <a:pt x="1795" y="444"/>
                      </a:lnTo>
                      <a:lnTo>
                        <a:pt x="1712" y="493"/>
                      </a:lnTo>
                      <a:lnTo>
                        <a:pt x="1613" y="542"/>
                      </a:lnTo>
                      <a:lnTo>
                        <a:pt x="1482" y="583"/>
                      </a:lnTo>
                      <a:lnTo>
                        <a:pt x="1342" y="616"/>
                      </a:lnTo>
                      <a:lnTo>
                        <a:pt x="1177" y="641"/>
                      </a:lnTo>
                      <a:lnTo>
                        <a:pt x="1013" y="649"/>
                      </a:lnTo>
                      <a:lnTo>
                        <a:pt x="840" y="649"/>
                      </a:lnTo>
                      <a:lnTo>
                        <a:pt x="675" y="641"/>
                      </a:lnTo>
                      <a:lnTo>
                        <a:pt x="519" y="616"/>
                      </a:lnTo>
                      <a:lnTo>
                        <a:pt x="371" y="583"/>
                      </a:lnTo>
                      <a:lnTo>
                        <a:pt x="247" y="542"/>
                      </a:lnTo>
                      <a:lnTo>
                        <a:pt x="140" y="493"/>
                      </a:lnTo>
                      <a:lnTo>
                        <a:pt x="66" y="444"/>
                      </a:lnTo>
                      <a:lnTo>
                        <a:pt x="17" y="386"/>
                      </a:lnTo>
                      <a:lnTo>
                        <a:pt x="0" y="329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17"/>
                <p:cNvSpPr>
                  <a:spLocks/>
                </p:cNvSpPr>
                <p:nvPr/>
              </p:nvSpPr>
              <p:spPr bwMode="auto">
                <a:xfrm>
                  <a:off x="3146" y="1220"/>
                  <a:ext cx="1672" cy="494"/>
                </a:xfrm>
                <a:custGeom>
                  <a:avLst/>
                  <a:gdLst/>
                  <a:ahLst/>
                  <a:cxnLst>
                    <a:cxn ang="0">
                      <a:pos x="0" y="246"/>
                    </a:cxn>
                    <a:cxn ang="0">
                      <a:pos x="16" y="197"/>
                    </a:cxn>
                    <a:cxn ang="0">
                      <a:pos x="66" y="147"/>
                    </a:cxn>
                    <a:cxn ang="0">
                      <a:pos x="148" y="106"/>
                    </a:cxn>
                    <a:cxn ang="0">
                      <a:pos x="247" y="74"/>
                    </a:cxn>
                    <a:cxn ang="0">
                      <a:pos x="370" y="41"/>
                    </a:cxn>
                    <a:cxn ang="0">
                      <a:pos x="518" y="16"/>
                    </a:cxn>
                    <a:cxn ang="0">
                      <a:pos x="675" y="0"/>
                    </a:cxn>
                    <a:cxn ang="0">
                      <a:pos x="839" y="0"/>
                    </a:cxn>
                    <a:cxn ang="0">
                      <a:pos x="996" y="0"/>
                    </a:cxn>
                    <a:cxn ang="0">
                      <a:pos x="1152" y="16"/>
                    </a:cxn>
                    <a:cxn ang="0">
                      <a:pos x="1300" y="41"/>
                    </a:cxn>
                    <a:cxn ang="0">
                      <a:pos x="1424" y="74"/>
                    </a:cxn>
                    <a:cxn ang="0">
                      <a:pos x="1531" y="106"/>
                    </a:cxn>
                    <a:cxn ang="0">
                      <a:pos x="1605" y="147"/>
                    </a:cxn>
                    <a:cxn ang="0">
                      <a:pos x="1654" y="197"/>
                    </a:cxn>
                    <a:cxn ang="0">
                      <a:pos x="1671" y="246"/>
                    </a:cxn>
                    <a:cxn ang="0">
                      <a:pos x="1654" y="295"/>
                    </a:cxn>
                    <a:cxn ang="0">
                      <a:pos x="1605" y="337"/>
                    </a:cxn>
                    <a:cxn ang="0">
                      <a:pos x="1531" y="378"/>
                    </a:cxn>
                    <a:cxn ang="0">
                      <a:pos x="1424" y="419"/>
                    </a:cxn>
                    <a:cxn ang="0">
                      <a:pos x="1300" y="452"/>
                    </a:cxn>
                    <a:cxn ang="0">
                      <a:pos x="1152" y="476"/>
                    </a:cxn>
                    <a:cxn ang="0">
                      <a:pos x="996" y="484"/>
                    </a:cxn>
                    <a:cxn ang="0">
                      <a:pos x="839" y="493"/>
                    </a:cxn>
                    <a:cxn ang="0">
                      <a:pos x="675" y="484"/>
                    </a:cxn>
                    <a:cxn ang="0">
                      <a:pos x="518" y="476"/>
                    </a:cxn>
                    <a:cxn ang="0">
                      <a:pos x="370" y="452"/>
                    </a:cxn>
                    <a:cxn ang="0">
                      <a:pos x="247" y="419"/>
                    </a:cxn>
                    <a:cxn ang="0">
                      <a:pos x="148" y="378"/>
                    </a:cxn>
                    <a:cxn ang="0">
                      <a:pos x="66" y="337"/>
                    </a:cxn>
                    <a:cxn ang="0">
                      <a:pos x="16" y="295"/>
                    </a:cxn>
                    <a:cxn ang="0">
                      <a:pos x="0" y="246"/>
                    </a:cxn>
                  </a:cxnLst>
                  <a:rect l="0" t="0" r="r" b="b"/>
                  <a:pathLst>
                    <a:path w="1672" h="494">
                      <a:moveTo>
                        <a:pt x="0" y="246"/>
                      </a:moveTo>
                      <a:lnTo>
                        <a:pt x="16" y="197"/>
                      </a:lnTo>
                      <a:lnTo>
                        <a:pt x="66" y="147"/>
                      </a:lnTo>
                      <a:lnTo>
                        <a:pt x="148" y="106"/>
                      </a:lnTo>
                      <a:lnTo>
                        <a:pt x="247" y="74"/>
                      </a:lnTo>
                      <a:lnTo>
                        <a:pt x="370" y="41"/>
                      </a:lnTo>
                      <a:lnTo>
                        <a:pt x="518" y="16"/>
                      </a:lnTo>
                      <a:lnTo>
                        <a:pt x="675" y="0"/>
                      </a:lnTo>
                      <a:lnTo>
                        <a:pt x="839" y="0"/>
                      </a:lnTo>
                      <a:lnTo>
                        <a:pt x="996" y="0"/>
                      </a:lnTo>
                      <a:lnTo>
                        <a:pt x="1152" y="16"/>
                      </a:lnTo>
                      <a:lnTo>
                        <a:pt x="1300" y="41"/>
                      </a:lnTo>
                      <a:lnTo>
                        <a:pt x="1424" y="74"/>
                      </a:lnTo>
                      <a:lnTo>
                        <a:pt x="1531" y="106"/>
                      </a:lnTo>
                      <a:lnTo>
                        <a:pt x="1605" y="147"/>
                      </a:lnTo>
                      <a:lnTo>
                        <a:pt x="1654" y="197"/>
                      </a:lnTo>
                      <a:lnTo>
                        <a:pt x="1671" y="246"/>
                      </a:lnTo>
                      <a:lnTo>
                        <a:pt x="1654" y="295"/>
                      </a:lnTo>
                      <a:lnTo>
                        <a:pt x="1605" y="337"/>
                      </a:lnTo>
                      <a:lnTo>
                        <a:pt x="1531" y="378"/>
                      </a:lnTo>
                      <a:lnTo>
                        <a:pt x="1424" y="419"/>
                      </a:lnTo>
                      <a:lnTo>
                        <a:pt x="1300" y="452"/>
                      </a:lnTo>
                      <a:lnTo>
                        <a:pt x="1152" y="476"/>
                      </a:lnTo>
                      <a:lnTo>
                        <a:pt x="996" y="484"/>
                      </a:lnTo>
                      <a:lnTo>
                        <a:pt x="839" y="493"/>
                      </a:lnTo>
                      <a:lnTo>
                        <a:pt x="675" y="484"/>
                      </a:lnTo>
                      <a:lnTo>
                        <a:pt x="518" y="476"/>
                      </a:lnTo>
                      <a:lnTo>
                        <a:pt x="370" y="452"/>
                      </a:lnTo>
                      <a:lnTo>
                        <a:pt x="247" y="419"/>
                      </a:lnTo>
                      <a:lnTo>
                        <a:pt x="148" y="378"/>
                      </a:lnTo>
                      <a:lnTo>
                        <a:pt x="66" y="337"/>
                      </a:lnTo>
                      <a:lnTo>
                        <a:pt x="16" y="295"/>
                      </a:lnTo>
                      <a:lnTo>
                        <a:pt x="0" y="24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2981" y="2797"/>
                <a:ext cx="1993" cy="766"/>
              </a:xfrm>
              <a:custGeom>
                <a:avLst/>
                <a:gdLst/>
                <a:ahLst/>
                <a:cxnLst>
                  <a:cxn ang="0">
                    <a:pos x="0" y="378"/>
                  </a:cxn>
                  <a:cxn ang="0">
                    <a:pos x="17" y="313"/>
                  </a:cxn>
                  <a:cxn ang="0">
                    <a:pos x="66" y="247"/>
                  </a:cxn>
                  <a:cxn ang="0">
                    <a:pos x="132" y="189"/>
                  </a:cxn>
                  <a:cxn ang="0">
                    <a:pos x="239" y="140"/>
                  </a:cxn>
                  <a:cxn ang="0">
                    <a:pos x="354" y="91"/>
                  </a:cxn>
                  <a:cxn ang="0">
                    <a:pos x="502" y="50"/>
                  </a:cxn>
                  <a:cxn ang="0">
                    <a:pos x="659" y="25"/>
                  </a:cxn>
                  <a:cxn ang="0">
                    <a:pos x="823" y="9"/>
                  </a:cxn>
                  <a:cxn ang="0">
                    <a:pos x="996" y="0"/>
                  </a:cxn>
                  <a:cxn ang="0">
                    <a:pos x="1169" y="9"/>
                  </a:cxn>
                  <a:cxn ang="0">
                    <a:pos x="1334" y="25"/>
                  </a:cxn>
                  <a:cxn ang="0">
                    <a:pos x="1490" y="50"/>
                  </a:cxn>
                  <a:cxn ang="0">
                    <a:pos x="1638" y="91"/>
                  </a:cxn>
                  <a:cxn ang="0">
                    <a:pos x="1753" y="140"/>
                  </a:cxn>
                  <a:cxn ang="0">
                    <a:pos x="1860" y="189"/>
                  </a:cxn>
                  <a:cxn ang="0">
                    <a:pos x="1926" y="247"/>
                  </a:cxn>
                  <a:cxn ang="0">
                    <a:pos x="1976" y="313"/>
                  </a:cxn>
                  <a:cxn ang="0">
                    <a:pos x="1992" y="378"/>
                  </a:cxn>
                  <a:cxn ang="0">
                    <a:pos x="1976" y="444"/>
                  </a:cxn>
                  <a:cxn ang="0">
                    <a:pos x="1926" y="510"/>
                  </a:cxn>
                  <a:cxn ang="0">
                    <a:pos x="1860" y="576"/>
                  </a:cxn>
                  <a:cxn ang="0">
                    <a:pos x="1753" y="625"/>
                  </a:cxn>
                  <a:cxn ang="0">
                    <a:pos x="1638" y="674"/>
                  </a:cxn>
                  <a:cxn ang="0">
                    <a:pos x="1490" y="715"/>
                  </a:cxn>
                  <a:cxn ang="0">
                    <a:pos x="1334" y="740"/>
                  </a:cxn>
                  <a:cxn ang="0">
                    <a:pos x="1169" y="756"/>
                  </a:cxn>
                  <a:cxn ang="0">
                    <a:pos x="996" y="765"/>
                  </a:cxn>
                  <a:cxn ang="0">
                    <a:pos x="823" y="756"/>
                  </a:cxn>
                  <a:cxn ang="0">
                    <a:pos x="659" y="740"/>
                  </a:cxn>
                  <a:cxn ang="0">
                    <a:pos x="502" y="715"/>
                  </a:cxn>
                  <a:cxn ang="0">
                    <a:pos x="354" y="674"/>
                  </a:cxn>
                  <a:cxn ang="0">
                    <a:pos x="239" y="625"/>
                  </a:cxn>
                  <a:cxn ang="0">
                    <a:pos x="132" y="576"/>
                  </a:cxn>
                  <a:cxn ang="0">
                    <a:pos x="66" y="510"/>
                  </a:cxn>
                  <a:cxn ang="0">
                    <a:pos x="17" y="444"/>
                  </a:cxn>
                  <a:cxn ang="0">
                    <a:pos x="0" y="378"/>
                  </a:cxn>
                </a:cxnLst>
                <a:rect l="0" t="0" r="r" b="b"/>
                <a:pathLst>
                  <a:path w="1993" h="766">
                    <a:moveTo>
                      <a:pt x="0" y="378"/>
                    </a:moveTo>
                    <a:lnTo>
                      <a:pt x="17" y="313"/>
                    </a:lnTo>
                    <a:lnTo>
                      <a:pt x="66" y="247"/>
                    </a:lnTo>
                    <a:lnTo>
                      <a:pt x="132" y="189"/>
                    </a:lnTo>
                    <a:lnTo>
                      <a:pt x="239" y="140"/>
                    </a:lnTo>
                    <a:lnTo>
                      <a:pt x="354" y="91"/>
                    </a:lnTo>
                    <a:lnTo>
                      <a:pt x="502" y="50"/>
                    </a:lnTo>
                    <a:lnTo>
                      <a:pt x="659" y="25"/>
                    </a:lnTo>
                    <a:lnTo>
                      <a:pt x="823" y="9"/>
                    </a:lnTo>
                    <a:lnTo>
                      <a:pt x="996" y="0"/>
                    </a:lnTo>
                    <a:lnTo>
                      <a:pt x="1169" y="9"/>
                    </a:lnTo>
                    <a:lnTo>
                      <a:pt x="1334" y="25"/>
                    </a:lnTo>
                    <a:lnTo>
                      <a:pt x="1490" y="50"/>
                    </a:lnTo>
                    <a:lnTo>
                      <a:pt x="1638" y="91"/>
                    </a:lnTo>
                    <a:lnTo>
                      <a:pt x="1753" y="140"/>
                    </a:lnTo>
                    <a:lnTo>
                      <a:pt x="1860" y="189"/>
                    </a:lnTo>
                    <a:lnTo>
                      <a:pt x="1926" y="247"/>
                    </a:lnTo>
                    <a:lnTo>
                      <a:pt x="1976" y="313"/>
                    </a:lnTo>
                    <a:lnTo>
                      <a:pt x="1992" y="378"/>
                    </a:lnTo>
                    <a:lnTo>
                      <a:pt x="1976" y="444"/>
                    </a:lnTo>
                    <a:lnTo>
                      <a:pt x="1926" y="510"/>
                    </a:lnTo>
                    <a:lnTo>
                      <a:pt x="1860" y="576"/>
                    </a:lnTo>
                    <a:lnTo>
                      <a:pt x="1753" y="625"/>
                    </a:lnTo>
                    <a:lnTo>
                      <a:pt x="1638" y="674"/>
                    </a:lnTo>
                    <a:lnTo>
                      <a:pt x="1490" y="715"/>
                    </a:lnTo>
                    <a:lnTo>
                      <a:pt x="1334" y="740"/>
                    </a:lnTo>
                    <a:lnTo>
                      <a:pt x="1169" y="756"/>
                    </a:lnTo>
                    <a:lnTo>
                      <a:pt x="996" y="765"/>
                    </a:lnTo>
                    <a:lnTo>
                      <a:pt x="823" y="756"/>
                    </a:lnTo>
                    <a:lnTo>
                      <a:pt x="659" y="740"/>
                    </a:lnTo>
                    <a:lnTo>
                      <a:pt x="502" y="715"/>
                    </a:lnTo>
                    <a:lnTo>
                      <a:pt x="354" y="674"/>
                    </a:lnTo>
                    <a:lnTo>
                      <a:pt x="239" y="625"/>
                    </a:lnTo>
                    <a:lnTo>
                      <a:pt x="132" y="576"/>
                    </a:lnTo>
                    <a:lnTo>
                      <a:pt x="66" y="510"/>
                    </a:lnTo>
                    <a:lnTo>
                      <a:pt x="17" y="444"/>
                    </a:lnTo>
                    <a:lnTo>
                      <a:pt x="0" y="378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2981" y="2756"/>
              <a:ext cx="1993" cy="766"/>
              <a:chOff x="2981" y="2756"/>
              <a:chExt cx="1993" cy="76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2981" y="2756"/>
                <a:ext cx="1993" cy="766"/>
              </a:xfrm>
              <a:custGeom>
                <a:avLst/>
                <a:gdLst/>
                <a:ahLst/>
                <a:cxnLst>
                  <a:cxn ang="0">
                    <a:pos x="0" y="387"/>
                  </a:cxn>
                  <a:cxn ang="0">
                    <a:pos x="17" y="321"/>
                  </a:cxn>
                  <a:cxn ang="0">
                    <a:pos x="66" y="255"/>
                  </a:cxn>
                  <a:cxn ang="0">
                    <a:pos x="132" y="198"/>
                  </a:cxn>
                  <a:cxn ang="0">
                    <a:pos x="239" y="140"/>
                  </a:cxn>
                  <a:cxn ang="0">
                    <a:pos x="354" y="91"/>
                  </a:cxn>
                  <a:cxn ang="0">
                    <a:pos x="502" y="58"/>
                  </a:cxn>
                  <a:cxn ang="0">
                    <a:pos x="659" y="25"/>
                  </a:cxn>
                  <a:cxn ang="0">
                    <a:pos x="823" y="9"/>
                  </a:cxn>
                  <a:cxn ang="0">
                    <a:pos x="996" y="0"/>
                  </a:cxn>
                  <a:cxn ang="0">
                    <a:pos x="1169" y="9"/>
                  </a:cxn>
                  <a:cxn ang="0">
                    <a:pos x="1334" y="25"/>
                  </a:cxn>
                  <a:cxn ang="0">
                    <a:pos x="1490" y="58"/>
                  </a:cxn>
                  <a:cxn ang="0">
                    <a:pos x="1638" y="91"/>
                  </a:cxn>
                  <a:cxn ang="0">
                    <a:pos x="1753" y="140"/>
                  </a:cxn>
                  <a:cxn ang="0">
                    <a:pos x="1860" y="198"/>
                  </a:cxn>
                  <a:cxn ang="0">
                    <a:pos x="1926" y="255"/>
                  </a:cxn>
                  <a:cxn ang="0">
                    <a:pos x="1976" y="321"/>
                  </a:cxn>
                  <a:cxn ang="0">
                    <a:pos x="1992" y="387"/>
                  </a:cxn>
                  <a:cxn ang="0">
                    <a:pos x="1976" y="452"/>
                  </a:cxn>
                  <a:cxn ang="0">
                    <a:pos x="1926" y="518"/>
                  </a:cxn>
                  <a:cxn ang="0">
                    <a:pos x="1860" y="576"/>
                  </a:cxn>
                  <a:cxn ang="0">
                    <a:pos x="1753" y="633"/>
                  </a:cxn>
                  <a:cxn ang="0">
                    <a:pos x="1638" y="674"/>
                  </a:cxn>
                  <a:cxn ang="0">
                    <a:pos x="1490" y="715"/>
                  </a:cxn>
                  <a:cxn ang="0">
                    <a:pos x="1334" y="740"/>
                  </a:cxn>
                  <a:cxn ang="0">
                    <a:pos x="1169" y="756"/>
                  </a:cxn>
                  <a:cxn ang="0">
                    <a:pos x="996" y="765"/>
                  </a:cxn>
                  <a:cxn ang="0">
                    <a:pos x="823" y="756"/>
                  </a:cxn>
                  <a:cxn ang="0">
                    <a:pos x="659" y="740"/>
                  </a:cxn>
                  <a:cxn ang="0">
                    <a:pos x="502" y="715"/>
                  </a:cxn>
                  <a:cxn ang="0">
                    <a:pos x="354" y="674"/>
                  </a:cxn>
                  <a:cxn ang="0">
                    <a:pos x="239" y="633"/>
                  </a:cxn>
                  <a:cxn ang="0">
                    <a:pos x="132" y="576"/>
                  </a:cxn>
                  <a:cxn ang="0">
                    <a:pos x="66" y="518"/>
                  </a:cxn>
                  <a:cxn ang="0">
                    <a:pos x="17" y="452"/>
                  </a:cxn>
                  <a:cxn ang="0">
                    <a:pos x="0" y="387"/>
                  </a:cxn>
                </a:cxnLst>
                <a:rect l="0" t="0" r="r" b="b"/>
                <a:pathLst>
                  <a:path w="1993" h="766">
                    <a:moveTo>
                      <a:pt x="0" y="387"/>
                    </a:moveTo>
                    <a:lnTo>
                      <a:pt x="17" y="321"/>
                    </a:lnTo>
                    <a:lnTo>
                      <a:pt x="66" y="255"/>
                    </a:lnTo>
                    <a:lnTo>
                      <a:pt x="132" y="198"/>
                    </a:lnTo>
                    <a:lnTo>
                      <a:pt x="239" y="140"/>
                    </a:lnTo>
                    <a:lnTo>
                      <a:pt x="354" y="91"/>
                    </a:lnTo>
                    <a:lnTo>
                      <a:pt x="502" y="58"/>
                    </a:lnTo>
                    <a:lnTo>
                      <a:pt x="659" y="25"/>
                    </a:lnTo>
                    <a:lnTo>
                      <a:pt x="823" y="9"/>
                    </a:lnTo>
                    <a:lnTo>
                      <a:pt x="996" y="0"/>
                    </a:lnTo>
                    <a:lnTo>
                      <a:pt x="1169" y="9"/>
                    </a:lnTo>
                    <a:lnTo>
                      <a:pt x="1334" y="25"/>
                    </a:lnTo>
                    <a:lnTo>
                      <a:pt x="1490" y="58"/>
                    </a:lnTo>
                    <a:lnTo>
                      <a:pt x="1638" y="91"/>
                    </a:lnTo>
                    <a:lnTo>
                      <a:pt x="1753" y="140"/>
                    </a:lnTo>
                    <a:lnTo>
                      <a:pt x="1860" y="198"/>
                    </a:lnTo>
                    <a:lnTo>
                      <a:pt x="1926" y="255"/>
                    </a:lnTo>
                    <a:lnTo>
                      <a:pt x="1976" y="321"/>
                    </a:lnTo>
                    <a:lnTo>
                      <a:pt x="1992" y="387"/>
                    </a:lnTo>
                    <a:lnTo>
                      <a:pt x="1976" y="452"/>
                    </a:lnTo>
                    <a:lnTo>
                      <a:pt x="1926" y="518"/>
                    </a:lnTo>
                    <a:lnTo>
                      <a:pt x="1860" y="576"/>
                    </a:lnTo>
                    <a:lnTo>
                      <a:pt x="1753" y="633"/>
                    </a:lnTo>
                    <a:lnTo>
                      <a:pt x="1638" y="674"/>
                    </a:lnTo>
                    <a:lnTo>
                      <a:pt x="1490" y="715"/>
                    </a:lnTo>
                    <a:lnTo>
                      <a:pt x="1334" y="740"/>
                    </a:lnTo>
                    <a:lnTo>
                      <a:pt x="1169" y="756"/>
                    </a:lnTo>
                    <a:lnTo>
                      <a:pt x="996" y="765"/>
                    </a:lnTo>
                    <a:lnTo>
                      <a:pt x="823" y="756"/>
                    </a:lnTo>
                    <a:lnTo>
                      <a:pt x="659" y="740"/>
                    </a:lnTo>
                    <a:lnTo>
                      <a:pt x="502" y="715"/>
                    </a:lnTo>
                    <a:lnTo>
                      <a:pt x="354" y="674"/>
                    </a:lnTo>
                    <a:lnTo>
                      <a:pt x="239" y="633"/>
                    </a:lnTo>
                    <a:lnTo>
                      <a:pt x="132" y="576"/>
                    </a:lnTo>
                    <a:lnTo>
                      <a:pt x="66" y="518"/>
                    </a:lnTo>
                    <a:lnTo>
                      <a:pt x="17" y="452"/>
                    </a:lnTo>
                    <a:lnTo>
                      <a:pt x="0" y="38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3047" y="2822"/>
                <a:ext cx="1853" cy="642"/>
              </a:xfrm>
              <a:custGeom>
                <a:avLst/>
                <a:gdLst/>
                <a:ahLst/>
                <a:cxnLst>
                  <a:cxn ang="0">
                    <a:pos x="0" y="321"/>
                  </a:cxn>
                  <a:cxn ang="0">
                    <a:pos x="16" y="263"/>
                  </a:cxn>
                  <a:cxn ang="0">
                    <a:pos x="58" y="206"/>
                  </a:cxn>
                  <a:cxn ang="0">
                    <a:pos x="140" y="148"/>
                  </a:cxn>
                  <a:cxn ang="0">
                    <a:pos x="239" y="107"/>
                  </a:cxn>
                  <a:cxn ang="0">
                    <a:pos x="362" y="66"/>
                  </a:cxn>
                  <a:cxn ang="0">
                    <a:pos x="510" y="33"/>
                  </a:cxn>
                  <a:cxn ang="0">
                    <a:pos x="667" y="8"/>
                  </a:cxn>
                  <a:cxn ang="0">
                    <a:pos x="840" y="0"/>
                  </a:cxn>
                  <a:cxn ang="0">
                    <a:pos x="1012" y="0"/>
                  </a:cxn>
                  <a:cxn ang="0">
                    <a:pos x="1177" y="8"/>
                  </a:cxn>
                  <a:cxn ang="0">
                    <a:pos x="1333" y="33"/>
                  </a:cxn>
                  <a:cxn ang="0">
                    <a:pos x="1482" y="66"/>
                  </a:cxn>
                  <a:cxn ang="0">
                    <a:pos x="1605" y="107"/>
                  </a:cxn>
                  <a:cxn ang="0">
                    <a:pos x="1712" y="148"/>
                  </a:cxn>
                  <a:cxn ang="0">
                    <a:pos x="1786" y="206"/>
                  </a:cxn>
                  <a:cxn ang="0">
                    <a:pos x="1835" y="263"/>
                  </a:cxn>
                  <a:cxn ang="0">
                    <a:pos x="1852" y="321"/>
                  </a:cxn>
                  <a:cxn ang="0">
                    <a:pos x="1835" y="378"/>
                  </a:cxn>
                  <a:cxn ang="0">
                    <a:pos x="1786" y="436"/>
                  </a:cxn>
                  <a:cxn ang="0">
                    <a:pos x="1712" y="493"/>
                  </a:cxn>
                  <a:cxn ang="0">
                    <a:pos x="1605" y="542"/>
                  </a:cxn>
                  <a:cxn ang="0">
                    <a:pos x="1482" y="584"/>
                  </a:cxn>
                  <a:cxn ang="0">
                    <a:pos x="1333" y="608"/>
                  </a:cxn>
                  <a:cxn ang="0">
                    <a:pos x="1177" y="633"/>
                  </a:cxn>
                  <a:cxn ang="0">
                    <a:pos x="1012" y="641"/>
                  </a:cxn>
                  <a:cxn ang="0">
                    <a:pos x="840" y="641"/>
                  </a:cxn>
                  <a:cxn ang="0">
                    <a:pos x="667" y="633"/>
                  </a:cxn>
                  <a:cxn ang="0">
                    <a:pos x="510" y="608"/>
                  </a:cxn>
                  <a:cxn ang="0">
                    <a:pos x="362" y="584"/>
                  </a:cxn>
                  <a:cxn ang="0">
                    <a:pos x="239" y="542"/>
                  </a:cxn>
                  <a:cxn ang="0">
                    <a:pos x="140" y="493"/>
                  </a:cxn>
                  <a:cxn ang="0">
                    <a:pos x="58" y="436"/>
                  </a:cxn>
                  <a:cxn ang="0">
                    <a:pos x="16" y="378"/>
                  </a:cxn>
                  <a:cxn ang="0">
                    <a:pos x="0" y="321"/>
                  </a:cxn>
                </a:cxnLst>
                <a:rect l="0" t="0" r="r" b="b"/>
                <a:pathLst>
                  <a:path w="1853" h="642">
                    <a:moveTo>
                      <a:pt x="0" y="321"/>
                    </a:moveTo>
                    <a:lnTo>
                      <a:pt x="16" y="263"/>
                    </a:lnTo>
                    <a:lnTo>
                      <a:pt x="58" y="206"/>
                    </a:lnTo>
                    <a:lnTo>
                      <a:pt x="140" y="148"/>
                    </a:lnTo>
                    <a:lnTo>
                      <a:pt x="239" y="107"/>
                    </a:lnTo>
                    <a:lnTo>
                      <a:pt x="362" y="66"/>
                    </a:lnTo>
                    <a:lnTo>
                      <a:pt x="510" y="33"/>
                    </a:lnTo>
                    <a:lnTo>
                      <a:pt x="667" y="8"/>
                    </a:lnTo>
                    <a:lnTo>
                      <a:pt x="840" y="0"/>
                    </a:lnTo>
                    <a:lnTo>
                      <a:pt x="1012" y="0"/>
                    </a:lnTo>
                    <a:lnTo>
                      <a:pt x="1177" y="8"/>
                    </a:lnTo>
                    <a:lnTo>
                      <a:pt x="1333" y="33"/>
                    </a:lnTo>
                    <a:lnTo>
                      <a:pt x="1482" y="66"/>
                    </a:lnTo>
                    <a:lnTo>
                      <a:pt x="1605" y="107"/>
                    </a:lnTo>
                    <a:lnTo>
                      <a:pt x="1712" y="148"/>
                    </a:lnTo>
                    <a:lnTo>
                      <a:pt x="1786" y="206"/>
                    </a:lnTo>
                    <a:lnTo>
                      <a:pt x="1835" y="263"/>
                    </a:lnTo>
                    <a:lnTo>
                      <a:pt x="1852" y="321"/>
                    </a:lnTo>
                    <a:lnTo>
                      <a:pt x="1835" y="378"/>
                    </a:lnTo>
                    <a:lnTo>
                      <a:pt x="1786" y="436"/>
                    </a:lnTo>
                    <a:lnTo>
                      <a:pt x="1712" y="493"/>
                    </a:lnTo>
                    <a:lnTo>
                      <a:pt x="1605" y="542"/>
                    </a:lnTo>
                    <a:lnTo>
                      <a:pt x="1482" y="584"/>
                    </a:lnTo>
                    <a:lnTo>
                      <a:pt x="1333" y="608"/>
                    </a:lnTo>
                    <a:lnTo>
                      <a:pt x="1177" y="633"/>
                    </a:lnTo>
                    <a:lnTo>
                      <a:pt x="1012" y="641"/>
                    </a:lnTo>
                    <a:lnTo>
                      <a:pt x="840" y="641"/>
                    </a:lnTo>
                    <a:lnTo>
                      <a:pt x="667" y="633"/>
                    </a:lnTo>
                    <a:lnTo>
                      <a:pt x="510" y="608"/>
                    </a:lnTo>
                    <a:lnTo>
                      <a:pt x="362" y="584"/>
                    </a:lnTo>
                    <a:lnTo>
                      <a:pt x="239" y="542"/>
                    </a:lnTo>
                    <a:lnTo>
                      <a:pt x="140" y="493"/>
                    </a:lnTo>
                    <a:lnTo>
                      <a:pt x="58" y="436"/>
                    </a:lnTo>
                    <a:lnTo>
                      <a:pt x="16" y="378"/>
                    </a:lnTo>
                    <a:lnTo>
                      <a:pt x="0" y="32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3137" y="2880"/>
                <a:ext cx="1672" cy="494"/>
              </a:xfrm>
              <a:custGeom>
                <a:avLst/>
                <a:gdLst/>
                <a:ahLst/>
                <a:cxnLst>
                  <a:cxn ang="0">
                    <a:pos x="0" y="246"/>
                  </a:cxn>
                  <a:cxn ang="0">
                    <a:pos x="17" y="197"/>
                  </a:cxn>
                  <a:cxn ang="0">
                    <a:pos x="66" y="156"/>
                  </a:cxn>
                  <a:cxn ang="0">
                    <a:pos x="140" y="115"/>
                  </a:cxn>
                  <a:cxn ang="0">
                    <a:pos x="247" y="74"/>
                  </a:cxn>
                  <a:cxn ang="0">
                    <a:pos x="371" y="41"/>
                  </a:cxn>
                  <a:cxn ang="0">
                    <a:pos x="519" y="24"/>
                  </a:cxn>
                  <a:cxn ang="0">
                    <a:pos x="675" y="8"/>
                  </a:cxn>
                  <a:cxn ang="0">
                    <a:pos x="832" y="0"/>
                  </a:cxn>
                  <a:cxn ang="0">
                    <a:pos x="996" y="8"/>
                  </a:cxn>
                  <a:cxn ang="0">
                    <a:pos x="1153" y="24"/>
                  </a:cxn>
                  <a:cxn ang="0">
                    <a:pos x="1301" y="41"/>
                  </a:cxn>
                  <a:cxn ang="0">
                    <a:pos x="1424" y="74"/>
                  </a:cxn>
                  <a:cxn ang="0">
                    <a:pos x="1523" y="115"/>
                  </a:cxn>
                  <a:cxn ang="0">
                    <a:pos x="1606" y="156"/>
                  </a:cxn>
                  <a:cxn ang="0">
                    <a:pos x="1655" y="197"/>
                  </a:cxn>
                  <a:cxn ang="0">
                    <a:pos x="1671" y="246"/>
                  </a:cxn>
                  <a:cxn ang="0">
                    <a:pos x="1655" y="295"/>
                  </a:cxn>
                  <a:cxn ang="0">
                    <a:pos x="1606" y="345"/>
                  </a:cxn>
                  <a:cxn ang="0">
                    <a:pos x="1523" y="386"/>
                  </a:cxn>
                  <a:cxn ang="0">
                    <a:pos x="1424" y="427"/>
                  </a:cxn>
                  <a:cxn ang="0">
                    <a:pos x="1301" y="452"/>
                  </a:cxn>
                  <a:cxn ang="0">
                    <a:pos x="1153" y="476"/>
                  </a:cxn>
                  <a:cxn ang="0">
                    <a:pos x="996" y="493"/>
                  </a:cxn>
                  <a:cxn ang="0">
                    <a:pos x="832" y="493"/>
                  </a:cxn>
                  <a:cxn ang="0">
                    <a:pos x="675" y="493"/>
                  </a:cxn>
                  <a:cxn ang="0">
                    <a:pos x="519" y="476"/>
                  </a:cxn>
                  <a:cxn ang="0">
                    <a:pos x="371" y="452"/>
                  </a:cxn>
                  <a:cxn ang="0">
                    <a:pos x="247" y="427"/>
                  </a:cxn>
                  <a:cxn ang="0">
                    <a:pos x="140" y="386"/>
                  </a:cxn>
                  <a:cxn ang="0">
                    <a:pos x="66" y="345"/>
                  </a:cxn>
                  <a:cxn ang="0">
                    <a:pos x="17" y="295"/>
                  </a:cxn>
                  <a:cxn ang="0">
                    <a:pos x="0" y="246"/>
                  </a:cxn>
                </a:cxnLst>
                <a:rect l="0" t="0" r="r" b="b"/>
                <a:pathLst>
                  <a:path w="1672" h="494">
                    <a:moveTo>
                      <a:pt x="0" y="246"/>
                    </a:moveTo>
                    <a:lnTo>
                      <a:pt x="17" y="197"/>
                    </a:lnTo>
                    <a:lnTo>
                      <a:pt x="66" y="156"/>
                    </a:lnTo>
                    <a:lnTo>
                      <a:pt x="140" y="115"/>
                    </a:lnTo>
                    <a:lnTo>
                      <a:pt x="247" y="74"/>
                    </a:lnTo>
                    <a:lnTo>
                      <a:pt x="371" y="41"/>
                    </a:lnTo>
                    <a:lnTo>
                      <a:pt x="519" y="24"/>
                    </a:lnTo>
                    <a:lnTo>
                      <a:pt x="675" y="8"/>
                    </a:lnTo>
                    <a:lnTo>
                      <a:pt x="832" y="0"/>
                    </a:lnTo>
                    <a:lnTo>
                      <a:pt x="996" y="8"/>
                    </a:lnTo>
                    <a:lnTo>
                      <a:pt x="1153" y="24"/>
                    </a:lnTo>
                    <a:lnTo>
                      <a:pt x="1301" y="41"/>
                    </a:lnTo>
                    <a:lnTo>
                      <a:pt x="1424" y="74"/>
                    </a:lnTo>
                    <a:lnTo>
                      <a:pt x="1523" y="115"/>
                    </a:lnTo>
                    <a:lnTo>
                      <a:pt x="1606" y="156"/>
                    </a:lnTo>
                    <a:lnTo>
                      <a:pt x="1655" y="197"/>
                    </a:lnTo>
                    <a:lnTo>
                      <a:pt x="1671" y="246"/>
                    </a:lnTo>
                    <a:lnTo>
                      <a:pt x="1655" y="295"/>
                    </a:lnTo>
                    <a:lnTo>
                      <a:pt x="1606" y="345"/>
                    </a:lnTo>
                    <a:lnTo>
                      <a:pt x="1523" y="386"/>
                    </a:lnTo>
                    <a:lnTo>
                      <a:pt x="1424" y="427"/>
                    </a:lnTo>
                    <a:lnTo>
                      <a:pt x="1301" y="452"/>
                    </a:lnTo>
                    <a:lnTo>
                      <a:pt x="1153" y="476"/>
                    </a:lnTo>
                    <a:lnTo>
                      <a:pt x="996" y="493"/>
                    </a:lnTo>
                    <a:lnTo>
                      <a:pt x="832" y="493"/>
                    </a:lnTo>
                    <a:lnTo>
                      <a:pt x="675" y="493"/>
                    </a:lnTo>
                    <a:lnTo>
                      <a:pt x="519" y="476"/>
                    </a:lnTo>
                    <a:lnTo>
                      <a:pt x="371" y="452"/>
                    </a:lnTo>
                    <a:lnTo>
                      <a:pt x="247" y="427"/>
                    </a:lnTo>
                    <a:lnTo>
                      <a:pt x="140" y="386"/>
                    </a:lnTo>
                    <a:lnTo>
                      <a:pt x="66" y="345"/>
                    </a:lnTo>
                    <a:lnTo>
                      <a:pt x="17" y="295"/>
                    </a:lnTo>
                    <a:lnTo>
                      <a:pt x="0" y="24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" name="Group 23"/>
            <p:cNvGrpSpPr>
              <a:grpSpLocks/>
            </p:cNvGrpSpPr>
            <p:nvPr/>
          </p:nvGrpSpPr>
          <p:grpSpPr bwMode="auto">
            <a:xfrm>
              <a:off x="3788" y="669"/>
              <a:ext cx="429" cy="2516"/>
              <a:chOff x="3788" y="669"/>
              <a:chExt cx="429" cy="2516"/>
            </a:xfrm>
          </p:grpSpPr>
          <p:sp>
            <p:nvSpPr>
              <p:cNvPr id="20" name="Freeform 24"/>
              <p:cNvSpPr>
                <a:spLocks/>
              </p:cNvSpPr>
              <p:nvPr/>
            </p:nvSpPr>
            <p:spPr bwMode="auto">
              <a:xfrm>
                <a:off x="3845" y="784"/>
                <a:ext cx="248" cy="741"/>
              </a:xfrm>
              <a:custGeom>
                <a:avLst/>
                <a:gdLst/>
                <a:ahLst/>
                <a:cxnLst>
                  <a:cxn ang="0">
                    <a:pos x="247" y="649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649"/>
                  </a:cxn>
                  <a:cxn ang="0">
                    <a:pos x="0" y="657"/>
                  </a:cxn>
                  <a:cxn ang="0">
                    <a:pos x="17" y="699"/>
                  </a:cxn>
                  <a:cxn ang="0">
                    <a:pos x="50" y="723"/>
                  </a:cxn>
                  <a:cxn ang="0">
                    <a:pos x="99" y="740"/>
                  </a:cxn>
                  <a:cxn ang="0">
                    <a:pos x="157" y="740"/>
                  </a:cxn>
                  <a:cxn ang="0">
                    <a:pos x="206" y="723"/>
                  </a:cxn>
                  <a:cxn ang="0">
                    <a:pos x="239" y="699"/>
                  </a:cxn>
                  <a:cxn ang="0">
                    <a:pos x="247" y="657"/>
                  </a:cxn>
                  <a:cxn ang="0">
                    <a:pos x="247" y="649"/>
                  </a:cxn>
                </a:cxnLst>
                <a:rect l="0" t="0" r="r" b="b"/>
                <a:pathLst>
                  <a:path w="248" h="741">
                    <a:moveTo>
                      <a:pt x="247" y="649"/>
                    </a:moveTo>
                    <a:lnTo>
                      <a:pt x="247" y="0"/>
                    </a:lnTo>
                    <a:lnTo>
                      <a:pt x="0" y="0"/>
                    </a:lnTo>
                    <a:lnTo>
                      <a:pt x="0" y="649"/>
                    </a:lnTo>
                    <a:lnTo>
                      <a:pt x="0" y="657"/>
                    </a:lnTo>
                    <a:lnTo>
                      <a:pt x="17" y="699"/>
                    </a:lnTo>
                    <a:lnTo>
                      <a:pt x="50" y="723"/>
                    </a:lnTo>
                    <a:lnTo>
                      <a:pt x="99" y="740"/>
                    </a:lnTo>
                    <a:lnTo>
                      <a:pt x="157" y="740"/>
                    </a:lnTo>
                    <a:lnTo>
                      <a:pt x="206" y="723"/>
                    </a:lnTo>
                    <a:lnTo>
                      <a:pt x="239" y="699"/>
                    </a:lnTo>
                    <a:lnTo>
                      <a:pt x="247" y="657"/>
                    </a:lnTo>
                    <a:lnTo>
                      <a:pt x="247" y="64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5"/>
              <p:cNvSpPr>
                <a:spLocks/>
              </p:cNvSpPr>
              <p:nvPr/>
            </p:nvSpPr>
            <p:spPr bwMode="auto">
              <a:xfrm>
                <a:off x="3845" y="669"/>
                <a:ext cx="248" cy="157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17" y="41"/>
                  </a:cxn>
                  <a:cxn ang="0">
                    <a:pos x="50" y="8"/>
                  </a:cxn>
                  <a:cxn ang="0">
                    <a:pos x="99" y="0"/>
                  </a:cxn>
                  <a:cxn ang="0">
                    <a:pos x="157" y="0"/>
                  </a:cxn>
                  <a:cxn ang="0">
                    <a:pos x="206" y="8"/>
                  </a:cxn>
                  <a:cxn ang="0">
                    <a:pos x="239" y="41"/>
                  </a:cxn>
                  <a:cxn ang="0">
                    <a:pos x="247" y="74"/>
                  </a:cxn>
                  <a:cxn ang="0">
                    <a:pos x="239" y="115"/>
                  </a:cxn>
                  <a:cxn ang="0">
                    <a:pos x="206" y="140"/>
                  </a:cxn>
                  <a:cxn ang="0">
                    <a:pos x="157" y="156"/>
                  </a:cxn>
                  <a:cxn ang="0">
                    <a:pos x="99" y="156"/>
                  </a:cxn>
                  <a:cxn ang="0">
                    <a:pos x="50" y="140"/>
                  </a:cxn>
                  <a:cxn ang="0">
                    <a:pos x="17" y="115"/>
                  </a:cxn>
                  <a:cxn ang="0">
                    <a:pos x="0" y="74"/>
                  </a:cxn>
                </a:cxnLst>
                <a:rect l="0" t="0" r="r" b="b"/>
                <a:pathLst>
                  <a:path w="248" h="157">
                    <a:moveTo>
                      <a:pt x="0" y="74"/>
                    </a:moveTo>
                    <a:lnTo>
                      <a:pt x="17" y="41"/>
                    </a:lnTo>
                    <a:lnTo>
                      <a:pt x="50" y="8"/>
                    </a:lnTo>
                    <a:lnTo>
                      <a:pt x="99" y="0"/>
                    </a:lnTo>
                    <a:lnTo>
                      <a:pt x="157" y="0"/>
                    </a:lnTo>
                    <a:lnTo>
                      <a:pt x="206" y="8"/>
                    </a:lnTo>
                    <a:lnTo>
                      <a:pt x="239" y="41"/>
                    </a:lnTo>
                    <a:lnTo>
                      <a:pt x="247" y="74"/>
                    </a:lnTo>
                    <a:lnTo>
                      <a:pt x="239" y="115"/>
                    </a:lnTo>
                    <a:lnTo>
                      <a:pt x="206" y="140"/>
                    </a:lnTo>
                    <a:lnTo>
                      <a:pt x="157" y="156"/>
                    </a:lnTo>
                    <a:lnTo>
                      <a:pt x="99" y="156"/>
                    </a:lnTo>
                    <a:lnTo>
                      <a:pt x="50" y="140"/>
                    </a:lnTo>
                    <a:lnTo>
                      <a:pt x="17" y="115"/>
                    </a:lnTo>
                    <a:lnTo>
                      <a:pt x="0" y="7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6"/>
              <p:cNvSpPr>
                <a:spLocks/>
              </p:cNvSpPr>
              <p:nvPr/>
            </p:nvSpPr>
            <p:spPr bwMode="auto">
              <a:xfrm>
                <a:off x="3845" y="2263"/>
                <a:ext cx="248" cy="922"/>
              </a:xfrm>
              <a:custGeom>
                <a:avLst/>
                <a:gdLst/>
                <a:ahLst/>
                <a:cxnLst>
                  <a:cxn ang="0">
                    <a:pos x="247" y="81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814"/>
                  </a:cxn>
                  <a:cxn ang="0">
                    <a:pos x="0" y="822"/>
                  </a:cxn>
                  <a:cxn ang="0">
                    <a:pos x="17" y="871"/>
                  </a:cxn>
                  <a:cxn ang="0">
                    <a:pos x="50" y="904"/>
                  </a:cxn>
                  <a:cxn ang="0">
                    <a:pos x="99" y="921"/>
                  </a:cxn>
                  <a:cxn ang="0">
                    <a:pos x="157" y="921"/>
                  </a:cxn>
                  <a:cxn ang="0">
                    <a:pos x="206" y="904"/>
                  </a:cxn>
                  <a:cxn ang="0">
                    <a:pos x="239" y="871"/>
                  </a:cxn>
                  <a:cxn ang="0">
                    <a:pos x="247" y="822"/>
                  </a:cxn>
                  <a:cxn ang="0">
                    <a:pos x="247" y="814"/>
                  </a:cxn>
                </a:cxnLst>
                <a:rect l="0" t="0" r="r" b="b"/>
                <a:pathLst>
                  <a:path w="248" h="922">
                    <a:moveTo>
                      <a:pt x="247" y="814"/>
                    </a:moveTo>
                    <a:lnTo>
                      <a:pt x="247" y="0"/>
                    </a:lnTo>
                    <a:lnTo>
                      <a:pt x="0" y="0"/>
                    </a:lnTo>
                    <a:lnTo>
                      <a:pt x="0" y="814"/>
                    </a:lnTo>
                    <a:lnTo>
                      <a:pt x="0" y="822"/>
                    </a:lnTo>
                    <a:lnTo>
                      <a:pt x="17" y="871"/>
                    </a:lnTo>
                    <a:lnTo>
                      <a:pt x="50" y="904"/>
                    </a:lnTo>
                    <a:lnTo>
                      <a:pt x="99" y="921"/>
                    </a:lnTo>
                    <a:lnTo>
                      <a:pt x="157" y="921"/>
                    </a:lnTo>
                    <a:lnTo>
                      <a:pt x="206" y="904"/>
                    </a:lnTo>
                    <a:lnTo>
                      <a:pt x="239" y="871"/>
                    </a:lnTo>
                    <a:lnTo>
                      <a:pt x="247" y="822"/>
                    </a:lnTo>
                    <a:lnTo>
                      <a:pt x="247" y="81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7"/>
              <p:cNvSpPr>
                <a:spLocks/>
              </p:cNvSpPr>
              <p:nvPr/>
            </p:nvSpPr>
            <p:spPr bwMode="auto">
              <a:xfrm>
                <a:off x="3788" y="850"/>
                <a:ext cx="429" cy="247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16" y="49"/>
                  </a:cxn>
                  <a:cxn ang="0">
                    <a:pos x="0" y="98"/>
                  </a:cxn>
                  <a:cxn ang="0">
                    <a:pos x="16" y="156"/>
                  </a:cxn>
                  <a:cxn ang="0">
                    <a:pos x="66" y="205"/>
                  </a:cxn>
                  <a:cxn ang="0">
                    <a:pos x="131" y="230"/>
                  </a:cxn>
                  <a:cxn ang="0">
                    <a:pos x="214" y="246"/>
                  </a:cxn>
                  <a:cxn ang="0">
                    <a:pos x="296" y="230"/>
                  </a:cxn>
                  <a:cxn ang="0">
                    <a:pos x="362" y="205"/>
                  </a:cxn>
                  <a:cxn ang="0">
                    <a:pos x="411" y="156"/>
                  </a:cxn>
                  <a:cxn ang="0">
                    <a:pos x="428" y="98"/>
                  </a:cxn>
                  <a:cxn ang="0">
                    <a:pos x="411" y="49"/>
                  </a:cxn>
                </a:cxnLst>
                <a:rect l="0" t="0" r="r" b="b"/>
                <a:pathLst>
                  <a:path w="429" h="247">
                    <a:moveTo>
                      <a:pt x="57" y="0"/>
                    </a:moveTo>
                    <a:lnTo>
                      <a:pt x="16" y="49"/>
                    </a:lnTo>
                    <a:lnTo>
                      <a:pt x="0" y="98"/>
                    </a:lnTo>
                    <a:lnTo>
                      <a:pt x="16" y="156"/>
                    </a:lnTo>
                    <a:lnTo>
                      <a:pt x="66" y="205"/>
                    </a:lnTo>
                    <a:lnTo>
                      <a:pt x="131" y="230"/>
                    </a:lnTo>
                    <a:lnTo>
                      <a:pt x="214" y="246"/>
                    </a:lnTo>
                    <a:lnTo>
                      <a:pt x="296" y="230"/>
                    </a:lnTo>
                    <a:lnTo>
                      <a:pt x="362" y="205"/>
                    </a:lnTo>
                    <a:lnTo>
                      <a:pt x="411" y="156"/>
                    </a:lnTo>
                    <a:lnTo>
                      <a:pt x="428" y="98"/>
                    </a:lnTo>
                    <a:lnTo>
                      <a:pt x="411" y="49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6" name="Freeform 28"/>
          <p:cNvSpPr>
            <a:spLocks/>
          </p:cNvSpPr>
          <p:nvPr/>
        </p:nvSpPr>
        <p:spPr bwMode="auto">
          <a:xfrm>
            <a:off x="9732151" y="1082659"/>
            <a:ext cx="171450" cy="171450"/>
          </a:xfrm>
          <a:custGeom>
            <a:avLst/>
            <a:gdLst/>
            <a:ahLst/>
            <a:cxnLst>
              <a:cxn ang="0">
                <a:pos x="25" y="107"/>
              </a:cxn>
              <a:cxn ang="0">
                <a:pos x="0" y="0"/>
              </a:cxn>
              <a:cxn ang="0">
                <a:pos x="107" y="41"/>
              </a:cxn>
              <a:cxn ang="0">
                <a:pos x="25" y="107"/>
              </a:cxn>
            </a:cxnLst>
            <a:rect l="0" t="0" r="r" b="b"/>
            <a:pathLst>
              <a:path w="108" h="108">
                <a:moveTo>
                  <a:pt x="25" y="107"/>
                </a:moveTo>
                <a:lnTo>
                  <a:pt x="0" y="0"/>
                </a:lnTo>
                <a:lnTo>
                  <a:pt x="107" y="41"/>
                </a:lnTo>
                <a:lnTo>
                  <a:pt x="25" y="10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Line 29"/>
          <p:cNvSpPr>
            <a:spLocks noChangeShapeType="1"/>
          </p:cNvSpPr>
          <p:nvPr/>
        </p:nvSpPr>
        <p:spPr bwMode="auto">
          <a:xfrm>
            <a:off x="7276289" y="2060559"/>
            <a:ext cx="7842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>
            <a:off x="7276289" y="2673334"/>
            <a:ext cx="7842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Line 31"/>
          <p:cNvSpPr>
            <a:spLocks noChangeShapeType="1"/>
          </p:cNvSpPr>
          <p:nvPr/>
        </p:nvSpPr>
        <p:spPr bwMode="auto">
          <a:xfrm>
            <a:off x="7276289" y="4760896"/>
            <a:ext cx="7842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Line 32"/>
          <p:cNvSpPr>
            <a:spLocks noChangeShapeType="1"/>
          </p:cNvSpPr>
          <p:nvPr/>
        </p:nvSpPr>
        <p:spPr bwMode="auto">
          <a:xfrm>
            <a:off x="7276288" y="3235310"/>
            <a:ext cx="0" cy="156527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Line 33"/>
          <p:cNvSpPr>
            <a:spLocks noChangeShapeType="1"/>
          </p:cNvSpPr>
          <p:nvPr/>
        </p:nvSpPr>
        <p:spPr bwMode="auto">
          <a:xfrm flipV="1">
            <a:off x="7276288" y="2060559"/>
            <a:ext cx="0" cy="117475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Freeform 34" descr="Light vertical"/>
          <p:cNvSpPr>
            <a:spLocks/>
          </p:cNvSpPr>
          <p:nvPr/>
        </p:nvSpPr>
        <p:spPr bwMode="auto">
          <a:xfrm>
            <a:off x="8060514" y="4722797"/>
            <a:ext cx="157163" cy="793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98" y="49"/>
              </a:cxn>
              <a:cxn ang="0">
                <a:pos x="98" y="0"/>
              </a:cxn>
              <a:cxn ang="0">
                <a:pos x="0" y="0"/>
              </a:cxn>
              <a:cxn ang="0">
                <a:pos x="0" y="49"/>
              </a:cxn>
            </a:cxnLst>
            <a:rect l="0" t="0" r="r" b="b"/>
            <a:pathLst>
              <a:path w="99" h="50">
                <a:moveTo>
                  <a:pt x="0" y="49"/>
                </a:moveTo>
                <a:lnTo>
                  <a:pt x="98" y="49"/>
                </a:lnTo>
                <a:lnTo>
                  <a:pt x="98" y="0"/>
                </a:lnTo>
                <a:lnTo>
                  <a:pt x="0" y="0"/>
                </a:lnTo>
                <a:lnTo>
                  <a:pt x="0" y="49"/>
                </a:lnTo>
              </a:path>
            </a:pathLst>
          </a:custGeom>
          <a:pattFill prst="ltVert">
            <a:fgClr>
              <a:srgbClr val="FFFFFF"/>
            </a:fgClr>
            <a:bgClr>
              <a:srgbClr val="000000"/>
            </a:bgClr>
          </a:patt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Freeform 35" descr="Light vertical"/>
          <p:cNvSpPr>
            <a:spLocks/>
          </p:cNvSpPr>
          <p:nvPr/>
        </p:nvSpPr>
        <p:spPr bwMode="auto">
          <a:xfrm>
            <a:off x="8060514" y="2020872"/>
            <a:ext cx="157163" cy="68263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98" y="42"/>
              </a:cxn>
              <a:cxn ang="0">
                <a:pos x="98" y="0"/>
              </a:cxn>
              <a:cxn ang="0">
                <a:pos x="0" y="0"/>
              </a:cxn>
              <a:cxn ang="0">
                <a:pos x="0" y="42"/>
              </a:cxn>
            </a:cxnLst>
            <a:rect l="0" t="0" r="r" b="b"/>
            <a:pathLst>
              <a:path w="99" h="43">
                <a:moveTo>
                  <a:pt x="0" y="42"/>
                </a:moveTo>
                <a:lnTo>
                  <a:pt x="98" y="42"/>
                </a:lnTo>
                <a:lnTo>
                  <a:pt x="98" y="0"/>
                </a:lnTo>
                <a:lnTo>
                  <a:pt x="0" y="0"/>
                </a:lnTo>
                <a:lnTo>
                  <a:pt x="0" y="42"/>
                </a:lnTo>
              </a:path>
            </a:pathLst>
          </a:custGeom>
          <a:pattFill prst="ltVert">
            <a:fgClr>
              <a:srgbClr val="FFFFFF"/>
            </a:fgClr>
            <a:bgClr>
              <a:srgbClr val="000000"/>
            </a:bgClr>
          </a:patt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Freeform 36" descr="Light vertical"/>
          <p:cNvSpPr>
            <a:spLocks/>
          </p:cNvSpPr>
          <p:nvPr/>
        </p:nvSpPr>
        <p:spPr bwMode="auto">
          <a:xfrm>
            <a:off x="8060514" y="2647935"/>
            <a:ext cx="157163" cy="66675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98" y="41"/>
              </a:cxn>
              <a:cxn ang="0">
                <a:pos x="98" y="0"/>
              </a:cxn>
              <a:cxn ang="0">
                <a:pos x="0" y="0"/>
              </a:cxn>
              <a:cxn ang="0">
                <a:pos x="0" y="41"/>
              </a:cxn>
            </a:cxnLst>
            <a:rect l="0" t="0" r="r" b="b"/>
            <a:pathLst>
              <a:path w="99" h="42">
                <a:moveTo>
                  <a:pt x="0" y="41"/>
                </a:moveTo>
                <a:lnTo>
                  <a:pt x="98" y="41"/>
                </a:lnTo>
                <a:lnTo>
                  <a:pt x="98" y="0"/>
                </a:lnTo>
                <a:lnTo>
                  <a:pt x="0" y="0"/>
                </a:lnTo>
                <a:lnTo>
                  <a:pt x="0" y="41"/>
                </a:lnTo>
              </a:path>
            </a:pathLst>
          </a:custGeom>
          <a:pattFill prst="ltVert">
            <a:fgClr>
              <a:srgbClr val="FFFFFF"/>
            </a:fgClr>
            <a:bgClr>
              <a:srgbClr val="000000"/>
            </a:bgClr>
          </a:patt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10922777" y="3514709"/>
            <a:ext cx="838371" cy="32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457200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Platters</a:t>
            </a:r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10803714" y="3038460"/>
            <a:ext cx="392113" cy="484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Line 39"/>
          <p:cNvSpPr>
            <a:spLocks noChangeShapeType="1"/>
          </p:cNvSpPr>
          <p:nvPr/>
        </p:nvSpPr>
        <p:spPr bwMode="auto">
          <a:xfrm flipV="1">
            <a:off x="10803714" y="3822685"/>
            <a:ext cx="392113" cy="5857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10262376" y="787384"/>
            <a:ext cx="830356" cy="32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457200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Spindle</a:t>
            </a:r>
          </a:p>
        </p:txBody>
      </p:sp>
      <p:sp>
        <p:nvSpPr>
          <p:cNvPr id="49" name="Freeform 41"/>
          <p:cNvSpPr>
            <a:spLocks/>
          </p:cNvSpPr>
          <p:nvPr/>
        </p:nvSpPr>
        <p:spPr bwMode="auto">
          <a:xfrm>
            <a:off x="9628964" y="922322"/>
            <a:ext cx="695325" cy="117475"/>
          </a:xfrm>
          <a:custGeom>
            <a:avLst/>
            <a:gdLst/>
            <a:ahLst/>
            <a:cxnLst>
              <a:cxn ang="0">
                <a:pos x="437" y="8"/>
              </a:cxn>
              <a:cxn ang="0">
                <a:pos x="288" y="0"/>
              </a:cxn>
              <a:cxn ang="0">
                <a:pos x="140" y="24"/>
              </a:cxn>
              <a:cxn ang="0">
                <a:pos x="0" y="73"/>
              </a:cxn>
            </a:cxnLst>
            <a:rect l="0" t="0" r="r" b="b"/>
            <a:pathLst>
              <a:path w="438" h="74">
                <a:moveTo>
                  <a:pt x="437" y="8"/>
                </a:moveTo>
                <a:lnTo>
                  <a:pt x="288" y="0"/>
                </a:lnTo>
                <a:lnTo>
                  <a:pt x="140" y="24"/>
                </a:lnTo>
                <a:lnTo>
                  <a:pt x="0" y="7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7250889" y="1103296"/>
            <a:ext cx="1043555" cy="32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457200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Disk head</a:t>
            </a:r>
          </a:p>
        </p:txBody>
      </p:sp>
      <p:grpSp>
        <p:nvGrpSpPr>
          <p:cNvPr id="51" name="Group 43"/>
          <p:cNvGrpSpPr>
            <a:grpSpLocks/>
          </p:cNvGrpSpPr>
          <p:nvPr/>
        </p:nvGrpSpPr>
        <p:grpSpPr bwMode="auto">
          <a:xfrm>
            <a:off x="7573153" y="3446446"/>
            <a:ext cx="1490663" cy="522288"/>
            <a:chOff x="2798" y="2339"/>
            <a:chExt cx="939" cy="329"/>
          </a:xfrm>
        </p:grpSpPr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2831" y="2339"/>
              <a:ext cx="865" cy="124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41" y="0"/>
                </a:cxn>
                <a:cxn ang="0">
                  <a:pos x="41" y="41"/>
                </a:cxn>
                <a:cxn ang="0">
                  <a:pos x="831" y="41"/>
                </a:cxn>
                <a:cxn ang="0">
                  <a:pos x="831" y="0"/>
                </a:cxn>
                <a:cxn ang="0">
                  <a:pos x="864" y="65"/>
                </a:cxn>
                <a:cxn ang="0">
                  <a:pos x="831" y="123"/>
                </a:cxn>
                <a:cxn ang="0">
                  <a:pos x="831" y="82"/>
                </a:cxn>
                <a:cxn ang="0">
                  <a:pos x="41" y="82"/>
                </a:cxn>
                <a:cxn ang="0">
                  <a:pos x="41" y="123"/>
                </a:cxn>
                <a:cxn ang="0">
                  <a:pos x="0" y="65"/>
                </a:cxn>
              </a:cxnLst>
              <a:rect l="0" t="0" r="r" b="b"/>
              <a:pathLst>
                <a:path w="865" h="124">
                  <a:moveTo>
                    <a:pt x="0" y="65"/>
                  </a:moveTo>
                  <a:lnTo>
                    <a:pt x="41" y="0"/>
                  </a:lnTo>
                  <a:lnTo>
                    <a:pt x="41" y="41"/>
                  </a:lnTo>
                  <a:lnTo>
                    <a:pt x="831" y="41"/>
                  </a:lnTo>
                  <a:lnTo>
                    <a:pt x="831" y="0"/>
                  </a:lnTo>
                  <a:lnTo>
                    <a:pt x="864" y="65"/>
                  </a:lnTo>
                  <a:lnTo>
                    <a:pt x="831" y="123"/>
                  </a:lnTo>
                  <a:lnTo>
                    <a:pt x="831" y="82"/>
                  </a:lnTo>
                  <a:lnTo>
                    <a:pt x="41" y="82"/>
                  </a:lnTo>
                  <a:lnTo>
                    <a:pt x="41" y="123"/>
                  </a:lnTo>
                  <a:lnTo>
                    <a:pt x="0" y="6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Rectangle 45"/>
            <p:cNvSpPr>
              <a:spLocks noChangeArrowheads="1"/>
            </p:cNvSpPr>
            <p:nvPr/>
          </p:nvSpPr>
          <p:spPr bwMode="auto">
            <a:xfrm>
              <a:off x="2798" y="2464"/>
              <a:ext cx="93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Arm movement</a:t>
              </a:r>
            </a:p>
          </p:txBody>
        </p:sp>
      </p:grpSp>
      <p:grpSp>
        <p:nvGrpSpPr>
          <p:cNvPr id="54" name="Group 46"/>
          <p:cNvGrpSpPr>
            <a:grpSpLocks/>
          </p:cNvGrpSpPr>
          <p:nvPr/>
        </p:nvGrpSpPr>
        <p:grpSpPr bwMode="auto">
          <a:xfrm>
            <a:off x="6415864" y="4408471"/>
            <a:ext cx="1406525" cy="801688"/>
            <a:chOff x="2069" y="2945"/>
            <a:chExt cx="886" cy="505"/>
          </a:xfrm>
        </p:grpSpPr>
        <p:sp>
          <p:nvSpPr>
            <p:cNvPr id="55" name="Rectangle 47"/>
            <p:cNvSpPr>
              <a:spLocks noChangeArrowheads="1"/>
            </p:cNvSpPr>
            <p:nvPr/>
          </p:nvSpPr>
          <p:spPr bwMode="auto">
            <a:xfrm>
              <a:off x="2069" y="3246"/>
              <a:ext cx="88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Arm assembly</a:t>
              </a:r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2357" y="2945"/>
              <a:ext cx="256" cy="305"/>
            </a:xfrm>
            <a:custGeom>
              <a:avLst/>
              <a:gdLst/>
              <a:ahLst/>
              <a:cxnLst>
                <a:cxn ang="0">
                  <a:pos x="8" y="304"/>
                </a:cxn>
                <a:cxn ang="0">
                  <a:pos x="0" y="230"/>
                </a:cxn>
                <a:cxn ang="0">
                  <a:pos x="16" y="156"/>
                </a:cxn>
                <a:cxn ang="0">
                  <a:pos x="57" y="91"/>
                </a:cxn>
                <a:cxn ang="0">
                  <a:pos x="115" y="41"/>
                </a:cxn>
                <a:cxn ang="0">
                  <a:pos x="181" y="9"/>
                </a:cxn>
                <a:cxn ang="0">
                  <a:pos x="255" y="0"/>
                </a:cxn>
              </a:cxnLst>
              <a:rect l="0" t="0" r="r" b="b"/>
              <a:pathLst>
                <a:path w="256" h="305">
                  <a:moveTo>
                    <a:pt x="8" y="304"/>
                  </a:moveTo>
                  <a:lnTo>
                    <a:pt x="0" y="230"/>
                  </a:lnTo>
                  <a:lnTo>
                    <a:pt x="16" y="156"/>
                  </a:lnTo>
                  <a:lnTo>
                    <a:pt x="57" y="91"/>
                  </a:lnTo>
                  <a:lnTo>
                    <a:pt x="115" y="41"/>
                  </a:lnTo>
                  <a:lnTo>
                    <a:pt x="181" y="9"/>
                  </a:lnTo>
                  <a:lnTo>
                    <a:pt x="25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7" name="Freeform 49"/>
          <p:cNvSpPr>
            <a:spLocks/>
          </p:cNvSpPr>
          <p:nvPr/>
        </p:nvSpPr>
        <p:spPr bwMode="auto">
          <a:xfrm>
            <a:off x="7865252" y="1330310"/>
            <a:ext cx="288925" cy="7318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6"/>
              </a:cxn>
              <a:cxn ang="0">
                <a:pos x="140" y="156"/>
              </a:cxn>
              <a:cxn ang="0">
                <a:pos x="173" y="255"/>
              </a:cxn>
              <a:cxn ang="0">
                <a:pos x="181" y="353"/>
              </a:cxn>
              <a:cxn ang="0">
                <a:pos x="165" y="460"/>
              </a:cxn>
            </a:cxnLst>
            <a:rect l="0" t="0" r="r" b="b"/>
            <a:pathLst>
              <a:path w="182" h="461">
                <a:moveTo>
                  <a:pt x="0" y="0"/>
                </a:moveTo>
                <a:lnTo>
                  <a:pt x="82" y="66"/>
                </a:lnTo>
                <a:lnTo>
                  <a:pt x="140" y="156"/>
                </a:lnTo>
                <a:lnTo>
                  <a:pt x="173" y="255"/>
                </a:lnTo>
                <a:lnTo>
                  <a:pt x="181" y="353"/>
                </a:lnTo>
                <a:lnTo>
                  <a:pt x="165" y="46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8" name="Group 50"/>
          <p:cNvGrpSpPr>
            <a:grpSpLocks/>
          </p:cNvGrpSpPr>
          <p:nvPr/>
        </p:nvGrpSpPr>
        <p:grpSpPr bwMode="auto">
          <a:xfrm>
            <a:off x="10357626" y="993759"/>
            <a:ext cx="1289050" cy="792162"/>
            <a:chOff x="4552" y="794"/>
            <a:chExt cx="812" cy="499"/>
          </a:xfrm>
        </p:grpSpPr>
        <p:sp>
          <p:nvSpPr>
            <p:cNvPr id="59" name="Freeform 51"/>
            <p:cNvSpPr>
              <a:spLocks/>
            </p:cNvSpPr>
            <p:nvPr/>
          </p:nvSpPr>
          <p:spPr bwMode="auto">
            <a:xfrm>
              <a:off x="4609" y="988"/>
              <a:ext cx="372" cy="305"/>
            </a:xfrm>
            <a:custGeom>
              <a:avLst/>
              <a:gdLst/>
              <a:ahLst/>
              <a:cxnLst>
                <a:cxn ang="0">
                  <a:pos x="371" y="0"/>
                </a:cxn>
                <a:cxn ang="0">
                  <a:pos x="255" y="33"/>
                </a:cxn>
                <a:cxn ang="0">
                  <a:pos x="148" y="107"/>
                </a:cxn>
                <a:cxn ang="0">
                  <a:pos x="58" y="197"/>
                </a:cxn>
                <a:cxn ang="0">
                  <a:pos x="0" y="304"/>
                </a:cxn>
              </a:cxnLst>
              <a:rect l="0" t="0" r="r" b="b"/>
              <a:pathLst>
                <a:path w="372" h="305">
                  <a:moveTo>
                    <a:pt x="371" y="0"/>
                  </a:moveTo>
                  <a:lnTo>
                    <a:pt x="255" y="33"/>
                  </a:lnTo>
                  <a:lnTo>
                    <a:pt x="148" y="107"/>
                  </a:lnTo>
                  <a:lnTo>
                    <a:pt x="58" y="197"/>
                  </a:lnTo>
                  <a:lnTo>
                    <a:pt x="0" y="3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60" name="Group 52"/>
            <p:cNvGrpSpPr>
              <a:grpSpLocks/>
            </p:cNvGrpSpPr>
            <p:nvPr/>
          </p:nvGrpSpPr>
          <p:grpSpPr bwMode="auto">
            <a:xfrm>
              <a:off x="4552" y="794"/>
              <a:ext cx="812" cy="442"/>
              <a:chOff x="4552" y="794"/>
              <a:chExt cx="812" cy="442"/>
            </a:xfrm>
          </p:grpSpPr>
          <p:sp>
            <p:nvSpPr>
              <p:cNvPr id="61" name="Rectangle 53"/>
              <p:cNvSpPr>
                <a:spLocks noChangeArrowheads="1"/>
              </p:cNvSpPr>
              <p:nvPr/>
            </p:nvSpPr>
            <p:spPr bwMode="auto">
              <a:xfrm>
                <a:off x="4888" y="794"/>
                <a:ext cx="476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457200" eaLnBrk="0" hangingPunct="0"/>
                <a:r>
                  <a:rPr lang="en-US" sz="1500">
                    <a:solidFill>
                      <a:srgbClr val="000000"/>
                    </a:solidFill>
                    <a:latin typeface="Arial" charset="0"/>
                  </a:rPr>
                  <a:t>Tracks</a:t>
                </a:r>
              </a:p>
            </p:txBody>
          </p:sp>
          <p:sp>
            <p:nvSpPr>
              <p:cNvPr id="62" name="Freeform 54"/>
              <p:cNvSpPr>
                <a:spLocks/>
              </p:cNvSpPr>
              <p:nvPr/>
            </p:nvSpPr>
            <p:spPr bwMode="auto">
              <a:xfrm>
                <a:off x="4552" y="988"/>
                <a:ext cx="305" cy="248"/>
              </a:xfrm>
              <a:custGeom>
                <a:avLst/>
                <a:gdLst/>
                <a:ahLst/>
                <a:cxnLst>
                  <a:cxn ang="0">
                    <a:pos x="304" y="0"/>
                  </a:cxn>
                  <a:cxn ang="0">
                    <a:pos x="222" y="0"/>
                  </a:cxn>
                  <a:cxn ang="0">
                    <a:pos x="139" y="33"/>
                  </a:cxn>
                  <a:cxn ang="0">
                    <a:pos x="74" y="90"/>
                  </a:cxn>
                  <a:cxn ang="0">
                    <a:pos x="24" y="164"/>
                  </a:cxn>
                  <a:cxn ang="0">
                    <a:pos x="0" y="247"/>
                  </a:cxn>
                </a:cxnLst>
                <a:rect l="0" t="0" r="r" b="b"/>
                <a:pathLst>
                  <a:path w="305" h="248">
                    <a:moveTo>
                      <a:pt x="304" y="0"/>
                    </a:moveTo>
                    <a:lnTo>
                      <a:pt x="222" y="0"/>
                    </a:lnTo>
                    <a:lnTo>
                      <a:pt x="139" y="33"/>
                    </a:lnTo>
                    <a:lnTo>
                      <a:pt x="74" y="90"/>
                    </a:lnTo>
                    <a:lnTo>
                      <a:pt x="24" y="164"/>
                    </a:lnTo>
                    <a:lnTo>
                      <a:pt x="0" y="24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3" name="Freeform 55"/>
          <p:cNvSpPr>
            <a:spLocks/>
          </p:cNvSpPr>
          <p:nvPr/>
        </p:nvSpPr>
        <p:spPr bwMode="auto">
          <a:xfrm>
            <a:off x="10881502" y="1865296"/>
            <a:ext cx="174625" cy="444500"/>
          </a:xfrm>
          <a:custGeom>
            <a:avLst/>
            <a:gdLst/>
            <a:ahLst/>
            <a:cxnLst>
              <a:cxn ang="0">
                <a:pos x="0" y="279"/>
              </a:cxn>
              <a:cxn ang="0">
                <a:pos x="64" y="238"/>
              </a:cxn>
              <a:cxn ang="0">
                <a:pos x="100" y="181"/>
              </a:cxn>
              <a:cxn ang="0">
                <a:pos x="109" y="115"/>
              </a:cxn>
              <a:cxn ang="0">
                <a:pos x="81" y="49"/>
              </a:cxn>
              <a:cxn ang="0">
                <a:pos x="28" y="0"/>
              </a:cxn>
              <a:cxn ang="0">
                <a:pos x="55" y="33"/>
              </a:cxn>
            </a:cxnLst>
            <a:rect l="0" t="0" r="r" b="b"/>
            <a:pathLst>
              <a:path w="110" h="280">
                <a:moveTo>
                  <a:pt x="0" y="279"/>
                </a:moveTo>
                <a:lnTo>
                  <a:pt x="64" y="238"/>
                </a:lnTo>
                <a:lnTo>
                  <a:pt x="100" y="181"/>
                </a:lnTo>
                <a:lnTo>
                  <a:pt x="109" y="115"/>
                </a:lnTo>
                <a:lnTo>
                  <a:pt x="81" y="49"/>
                </a:lnTo>
                <a:lnTo>
                  <a:pt x="28" y="0"/>
                </a:lnTo>
                <a:lnTo>
                  <a:pt x="55" y="33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11091052" y="1938321"/>
            <a:ext cx="742191" cy="32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457200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Sector</a:t>
            </a:r>
          </a:p>
        </p:txBody>
      </p:sp>
      <p:sp>
        <p:nvSpPr>
          <p:cNvPr id="65" name="Freeform 58"/>
          <p:cNvSpPr>
            <a:spLocks/>
          </p:cNvSpPr>
          <p:nvPr/>
        </p:nvSpPr>
        <p:spPr bwMode="auto">
          <a:xfrm>
            <a:off x="11054538" y="1812910"/>
            <a:ext cx="520700" cy="276225"/>
          </a:xfrm>
          <a:custGeom>
            <a:avLst/>
            <a:gdLst/>
            <a:ahLst/>
            <a:cxnLst>
              <a:cxn ang="0">
                <a:pos x="327" y="33"/>
              </a:cxn>
              <a:cxn ang="0">
                <a:pos x="264" y="0"/>
              </a:cxn>
              <a:cxn ang="0">
                <a:pos x="191" y="0"/>
              </a:cxn>
              <a:cxn ang="0">
                <a:pos x="118" y="16"/>
              </a:cxn>
              <a:cxn ang="0">
                <a:pos x="64" y="49"/>
              </a:cxn>
              <a:cxn ang="0">
                <a:pos x="19" y="107"/>
              </a:cxn>
              <a:cxn ang="0">
                <a:pos x="0" y="173"/>
              </a:cxn>
            </a:cxnLst>
            <a:rect l="0" t="0" r="r" b="b"/>
            <a:pathLst>
              <a:path w="328" h="174">
                <a:moveTo>
                  <a:pt x="327" y="33"/>
                </a:moveTo>
                <a:lnTo>
                  <a:pt x="264" y="0"/>
                </a:lnTo>
                <a:lnTo>
                  <a:pt x="191" y="0"/>
                </a:lnTo>
                <a:lnTo>
                  <a:pt x="118" y="16"/>
                </a:lnTo>
                <a:lnTo>
                  <a:pt x="64" y="49"/>
                </a:lnTo>
                <a:lnTo>
                  <a:pt x="19" y="107"/>
                </a:lnTo>
                <a:lnTo>
                  <a:pt x="0" y="17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6" name="Rectangle 59"/>
          <p:cNvSpPr>
            <a:spLocks noChangeArrowheads="1"/>
          </p:cNvSpPr>
          <p:nvPr/>
        </p:nvSpPr>
        <p:spPr bwMode="auto">
          <a:xfrm>
            <a:off x="7797425" y="612319"/>
            <a:ext cx="894476" cy="32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457200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Cylinder</a:t>
            </a:r>
          </a:p>
        </p:txBody>
      </p:sp>
      <p:sp>
        <p:nvSpPr>
          <p:cNvPr id="67" name="Line 60"/>
          <p:cNvSpPr>
            <a:spLocks noChangeShapeType="1"/>
          </p:cNvSpPr>
          <p:nvPr/>
        </p:nvSpPr>
        <p:spPr bwMode="auto">
          <a:xfrm>
            <a:off x="8625663" y="795321"/>
            <a:ext cx="762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8" name="Rectangle 61"/>
          <p:cNvSpPr>
            <a:spLocks noChangeArrowheads="1"/>
          </p:cNvSpPr>
          <p:nvPr/>
        </p:nvSpPr>
        <p:spPr bwMode="auto">
          <a:xfrm>
            <a:off x="1253262" y="2193664"/>
            <a:ext cx="481176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+mj-lt"/>
              </a:rPr>
              <a:t>Unit of read or write:</a:t>
            </a:r>
          </a:p>
          <a:p>
            <a:pPr defTabSz="457200"/>
            <a:r>
              <a:rPr lang="en-US" sz="3200" dirty="0">
                <a:solidFill>
                  <a:prstClr val="black"/>
                </a:solidFill>
                <a:latin typeface="+mj-lt"/>
              </a:rPr>
              <a:t>       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disk block: k*Sector Size</a:t>
            </a:r>
            <a:endParaRPr lang="en-US" sz="3200" dirty="0">
              <a:solidFill>
                <a:prstClr val="black"/>
              </a:solidFill>
              <a:latin typeface="+mj-lt"/>
            </a:endParaRPr>
          </a:p>
          <a:p>
            <a:pPr defTabSz="457200"/>
            <a:r>
              <a:rPr lang="en-US" sz="3200" dirty="0">
                <a:solidFill>
                  <a:prstClr val="black"/>
                </a:solidFill>
                <a:latin typeface="+mj-lt"/>
              </a:rPr>
              <a:t>Once in memory: 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page</a:t>
            </a:r>
          </a:p>
          <a:p>
            <a:pPr defTabSz="457200"/>
            <a:r>
              <a:rPr lang="en-US" sz="3200" dirty="0">
                <a:solidFill>
                  <a:prstClr val="black"/>
                </a:solidFill>
                <a:latin typeface="+mj-lt"/>
              </a:rPr>
              <a:t>Typically: 4k or 8k or 16k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135655" y="5683696"/>
            <a:ext cx="743650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2"/>
                </a:solidFill>
              </a:rPr>
              <a:t>Access time</a:t>
            </a:r>
            <a:r>
              <a:rPr lang="en-US" sz="2400" dirty="0">
                <a:solidFill>
                  <a:schemeClr val="tx2"/>
                </a:solidFill>
              </a:rPr>
              <a:t> = </a:t>
            </a:r>
            <a:r>
              <a:rPr lang="en-US" sz="2400" dirty="0"/>
              <a:t>seek time + rotational delay + transfer </a:t>
            </a:r>
            <a:r>
              <a:rPr lang="en-US" sz="2400" dirty="0" smtClean="0"/>
              <a:t>time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                         </a:t>
            </a:r>
            <a:r>
              <a:rPr lang="en-US" sz="2400" dirty="0" smtClean="0"/>
              <a:t> </a:t>
            </a:r>
            <a:r>
              <a:rPr lang="en-US" sz="2400" dirty="0"/>
              <a:t>(1-20 </a:t>
            </a:r>
            <a:r>
              <a:rPr lang="en-US" sz="2400" dirty="0" err="1"/>
              <a:t>ms</a:t>
            </a:r>
            <a:r>
              <a:rPr lang="en-US" sz="2400" dirty="0"/>
              <a:t>)    (0-10ms)     (~1 </a:t>
            </a:r>
            <a:r>
              <a:rPr lang="en-US" sz="2400" dirty="0" err="1"/>
              <a:t>ms</a:t>
            </a:r>
            <a:r>
              <a:rPr lang="en-US" sz="2400" dirty="0"/>
              <a:t> per 8k </a:t>
            </a:r>
            <a:r>
              <a:rPr lang="en-US" sz="2400" dirty="0" smtClean="0"/>
              <a:t>block)</a:t>
            </a:r>
            <a:endParaRPr lang="en-US" sz="2400" dirty="0"/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9593246" y="1865299"/>
            <a:ext cx="1335088" cy="484188"/>
          </a:xfrm>
          <a:custGeom>
            <a:avLst/>
            <a:gdLst/>
            <a:ahLst/>
            <a:cxnLst>
              <a:cxn ang="0">
                <a:pos x="807" y="304"/>
              </a:cxn>
              <a:cxn ang="0">
                <a:pos x="0" y="123"/>
              </a:cxn>
              <a:cxn ang="0">
                <a:pos x="840" y="0"/>
              </a:cxn>
            </a:cxnLst>
            <a:rect l="0" t="0" r="r" b="b"/>
            <a:pathLst>
              <a:path w="841" h="305">
                <a:moveTo>
                  <a:pt x="807" y="304"/>
                </a:moveTo>
                <a:lnTo>
                  <a:pt x="0" y="123"/>
                </a:lnTo>
                <a:lnTo>
                  <a:pt x="84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1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Mechanics of a Disk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22862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&gt; Disks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9" name="Rectangle 3"/>
          <p:cNvSpPr txBox="1">
            <a:spLocks noChangeArrowheads="1"/>
          </p:cNvSpPr>
          <p:nvPr/>
        </p:nvSpPr>
        <p:spPr>
          <a:xfrm>
            <a:off x="1010953" y="2822328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i="1" u="sng" dirty="0" smtClean="0"/>
              <a:t>“Next Block” concept</a:t>
            </a:r>
          </a:p>
          <a:p>
            <a:pPr marL="457200" indent="-457200">
              <a:buFontTx/>
              <a:buAutoNum type="arabicParenBoth"/>
            </a:pPr>
            <a:r>
              <a:rPr lang="en-US" sz="2400" dirty="0" smtClean="0"/>
              <a:t>Blocks on same track</a:t>
            </a:r>
          </a:p>
          <a:p>
            <a:pPr marL="457200" indent="-457200">
              <a:buFontTx/>
              <a:buAutoNum type="arabicParenBoth"/>
            </a:pPr>
            <a:r>
              <a:rPr lang="en-US" sz="2400" dirty="0" smtClean="0"/>
              <a:t>Blocks on same cylinder</a:t>
            </a:r>
          </a:p>
          <a:p>
            <a:pPr marL="457200" indent="-457200">
              <a:buFontTx/>
              <a:buAutoNum type="arabicParenBoth"/>
            </a:pPr>
            <a:r>
              <a:rPr lang="en-US" sz="2400" dirty="0" smtClean="0"/>
              <a:t>Blocks on adjacent cylinder</a:t>
            </a:r>
          </a:p>
          <a:p>
            <a:endParaRPr lang="en-US" sz="2400" dirty="0"/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2057401" y="16631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 eaLnBrk="0" hangingPunct="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1" name="Group 5"/>
          <p:cNvGrpSpPr>
            <a:grpSpLocks/>
          </p:cNvGrpSpPr>
          <p:nvPr/>
        </p:nvGrpSpPr>
        <p:grpSpPr bwMode="auto">
          <a:xfrm>
            <a:off x="7675275" y="1627734"/>
            <a:ext cx="3149600" cy="1801813"/>
            <a:chOff x="2998" y="1129"/>
            <a:chExt cx="1984" cy="1135"/>
          </a:xfrm>
        </p:grpSpPr>
        <p:sp>
          <p:nvSpPr>
            <p:cNvPr id="72" name="Freeform 6"/>
            <p:cNvSpPr>
              <a:spLocks/>
            </p:cNvSpPr>
            <p:nvPr/>
          </p:nvSpPr>
          <p:spPr bwMode="auto">
            <a:xfrm>
              <a:off x="2998" y="1499"/>
              <a:ext cx="1984" cy="765"/>
            </a:xfrm>
            <a:custGeom>
              <a:avLst/>
              <a:gdLst/>
              <a:ahLst/>
              <a:cxnLst>
                <a:cxn ang="0">
                  <a:pos x="0" y="386"/>
                </a:cxn>
                <a:cxn ang="0">
                  <a:pos x="16" y="320"/>
                </a:cxn>
                <a:cxn ang="0">
                  <a:pos x="57" y="255"/>
                </a:cxn>
                <a:cxn ang="0">
                  <a:pos x="131" y="197"/>
                </a:cxn>
                <a:cxn ang="0">
                  <a:pos x="230" y="140"/>
                </a:cxn>
                <a:cxn ang="0">
                  <a:pos x="353" y="90"/>
                </a:cxn>
                <a:cxn ang="0">
                  <a:pos x="493" y="58"/>
                </a:cxn>
                <a:cxn ang="0">
                  <a:pos x="650" y="25"/>
                </a:cxn>
                <a:cxn ang="0">
                  <a:pos x="814" y="8"/>
                </a:cxn>
                <a:cxn ang="0">
                  <a:pos x="987" y="0"/>
                </a:cxn>
                <a:cxn ang="0">
                  <a:pos x="1160" y="8"/>
                </a:cxn>
                <a:cxn ang="0">
                  <a:pos x="1333" y="25"/>
                </a:cxn>
                <a:cxn ang="0">
                  <a:pos x="1489" y="58"/>
                </a:cxn>
                <a:cxn ang="0">
                  <a:pos x="1629" y="90"/>
                </a:cxn>
                <a:cxn ang="0">
                  <a:pos x="1753" y="140"/>
                </a:cxn>
                <a:cxn ang="0">
                  <a:pos x="1852" y="197"/>
                </a:cxn>
                <a:cxn ang="0">
                  <a:pos x="1926" y="255"/>
                </a:cxn>
                <a:cxn ang="0">
                  <a:pos x="1967" y="320"/>
                </a:cxn>
                <a:cxn ang="0">
                  <a:pos x="1983" y="386"/>
                </a:cxn>
                <a:cxn ang="0">
                  <a:pos x="1967" y="452"/>
                </a:cxn>
                <a:cxn ang="0">
                  <a:pos x="1926" y="518"/>
                </a:cxn>
                <a:cxn ang="0">
                  <a:pos x="1852" y="575"/>
                </a:cxn>
                <a:cxn ang="0">
                  <a:pos x="1753" y="633"/>
                </a:cxn>
                <a:cxn ang="0">
                  <a:pos x="1629" y="674"/>
                </a:cxn>
                <a:cxn ang="0">
                  <a:pos x="1489" y="715"/>
                </a:cxn>
                <a:cxn ang="0">
                  <a:pos x="1333" y="740"/>
                </a:cxn>
                <a:cxn ang="0">
                  <a:pos x="1160" y="764"/>
                </a:cxn>
                <a:cxn ang="0">
                  <a:pos x="987" y="764"/>
                </a:cxn>
                <a:cxn ang="0">
                  <a:pos x="814" y="764"/>
                </a:cxn>
                <a:cxn ang="0">
                  <a:pos x="650" y="740"/>
                </a:cxn>
                <a:cxn ang="0">
                  <a:pos x="493" y="715"/>
                </a:cxn>
                <a:cxn ang="0">
                  <a:pos x="353" y="674"/>
                </a:cxn>
                <a:cxn ang="0">
                  <a:pos x="230" y="633"/>
                </a:cxn>
                <a:cxn ang="0">
                  <a:pos x="131" y="575"/>
                </a:cxn>
                <a:cxn ang="0">
                  <a:pos x="57" y="518"/>
                </a:cxn>
                <a:cxn ang="0">
                  <a:pos x="16" y="452"/>
                </a:cxn>
                <a:cxn ang="0">
                  <a:pos x="0" y="386"/>
                </a:cxn>
              </a:cxnLst>
              <a:rect l="0" t="0" r="r" b="b"/>
              <a:pathLst>
                <a:path w="1984" h="765">
                  <a:moveTo>
                    <a:pt x="0" y="386"/>
                  </a:moveTo>
                  <a:lnTo>
                    <a:pt x="16" y="320"/>
                  </a:lnTo>
                  <a:lnTo>
                    <a:pt x="57" y="255"/>
                  </a:lnTo>
                  <a:lnTo>
                    <a:pt x="131" y="197"/>
                  </a:lnTo>
                  <a:lnTo>
                    <a:pt x="230" y="140"/>
                  </a:lnTo>
                  <a:lnTo>
                    <a:pt x="353" y="90"/>
                  </a:lnTo>
                  <a:lnTo>
                    <a:pt x="493" y="58"/>
                  </a:lnTo>
                  <a:lnTo>
                    <a:pt x="650" y="25"/>
                  </a:lnTo>
                  <a:lnTo>
                    <a:pt x="814" y="8"/>
                  </a:lnTo>
                  <a:lnTo>
                    <a:pt x="987" y="0"/>
                  </a:lnTo>
                  <a:lnTo>
                    <a:pt x="1160" y="8"/>
                  </a:lnTo>
                  <a:lnTo>
                    <a:pt x="1333" y="25"/>
                  </a:lnTo>
                  <a:lnTo>
                    <a:pt x="1489" y="58"/>
                  </a:lnTo>
                  <a:lnTo>
                    <a:pt x="1629" y="90"/>
                  </a:lnTo>
                  <a:lnTo>
                    <a:pt x="1753" y="140"/>
                  </a:lnTo>
                  <a:lnTo>
                    <a:pt x="1852" y="197"/>
                  </a:lnTo>
                  <a:lnTo>
                    <a:pt x="1926" y="255"/>
                  </a:lnTo>
                  <a:lnTo>
                    <a:pt x="1967" y="320"/>
                  </a:lnTo>
                  <a:lnTo>
                    <a:pt x="1983" y="386"/>
                  </a:lnTo>
                  <a:lnTo>
                    <a:pt x="1967" y="452"/>
                  </a:lnTo>
                  <a:lnTo>
                    <a:pt x="1926" y="518"/>
                  </a:lnTo>
                  <a:lnTo>
                    <a:pt x="1852" y="575"/>
                  </a:lnTo>
                  <a:lnTo>
                    <a:pt x="1753" y="633"/>
                  </a:lnTo>
                  <a:lnTo>
                    <a:pt x="1629" y="674"/>
                  </a:lnTo>
                  <a:lnTo>
                    <a:pt x="1489" y="715"/>
                  </a:lnTo>
                  <a:lnTo>
                    <a:pt x="1333" y="740"/>
                  </a:lnTo>
                  <a:lnTo>
                    <a:pt x="1160" y="764"/>
                  </a:lnTo>
                  <a:lnTo>
                    <a:pt x="987" y="764"/>
                  </a:lnTo>
                  <a:lnTo>
                    <a:pt x="814" y="764"/>
                  </a:lnTo>
                  <a:lnTo>
                    <a:pt x="650" y="740"/>
                  </a:lnTo>
                  <a:lnTo>
                    <a:pt x="493" y="715"/>
                  </a:lnTo>
                  <a:lnTo>
                    <a:pt x="353" y="674"/>
                  </a:lnTo>
                  <a:lnTo>
                    <a:pt x="230" y="633"/>
                  </a:lnTo>
                  <a:lnTo>
                    <a:pt x="131" y="575"/>
                  </a:lnTo>
                  <a:lnTo>
                    <a:pt x="57" y="518"/>
                  </a:lnTo>
                  <a:lnTo>
                    <a:pt x="16" y="452"/>
                  </a:lnTo>
                  <a:lnTo>
                    <a:pt x="0" y="386"/>
                  </a:lnTo>
                </a:path>
              </a:pathLst>
            </a:custGeom>
            <a:solidFill>
              <a:srgbClr val="000000"/>
            </a:solidFill>
            <a:ln w="508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7"/>
            <p:cNvSpPr>
              <a:spLocks/>
            </p:cNvSpPr>
            <p:nvPr/>
          </p:nvSpPr>
          <p:spPr bwMode="auto">
            <a:xfrm>
              <a:off x="2998" y="1129"/>
              <a:ext cx="1984" cy="765"/>
            </a:xfrm>
            <a:custGeom>
              <a:avLst/>
              <a:gdLst/>
              <a:ahLst/>
              <a:cxnLst>
                <a:cxn ang="0">
                  <a:pos x="0" y="386"/>
                </a:cxn>
                <a:cxn ang="0">
                  <a:pos x="16" y="321"/>
                </a:cxn>
                <a:cxn ang="0">
                  <a:pos x="57" y="255"/>
                </a:cxn>
                <a:cxn ang="0">
                  <a:pos x="131" y="197"/>
                </a:cxn>
                <a:cxn ang="0">
                  <a:pos x="230" y="140"/>
                </a:cxn>
                <a:cxn ang="0">
                  <a:pos x="353" y="91"/>
                </a:cxn>
                <a:cxn ang="0">
                  <a:pos x="493" y="58"/>
                </a:cxn>
                <a:cxn ang="0">
                  <a:pos x="650" y="25"/>
                </a:cxn>
                <a:cxn ang="0">
                  <a:pos x="814" y="8"/>
                </a:cxn>
                <a:cxn ang="0">
                  <a:pos x="987" y="0"/>
                </a:cxn>
                <a:cxn ang="0">
                  <a:pos x="1160" y="8"/>
                </a:cxn>
                <a:cxn ang="0">
                  <a:pos x="1333" y="25"/>
                </a:cxn>
                <a:cxn ang="0">
                  <a:pos x="1489" y="58"/>
                </a:cxn>
                <a:cxn ang="0">
                  <a:pos x="1629" y="91"/>
                </a:cxn>
                <a:cxn ang="0">
                  <a:pos x="1753" y="140"/>
                </a:cxn>
                <a:cxn ang="0">
                  <a:pos x="1852" y="197"/>
                </a:cxn>
                <a:cxn ang="0">
                  <a:pos x="1926" y="255"/>
                </a:cxn>
                <a:cxn ang="0">
                  <a:pos x="1967" y="321"/>
                </a:cxn>
                <a:cxn ang="0">
                  <a:pos x="1983" y="386"/>
                </a:cxn>
                <a:cxn ang="0">
                  <a:pos x="1967" y="452"/>
                </a:cxn>
                <a:cxn ang="0">
                  <a:pos x="1926" y="518"/>
                </a:cxn>
                <a:cxn ang="0">
                  <a:pos x="1852" y="575"/>
                </a:cxn>
                <a:cxn ang="0">
                  <a:pos x="1753" y="633"/>
                </a:cxn>
                <a:cxn ang="0">
                  <a:pos x="1629" y="674"/>
                </a:cxn>
                <a:cxn ang="0">
                  <a:pos x="1489" y="715"/>
                </a:cxn>
                <a:cxn ang="0">
                  <a:pos x="1333" y="740"/>
                </a:cxn>
                <a:cxn ang="0">
                  <a:pos x="1160" y="764"/>
                </a:cxn>
                <a:cxn ang="0">
                  <a:pos x="987" y="764"/>
                </a:cxn>
                <a:cxn ang="0">
                  <a:pos x="814" y="764"/>
                </a:cxn>
                <a:cxn ang="0">
                  <a:pos x="650" y="740"/>
                </a:cxn>
                <a:cxn ang="0">
                  <a:pos x="493" y="715"/>
                </a:cxn>
                <a:cxn ang="0">
                  <a:pos x="353" y="674"/>
                </a:cxn>
                <a:cxn ang="0">
                  <a:pos x="230" y="633"/>
                </a:cxn>
                <a:cxn ang="0">
                  <a:pos x="131" y="575"/>
                </a:cxn>
                <a:cxn ang="0">
                  <a:pos x="57" y="518"/>
                </a:cxn>
                <a:cxn ang="0">
                  <a:pos x="16" y="452"/>
                </a:cxn>
                <a:cxn ang="0">
                  <a:pos x="0" y="386"/>
                </a:cxn>
              </a:cxnLst>
              <a:rect l="0" t="0" r="r" b="b"/>
              <a:pathLst>
                <a:path w="1984" h="765">
                  <a:moveTo>
                    <a:pt x="0" y="386"/>
                  </a:moveTo>
                  <a:lnTo>
                    <a:pt x="16" y="321"/>
                  </a:lnTo>
                  <a:lnTo>
                    <a:pt x="57" y="255"/>
                  </a:lnTo>
                  <a:lnTo>
                    <a:pt x="131" y="197"/>
                  </a:lnTo>
                  <a:lnTo>
                    <a:pt x="230" y="140"/>
                  </a:lnTo>
                  <a:lnTo>
                    <a:pt x="353" y="91"/>
                  </a:lnTo>
                  <a:lnTo>
                    <a:pt x="493" y="58"/>
                  </a:lnTo>
                  <a:lnTo>
                    <a:pt x="650" y="25"/>
                  </a:lnTo>
                  <a:lnTo>
                    <a:pt x="814" y="8"/>
                  </a:lnTo>
                  <a:lnTo>
                    <a:pt x="987" y="0"/>
                  </a:lnTo>
                  <a:lnTo>
                    <a:pt x="1160" y="8"/>
                  </a:lnTo>
                  <a:lnTo>
                    <a:pt x="1333" y="25"/>
                  </a:lnTo>
                  <a:lnTo>
                    <a:pt x="1489" y="58"/>
                  </a:lnTo>
                  <a:lnTo>
                    <a:pt x="1629" y="91"/>
                  </a:lnTo>
                  <a:lnTo>
                    <a:pt x="1753" y="140"/>
                  </a:lnTo>
                  <a:lnTo>
                    <a:pt x="1852" y="197"/>
                  </a:lnTo>
                  <a:lnTo>
                    <a:pt x="1926" y="255"/>
                  </a:lnTo>
                  <a:lnTo>
                    <a:pt x="1967" y="321"/>
                  </a:lnTo>
                  <a:lnTo>
                    <a:pt x="1983" y="386"/>
                  </a:lnTo>
                  <a:lnTo>
                    <a:pt x="1967" y="452"/>
                  </a:lnTo>
                  <a:lnTo>
                    <a:pt x="1926" y="518"/>
                  </a:lnTo>
                  <a:lnTo>
                    <a:pt x="1852" y="575"/>
                  </a:lnTo>
                  <a:lnTo>
                    <a:pt x="1753" y="633"/>
                  </a:lnTo>
                  <a:lnTo>
                    <a:pt x="1629" y="674"/>
                  </a:lnTo>
                  <a:lnTo>
                    <a:pt x="1489" y="715"/>
                  </a:lnTo>
                  <a:lnTo>
                    <a:pt x="1333" y="740"/>
                  </a:lnTo>
                  <a:lnTo>
                    <a:pt x="1160" y="764"/>
                  </a:lnTo>
                  <a:lnTo>
                    <a:pt x="987" y="764"/>
                  </a:lnTo>
                  <a:lnTo>
                    <a:pt x="814" y="764"/>
                  </a:lnTo>
                  <a:lnTo>
                    <a:pt x="650" y="740"/>
                  </a:lnTo>
                  <a:lnTo>
                    <a:pt x="493" y="715"/>
                  </a:lnTo>
                  <a:lnTo>
                    <a:pt x="353" y="674"/>
                  </a:lnTo>
                  <a:lnTo>
                    <a:pt x="230" y="633"/>
                  </a:lnTo>
                  <a:lnTo>
                    <a:pt x="131" y="575"/>
                  </a:lnTo>
                  <a:lnTo>
                    <a:pt x="57" y="518"/>
                  </a:lnTo>
                  <a:lnTo>
                    <a:pt x="16" y="452"/>
                  </a:lnTo>
                  <a:lnTo>
                    <a:pt x="0" y="386"/>
                  </a:lnTo>
                </a:path>
              </a:pathLst>
            </a:custGeom>
            <a:solidFill>
              <a:srgbClr val="000000"/>
            </a:solidFill>
            <a:ln w="508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Group 8"/>
          <p:cNvGrpSpPr>
            <a:grpSpLocks/>
          </p:cNvGrpSpPr>
          <p:nvPr/>
        </p:nvGrpSpPr>
        <p:grpSpPr bwMode="auto">
          <a:xfrm>
            <a:off x="7648287" y="897484"/>
            <a:ext cx="3176588" cy="4594225"/>
            <a:chOff x="2981" y="669"/>
            <a:chExt cx="2001" cy="2894"/>
          </a:xfrm>
        </p:grpSpPr>
        <p:grpSp>
          <p:nvGrpSpPr>
            <p:cNvPr id="75" name="Group 9"/>
            <p:cNvGrpSpPr>
              <a:grpSpLocks/>
            </p:cNvGrpSpPr>
            <p:nvPr/>
          </p:nvGrpSpPr>
          <p:grpSpPr bwMode="auto">
            <a:xfrm>
              <a:off x="2981" y="1096"/>
              <a:ext cx="2001" cy="2467"/>
              <a:chOff x="2981" y="1096"/>
              <a:chExt cx="2001" cy="2467"/>
            </a:xfrm>
          </p:grpSpPr>
          <p:grpSp>
            <p:nvGrpSpPr>
              <p:cNvPr id="85" name="Group 10"/>
              <p:cNvGrpSpPr>
                <a:grpSpLocks/>
              </p:cNvGrpSpPr>
              <p:nvPr/>
            </p:nvGrpSpPr>
            <p:grpSpPr bwMode="auto">
              <a:xfrm>
                <a:off x="2998" y="1466"/>
                <a:ext cx="1984" cy="765"/>
                <a:chOff x="2998" y="1466"/>
                <a:chExt cx="1984" cy="765"/>
              </a:xfrm>
            </p:grpSpPr>
            <p:sp>
              <p:nvSpPr>
                <p:cNvPr id="91" name="Freeform 11"/>
                <p:cNvSpPr>
                  <a:spLocks/>
                </p:cNvSpPr>
                <p:nvPr/>
              </p:nvSpPr>
              <p:spPr bwMode="auto">
                <a:xfrm>
                  <a:off x="2998" y="1466"/>
                  <a:ext cx="1984" cy="765"/>
                </a:xfrm>
                <a:custGeom>
                  <a:avLst/>
                  <a:gdLst/>
                  <a:ahLst/>
                  <a:cxnLst>
                    <a:cxn ang="0">
                      <a:pos x="0" y="378"/>
                    </a:cxn>
                    <a:cxn ang="0">
                      <a:pos x="16" y="312"/>
                    </a:cxn>
                    <a:cxn ang="0">
                      <a:pos x="57" y="247"/>
                    </a:cxn>
                    <a:cxn ang="0">
                      <a:pos x="131" y="189"/>
                    </a:cxn>
                    <a:cxn ang="0">
                      <a:pos x="230" y="132"/>
                    </a:cxn>
                    <a:cxn ang="0">
                      <a:pos x="353" y="91"/>
                    </a:cxn>
                    <a:cxn ang="0">
                      <a:pos x="493" y="49"/>
                    </a:cxn>
                    <a:cxn ang="0">
                      <a:pos x="650" y="25"/>
                    </a:cxn>
                    <a:cxn ang="0">
                      <a:pos x="814" y="0"/>
                    </a:cxn>
                    <a:cxn ang="0">
                      <a:pos x="987" y="0"/>
                    </a:cxn>
                    <a:cxn ang="0">
                      <a:pos x="1160" y="0"/>
                    </a:cxn>
                    <a:cxn ang="0">
                      <a:pos x="1333" y="25"/>
                    </a:cxn>
                    <a:cxn ang="0">
                      <a:pos x="1489" y="49"/>
                    </a:cxn>
                    <a:cxn ang="0">
                      <a:pos x="1629" y="91"/>
                    </a:cxn>
                    <a:cxn ang="0">
                      <a:pos x="1753" y="132"/>
                    </a:cxn>
                    <a:cxn ang="0">
                      <a:pos x="1852" y="189"/>
                    </a:cxn>
                    <a:cxn ang="0">
                      <a:pos x="1926" y="247"/>
                    </a:cxn>
                    <a:cxn ang="0">
                      <a:pos x="1967" y="312"/>
                    </a:cxn>
                    <a:cxn ang="0">
                      <a:pos x="1983" y="378"/>
                    </a:cxn>
                    <a:cxn ang="0">
                      <a:pos x="1967" y="444"/>
                    </a:cxn>
                    <a:cxn ang="0">
                      <a:pos x="1926" y="510"/>
                    </a:cxn>
                    <a:cxn ang="0">
                      <a:pos x="1852" y="567"/>
                    </a:cxn>
                    <a:cxn ang="0">
                      <a:pos x="1753" y="625"/>
                    </a:cxn>
                    <a:cxn ang="0">
                      <a:pos x="1629" y="674"/>
                    </a:cxn>
                    <a:cxn ang="0">
                      <a:pos x="1489" y="707"/>
                    </a:cxn>
                    <a:cxn ang="0">
                      <a:pos x="1333" y="740"/>
                    </a:cxn>
                    <a:cxn ang="0">
                      <a:pos x="1160" y="756"/>
                    </a:cxn>
                    <a:cxn ang="0">
                      <a:pos x="987" y="764"/>
                    </a:cxn>
                    <a:cxn ang="0">
                      <a:pos x="814" y="756"/>
                    </a:cxn>
                    <a:cxn ang="0">
                      <a:pos x="650" y="740"/>
                    </a:cxn>
                    <a:cxn ang="0">
                      <a:pos x="493" y="707"/>
                    </a:cxn>
                    <a:cxn ang="0">
                      <a:pos x="353" y="674"/>
                    </a:cxn>
                    <a:cxn ang="0">
                      <a:pos x="230" y="625"/>
                    </a:cxn>
                    <a:cxn ang="0">
                      <a:pos x="131" y="567"/>
                    </a:cxn>
                    <a:cxn ang="0">
                      <a:pos x="57" y="510"/>
                    </a:cxn>
                    <a:cxn ang="0">
                      <a:pos x="16" y="444"/>
                    </a:cxn>
                    <a:cxn ang="0">
                      <a:pos x="0" y="378"/>
                    </a:cxn>
                  </a:cxnLst>
                  <a:rect l="0" t="0" r="r" b="b"/>
                  <a:pathLst>
                    <a:path w="1984" h="765">
                      <a:moveTo>
                        <a:pt x="0" y="378"/>
                      </a:moveTo>
                      <a:lnTo>
                        <a:pt x="16" y="312"/>
                      </a:lnTo>
                      <a:lnTo>
                        <a:pt x="57" y="247"/>
                      </a:lnTo>
                      <a:lnTo>
                        <a:pt x="131" y="189"/>
                      </a:lnTo>
                      <a:lnTo>
                        <a:pt x="230" y="132"/>
                      </a:lnTo>
                      <a:lnTo>
                        <a:pt x="353" y="91"/>
                      </a:lnTo>
                      <a:lnTo>
                        <a:pt x="493" y="49"/>
                      </a:lnTo>
                      <a:lnTo>
                        <a:pt x="650" y="25"/>
                      </a:lnTo>
                      <a:lnTo>
                        <a:pt x="814" y="0"/>
                      </a:lnTo>
                      <a:lnTo>
                        <a:pt x="987" y="0"/>
                      </a:lnTo>
                      <a:lnTo>
                        <a:pt x="1160" y="0"/>
                      </a:lnTo>
                      <a:lnTo>
                        <a:pt x="1333" y="25"/>
                      </a:lnTo>
                      <a:lnTo>
                        <a:pt x="1489" y="49"/>
                      </a:lnTo>
                      <a:lnTo>
                        <a:pt x="1629" y="91"/>
                      </a:lnTo>
                      <a:lnTo>
                        <a:pt x="1753" y="132"/>
                      </a:lnTo>
                      <a:lnTo>
                        <a:pt x="1852" y="189"/>
                      </a:lnTo>
                      <a:lnTo>
                        <a:pt x="1926" y="247"/>
                      </a:lnTo>
                      <a:lnTo>
                        <a:pt x="1967" y="312"/>
                      </a:lnTo>
                      <a:lnTo>
                        <a:pt x="1983" y="378"/>
                      </a:lnTo>
                      <a:lnTo>
                        <a:pt x="1967" y="444"/>
                      </a:lnTo>
                      <a:lnTo>
                        <a:pt x="1926" y="510"/>
                      </a:lnTo>
                      <a:lnTo>
                        <a:pt x="1852" y="567"/>
                      </a:lnTo>
                      <a:lnTo>
                        <a:pt x="1753" y="625"/>
                      </a:lnTo>
                      <a:lnTo>
                        <a:pt x="1629" y="674"/>
                      </a:lnTo>
                      <a:lnTo>
                        <a:pt x="1489" y="707"/>
                      </a:lnTo>
                      <a:lnTo>
                        <a:pt x="1333" y="740"/>
                      </a:lnTo>
                      <a:lnTo>
                        <a:pt x="1160" y="756"/>
                      </a:lnTo>
                      <a:lnTo>
                        <a:pt x="987" y="764"/>
                      </a:lnTo>
                      <a:lnTo>
                        <a:pt x="814" y="756"/>
                      </a:lnTo>
                      <a:lnTo>
                        <a:pt x="650" y="740"/>
                      </a:lnTo>
                      <a:lnTo>
                        <a:pt x="493" y="707"/>
                      </a:lnTo>
                      <a:lnTo>
                        <a:pt x="353" y="674"/>
                      </a:lnTo>
                      <a:lnTo>
                        <a:pt x="230" y="625"/>
                      </a:lnTo>
                      <a:lnTo>
                        <a:pt x="131" y="567"/>
                      </a:lnTo>
                      <a:lnTo>
                        <a:pt x="57" y="510"/>
                      </a:lnTo>
                      <a:lnTo>
                        <a:pt x="16" y="444"/>
                      </a:lnTo>
                      <a:lnTo>
                        <a:pt x="0" y="37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" name="Freeform 12"/>
                <p:cNvSpPr>
                  <a:spLocks/>
                </p:cNvSpPr>
                <p:nvPr/>
              </p:nvSpPr>
              <p:spPr bwMode="auto">
                <a:xfrm>
                  <a:off x="3055" y="1524"/>
                  <a:ext cx="1853" cy="650"/>
                </a:xfrm>
                <a:custGeom>
                  <a:avLst/>
                  <a:gdLst/>
                  <a:ahLst/>
                  <a:cxnLst>
                    <a:cxn ang="0">
                      <a:pos x="0" y="328"/>
                    </a:cxn>
                    <a:cxn ang="0">
                      <a:pos x="17" y="263"/>
                    </a:cxn>
                    <a:cxn ang="0">
                      <a:pos x="66" y="205"/>
                    </a:cxn>
                    <a:cxn ang="0">
                      <a:pos x="140" y="156"/>
                    </a:cxn>
                    <a:cxn ang="0">
                      <a:pos x="247" y="106"/>
                    </a:cxn>
                    <a:cxn ang="0">
                      <a:pos x="371" y="65"/>
                    </a:cxn>
                    <a:cxn ang="0">
                      <a:pos x="519" y="33"/>
                    </a:cxn>
                    <a:cxn ang="0">
                      <a:pos x="675" y="16"/>
                    </a:cxn>
                    <a:cxn ang="0">
                      <a:pos x="840" y="0"/>
                    </a:cxn>
                    <a:cxn ang="0">
                      <a:pos x="1013" y="0"/>
                    </a:cxn>
                    <a:cxn ang="0">
                      <a:pos x="1177" y="16"/>
                    </a:cxn>
                    <a:cxn ang="0">
                      <a:pos x="1342" y="33"/>
                    </a:cxn>
                    <a:cxn ang="0">
                      <a:pos x="1482" y="65"/>
                    </a:cxn>
                    <a:cxn ang="0">
                      <a:pos x="1613" y="106"/>
                    </a:cxn>
                    <a:cxn ang="0">
                      <a:pos x="1712" y="156"/>
                    </a:cxn>
                    <a:cxn ang="0">
                      <a:pos x="1795" y="205"/>
                    </a:cxn>
                    <a:cxn ang="0">
                      <a:pos x="1836" y="263"/>
                    </a:cxn>
                    <a:cxn ang="0">
                      <a:pos x="1852" y="328"/>
                    </a:cxn>
                    <a:cxn ang="0">
                      <a:pos x="1836" y="386"/>
                    </a:cxn>
                    <a:cxn ang="0">
                      <a:pos x="1795" y="443"/>
                    </a:cxn>
                    <a:cxn ang="0">
                      <a:pos x="1712" y="493"/>
                    </a:cxn>
                    <a:cxn ang="0">
                      <a:pos x="1613" y="542"/>
                    </a:cxn>
                    <a:cxn ang="0">
                      <a:pos x="1482" y="583"/>
                    </a:cxn>
                    <a:cxn ang="0">
                      <a:pos x="1342" y="616"/>
                    </a:cxn>
                    <a:cxn ang="0">
                      <a:pos x="1177" y="641"/>
                    </a:cxn>
                    <a:cxn ang="0">
                      <a:pos x="1013" y="649"/>
                    </a:cxn>
                    <a:cxn ang="0">
                      <a:pos x="840" y="649"/>
                    </a:cxn>
                    <a:cxn ang="0">
                      <a:pos x="675" y="641"/>
                    </a:cxn>
                    <a:cxn ang="0">
                      <a:pos x="519" y="616"/>
                    </a:cxn>
                    <a:cxn ang="0">
                      <a:pos x="371" y="583"/>
                    </a:cxn>
                    <a:cxn ang="0">
                      <a:pos x="247" y="542"/>
                    </a:cxn>
                    <a:cxn ang="0">
                      <a:pos x="140" y="493"/>
                    </a:cxn>
                    <a:cxn ang="0">
                      <a:pos x="66" y="443"/>
                    </a:cxn>
                    <a:cxn ang="0">
                      <a:pos x="17" y="386"/>
                    </a:cxn>
                    <a:cxn ang="0">
                      <a:pos x="0" y="328"/>
                    </a:cxn>
                  </a:cxnLst>
                  <a:rect l="0" t="0" r="r" b="b"/>
                  <a:pathLst>
                    <a:path w="1853" h="650">
                      <a:moveTo>
                        <a:pt x="0" y="328"/>
                      </a:moveTo>
                      <a:lnTo>
                        <a:pt x="17" y="263"/>
                      </a:lnTo>
                      <a:lnTo>
                        <a:pt x="66" y="205"/>
                      </a:lnTo>
                      <a:lnTo>
                        <a:pt x="140" y="156"/>
                      </a:lnTo>
                      <a:lnTo>
                        <a:pt x="247" y="106"/>
                      </a:lnTo>
                      <a:lnTo>
                        <a:pt x="371" y="65"/>
                      </a:lnTo>
                      <a:lnTo>
                        <a:pt x="519" y="33"/>
                      </a:lnTo>
                      <a:lnTo>
                        <a:pt x="675" y="16"/>
                      </a:lnTo>
                      <a:lnTo>
                        <a:pt x="840" y="0"/>
                      </a:lnTo>
                      <a:lnTo>
                        <a:pt x="1013" y="0"/>
                      </a:lnTo>
                      <a:lnTo>
                        <a:pt x="1177" y="16"/>
                      </a:lnTo>
                      <a:lnTo>
                        <a:pt x="1342" y="33"/>
                      </a:lnTo>
                      <a:lnTo>
                        <a:pt x="1482" y="65"/>
                      </a:lnTo>
                      <a:lnTo>
                        <a:pt x="1613" y="106"/>
                      </a:lnTo>
                      <a:lnTo>
                        <a:pt x="1712" y="156"/>
                      </a:lnTo>
                      <a:lnTo>
                        <a:pt x="1795" y="205"/>
                      </a:lnTo>
                      <a:lnTo>
                        <a:pt x="1836" y="263"/>
                      </a:lnTo>
                      <a:lnTo>
                        <a:pt x="1852" y="328"/>
                      </a:lnTo>
                      <a:lnTo>
                        <a:pt x="1836" y="386"/>
                      </a:lnTo>
                      <a:lnTo>
                        <a:pt x="1795" y="443"/>
                      </a:lnTo>
                      <a:lnTo>
                        <a:pt x="1712" y="493"/>
                      </a:lnTo>
                      <a:lnTo>
                        <a:pt x="1613" y="542"/>
                      </a:lnTo>
                      <a:lnTo>
                        <a:pt x="1482" y="583"/>
                      </a:lnTo>
                      <a:lnTo>
                        <a:pt x="1342" y="616"/>
                      </a:lnTo>
                      <a:lnTo>
                        <a:pt x="1177" y="641"/>
                      </a:lnTo>
                      <a:lnTo>
                        <a:pt x="1013" y="649"/>
                      </a:lnTo>
                      <a:lnTo>
                        <a:pt x="840" y="649"/>
                      </a:lnTo>
                      <a:lnTo>
                        <a:pt x="675" y="641"/>
                      </a:lnTo>
                      <a:lnTo>
                        <a:pt x="519" y="616"/>
                      </a:lnTo>
                      <a:lnTo>
                        <a:pt x="371" y="583"/>
                      </a:lnTo>
                      <a:lnTo>
                        <a:pt x="247" y="542"/>
                      </a:lnTo>
                      <a:lnTo>
                        <a:pt x="140" y="493"/>
                      </a:lnTo>
                      <a:lnTo>
                        <a:pt x="66" y="443"/>
                      </a:lnTo>
                      <a:lnTo>
                        <a:pt x="17" y="386"/>
                      </a:lnTo>
                      <a:lnTo>
                        <a:pt x="0" y="32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3" name="Freeform 13"/>
                <p:cNvSpPr>
                  <a:spLocks/>
                </p:cNvSpPr>
                <p:nvPr/>
              </p:nvSpPr>
              <p:spPr bwMode="auto">
                <a:xfrm>
                  <a:off x="3146" y="1589"/>
                  <a:ext cx="1672" cy="494"/>
                </a:xfrm>
                <a:custGeom>
                  <a:avLst/>
                  <a:gdLst/>
                  <a:ahLst/>
                  <a:cxnLst>
                    <a:cxn ang="0">
                      <a:pos x="0" y="247"/>
                    </a:cxn>
                    <a:cxn ang="0">
                      <a:pos x="16" y="198"/>
                    </a:cxn>
                    <a:cxn ang="0">
                      <a:pos x="66" y="148"/>
                    </a:cxn>
                    <a:cxn ang="0">
                      <a:pos x="148" y="107"/>
                    </a:cxn>
                    <a:cxn ang="0">
                      <a:pos x="247" y="74"/>
                    </a:cxn>
                    <a:cxn ang="0">
                      <a:pos x="370" y="41"/>
                    </a:cxn>
                    <a:cxn ang="0">
                      <a:pos x="518" y="17"/>
                    </a:cxn>
                    <a:cxn ang="0">
                      <a:pos x="675" y="0"/>
                    </a:cxn>
                    <a:cxn ang="0">
                      <a:pos x="839" y="0"/>
                    </a:cxn>
                    <a:cxn ang="0">
                      <a:pos x="996" y="0"/>
                    </a:cxn>
                    <a:cxn ang="0">
                      <a:pos x="1152" y="17"/>
                    </a:cxn>
                    <a:cxn ang="0">
                      <a:pos x="1300" y="41"/>
                    </a:cxn>
                    <a:cxn ang="0">
                      <a:pos x="1424" y="74"/>
                    </a:cxn>
                    <a:cxn ang="0">
                      <a:pos x="1531" y="107"/>
                    </a:cxn>
                    <a:cxn ang="0">
                      <a:pos x="1605" y="148"/>
                    </a:cxn>
                    <a:cxn ang="0">
                      <a:pos x="1654" y="198"/>
                    </a:cxn>
                    <a:cxn ang="0">
                      <a:pos x="1671" y="247"/>
                    </a:cxn>
                    <a:cxn ang="0">
                      <a:pos x="1654" y="296"/>
                    </a:cxn>
                    <a:cxn ang="0">
                      <a:pos x="1605" y="337"/>
                    </a:cxn>
                    <a:cxn ang="0">
                      <a:pos x="1531" y="378"/>
                    </a:cxn>
                    <a:cxn ang="0">
                      <a:pos x="1424" y="419"/>
                    </a:cxn>
                    <a:cxn ang="0">
                      <a:pos x="1300" y="452"/>
                    </a:cxn>
                    <a:cxn ang="0">
                      <a:pos x="1152" y="477"/>
                    </a:cxn>
                    <a:cxn ang="0">
                      <a:pos x="996" y="485"/>
                    </a:cxn>
                    <a:cxn ang="0">
                      <a:pos x="839" y="493"/>
                    </a:cxn>
                    <a:cxn ang="0">
                      <a:pos x="675" y="485"/>
                    </a:cxn>
                    <a:cxn ang="0">
                      <a:pos x="518" y="477"/>
                    </a:cxn>
                    <a:cxn ang="0">
                      <a:pos x="370" y="452"/>
                    </a:cxn>
                    <a:cxn ang="0">
                      <a:pos x="247" y="419"/>
                    </a:cxn>
                    <a:cxn ang="0">
                      <a:pos x="148" y="378"/>
                    </a:cxn>
                    <a:cxn ang="0">
                      <a:pos x="66" y="337"/>
                    </a:cxn>
                    <a:cxn ang="0">
                      <a:pos x="16" y="296"/>
                    </a:cxn>
                    <a:cxn ang="0">
                      <a:pos x="0" y="247"/>
                    </a:cxn>
                  </a:cxnLst>
                  <a:rect l="0" t="0" r="r" b="b"/>
                  <a:pathLst>
                    <a:path w="1672" h="494">
                      <a:moveTo>
                        <a:pt x="0" y="247"/>
                      </a:moveTo>
                      <a:lnTo>
                        <a:pt x="16" y="198"/>
                      </a:lnTo>
                      <a:lnTo>
                        <a:pt x="66" y="148"/>
                      </a:lnTo>
                      <a:lnTo>
                        <a:pt x="148" y="107"/>
                      </a:lnTo>
                      <a:lnTo>
                        <a:pt x="247" y="74"/>
                      </a:lnTo>
                      <a:lnTo>
                        <a:pt x="370" y="41"/>
                      </a:lnTo>
                      <a:lnTo>
                        <a:pt x="518" y="17"/>
                      </a:lnTo>
                      <a:lnTo>
                        <a:pt x="675" y="0"/>
                      </a:lnTo>
                      <a:lnTo>
                        <a:pt x="839" y="0"/>
                      </a:lnTo>
                      <a:lnTo>
                        <a:pt x="996" y="0"/>
                      </a:lnTo>
                      <a:lnTo>
                        <a:pt x="1152" y="17"/>
                      </a:lnTo>
                      <a:lnTo>
                        <a:pt x="1300" y="41"/>
                      </a:lnTo>
                      <a:lnTo>
                        <a:pt x="1424" y="74"/>
                      </a:lnTo>
                      <a:lnTo>
                        <a:pt x="1531" y="107"/>
                      </a:lnTo>
                      <a:lnTo>
                        <a:pt x="1605" y="148"/>
                      </a:lnTo>
                      <a:lnTo>
                        <a:pt x="1654" y="198"/>
                      </a:lnTo>
                      <a:lnTo>
                        <a:pt x="1671" y="247"/>
                      </a:lnTo>
                      <a:lnTo>
                        <a:pt x="1654" y="296"/>
                      </a:lnTo>
                      <a:lnTo>
                        <a:pt x="1605" y="337"/>
                      </a:lnTo>
                      <a:lnTo>
                        <a:pt x="1531" y="378"/>
                      </a:lnTo>
                      <a:lnTo>
                        <a:pt x="1424" y="419"/>
                      </a:lnTo>
                      <a:lnTo>
                        <a:pt x="1300" y="452"/>
                      </a:lnTo>
                      <a:lnTo>
                        <a:pt x="1152" y="477"/>
                      </a:lnTo>
                      <a:lnTo>
                        <a:pt x="996" y="485"/>
                      </a:lnTo>
                      <a:lnTo>
                        <a:pt x="839" y="493"/>
                      </a:lnTo>
                      <a:lnTo>
                        <a:pt x="675" y="485"/>
                      </a:lnTo>
                      <a:lnTo>
                        <a:pt x="518" y="477"/>
                      </a:lnTo>
                      <a:lnTo>
                        <a:pt x="370" y="452"/>
                      </a:lnTo>
                      <a:lnTo>
                        <a:pt x="247" y="419"/>
                      </a:lnTo>
                      <a:lnTo>
                        <a:pt x="148" y="378"/>
                      </a:lnTo>
                      <a:lnTo>
                        <a:pt x="66" y="337"/>
                      </a:lnTo>
                      <a:lnTo>
                        <a:pt x="16" y="296"/>
                      </a:lnTo>
                      <a:lnTo>
                        <a:pt x="0" y="247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6" name="Group 14"/>
              <p:cNvGrpSpPr>
                <a:grpSpLocks/>
              </p:cNvGrpSpPr>
              <p:nvPr/>
            </p:nvGrpSpPr>
            <p:grpSpPr bwMode="auto">
              <a:xfrm>
                <a:off x="2998" y="1096"/>
                <a:ext cx="1984" cy="766"/>
                <a:chOff x="2998" y="1096"/>
                <a:chExt cx="1984" cy="766"/>
              </a:xfrm>
            </p:grpSpPr>
            <p:sp>
              <p:nvSpPr>
                <p:cNvPr id="88" name="Freeform 15"/>
                <p:cNvSpPr>
                  <a:spLocks/>
                </p:cNvSpPr>
                <p:nvPr/>
              </p:nvSpPr>
              <p:spPr bwMode="auto">
                <a:xfrm>
                  <a:off x="2998" y="1096"/>
                  <a:ext cx="1984" cy="766"/>
                </a:xfrm>
                <a:custGeom>
                  <a:avLst/>
                  <a:gdLst/>
                  <a:ahLst/>
                  <a:cxnLst>
                    <a:cxn ang="0">
                      <a:pos x="0" y="378"/>
                    </a:cxn>
                    <a:cxn ang="0">
                      <a:pos x="16" y="313"/>
                    </a:cxn>
                    <a:cxn ang="0">
                      <a:pos x="57" y="247"/>
                    </a:cxn>
                    <a:cxn ang="0">
                      <a:pos x="131" y="189"/>
                    </a:cxn>
                    <a:cxn ang="0">
                      <a:pos x="230" y="132"/>
                    </a:cxn>
                    <a:cxn ang="0">
                      <a:pos x="353" y="91"/>
                    </a:cxn>
                    <a:cxn ang="0">
                      <a:pos x="493" y="50"/>
                    </a:cxn>
                    <a:cxn ang="0">
                      <a:pos x="650" y="25"/>
                    </a:cxn>
                    <a:cxn ang="0">
                      <a:pos x="814" y="0"/>
                    </a:cxn>
                    <a:cxn ang="0">
                      <a:pos x="987" y="0"/>
                    </a:cxn>
                    <a:cxn ang="0">
                      <a:pos x="1160" y="0"/>
                    </a:cxn>
                    <a:cxn ang="0">
                      <a:pos x="1333" y="25"/>
                    </a:cxn>
                    <a:cxn ang="0">
                      <a:pos x="1489" y="50"/>
                    </a:cxn>
                    <a:cxn ang="0">
                      <a:pos x="1629" y="91"/>
                    </a:cxn>
                    <a:cxn ang="0">
                      <a:pos x="1753" y="132"/>
                    </a:cxn>
                    <a:cxn ang="0">
                      <a:pos x="1852" y="189"/>
                    </a:cxn>
                    <a:cxn ang="0">
                      <a:pos x="1926" y="247"/>
                    </a:cxn>
                    <a:cxn ang="0">
                      <a:pos x="1967" y="313"/>
                    </a:cxn>
                    <a:cxn ang="0">
                      <a:pos x="1983" y="378"/>
                    </a:cxn>
                    <a:cxn ang="0">
                      <a:pos x="1967" y="444"/>
                    </a:cxn>
                    <a:cxn ang="0">
                      <a:pos x="1926" y="510"/>
                    </a:cxn>
                    <a:cxn ang="0">
                      <a:pos x="1852" y="567"/>
                    </a:cxn>
                    <a:cxn ang="0">
                      <a:pos x="1753" y="625"/>
                    </a:cxn>
                    <a:cxn ang="0">
                      <a:pos x="1629" y="674"/>
                    </a:cxn>
                    <a:cxn ang="0">
                      <a:pos x="1489" y="707"/>
                    </a:cxn>
                    <a:cxn ang="0">
                      <a:pos x="1333" y="740"/>
                    </a:cxn>
                    <a:cxn ang="0">
                      <a:pos x="1160" y="756"/>
                    </a:cxn>
                    <a:cxn ang="0">
                      <a:pos x="987" y="765"/>
                    </a:cxn>
                    <a:cxn ang="0">
                      <a:pos x="814" y="756"/>
                    </a:cxn>
                    <a:cxn ang="0">
                      <a:pos x="650" y="740"/>
                    </a:cxn>
                    <a:cxn ang="0">
                      <a:pos x="493" y="707"/>
                    </a:cxn>
                    <a:cxn ang="0">
                      <a:pos x="353" y="674"/>
                    </a:cxn>
                    <a:cxn ang="0">
                      <a:pos x="230" y="625"/>
                    </a:cxn>
                    <a:cxn ang="0">
                      <a:pos x="131" y="567"/>
                    </a:cxn>
                    <a:cxn ang="0">
                      <a:pos x="57" y="510"/>
                    </a:cxn>
                    <a:cxn ang="0">
                      <a:pos x="16" y="444"/>
                    </a:cxn>
                    <a:cxn ang="0">
                      <a:pos x="0" y="378"/>
                    </a:cxn>
                  </a:cxnLst>
                  <a:rect l="0" t="0" r="r" b="b"/>
                  <a:pathLst>
                    <a:path w="1984" h="766">
                      <a:moveTo>
                        <a:pt x="0" y="378"/>
                      </a:moveTo>
                      <a:lnTo>
                        <a:pt x="16" y="313"/>
                      </a:lnTo>
                      <a:lnTo>
                        <a:pt x="57" y="247"/>
                      </a:lnTo>
                      <a:lnTo>
                        <a:pt x="131" y="189"/>
                      </a:lnTo>
                      <a:lnTo>
                        <a:pt x="230" y="132"/>
                      </a:lnTo>
                      <a:lnTo>
                        <a:pt x="353" y="91"/>
                      </a:lnTo>
                      <a:lnTo>
                        <a:pt x="493" y="50"/>
                      </a:lnTo>
                      <a:lnTo>
                        <a:pt x="650" y="25"/>
                      </a:lnTo>
                      <a:lnTo>
                        <a:pt x="814" y="0"/>
                      </a:lnTo>
                      <a:lnTo>
                        <a:pt x="987" y="0"/>
                      </a:lnTo>
                      <a:lnTo>
                        <a:pt x="1160" y="0"/>
                      </a:lnTo>
                      <a:lnTo>
                        <a:pt x="1333" y="25"/>
                      </a:lnTo>
                      <a:lnTo>
                        <a:pt x="1489" y="50"/>
                      </a:lnTo>
                      <a:lnTo>
                        <a:pt x="1629" y="91"/>
                      </a:lnTo>
                      <a:lnTo>
                        <a:pt x="1753" y="132"/>
                      </a:lnTo>
                      <a:lnTo>
                        <a:pt x="1852" y="189"/>
                      </a:lnTo>
                      <a:lnTo>
                        <a:pt x="1926" y="247"/>
                      </a:lnTo>
                      <a:lnTo>
                        <a:pt x="1967" y="313"/>
                      </a:lnTo>
                      <a:lnTo>
                        <a:pt x="1983" y="378"/>
                      </a:lnTo>
                      <a:lnTo>
                        <a:pt x="1967" y="444"/>
                      </a:lnTo>
                      <a:lnTo>
                        <a:pt x="1926" y="510"/>
                      </a:lnTo>
                      <a:lnTo>
                        <a:pt x="1852" y="567"/>
                      </a:lnTo>
                      <a:lnTo>
                        <a:pt x="1753" y="625"/>
                      </a:lnTo>
                      <a:lnTo>
                        <a:pt x="1629" y="674"/>
                      </a:lnTo>
                      <a:lnTo>
                        <a:pt x="1489" y="707"/>
                      </a:lnTo>
                      <a:lnTo>
                        <a:pt x="1333" y="740"/>
                      </a:lnTo>
                      <a:lnTo>
                        <a:pt x="1160" y="756"/>
                      </a:lnTo>
                      <a:lnTo>
                        <a:pt x="987" y="765"/>
                      </a:lnTo>
                      <a:lnTo>
                        <a:pt x="814" y="756"/>
                      </a:lnTo>
                      <a:lnTo>
                        <a:pt x="650" y="740"/>
                      </a:lnTo>
                      <a:lnTo>
                        <a:pt x="493" y="707"/>
                      </a:lnTo>
                      <a:lnTo>
                        <a:pt x="353" y="674"/>
                      </a:lnTo>
                      <a:lnTo>
                        <a:pt x="230" y="625"/>
                      </a:lnTo>
                      <a:lnTo>
                        <a:pt x="131" y="567"/>
                      </a:lnTo>
                      <a:lnTo>
                        <a:pt x="57" y="510"/>
                      </a:lnTo>
                      <a:lnTo>
                        <a:pt x="16" y="444"/>
                      </a:lnTo>
                      <a:lnTo>
                        <a:pt x="0" y="37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16"/>
                <p:cNvSpPr>
                  <a:spLocks/>
                </p:cNvSpPr>
                <p:nvPr/>
              </p:nvSpPr>
              <p:spPr bwMode="auto">
                <a:xfrm>
                  <a:off x="3055" y="1154"/>
                  <a:ext cx="1853" cy="650"/>
                </a:xfrm>
                <a:custGeom>
                  <a:avLst/>
                  <a:gdLst/>
                  <a:ahLst/>
                  <a:cxnLst>
                    <a:cxn ang="0">
                      <a:pos x="0" y="329"/>
                    </a:cxn>
                    <a:cxn ang="0">
                      <a:pos x="17" y="263"/>
                    </a:cxn>
                    <a:cxn ang="0">
                      <a:pos x="66" y="205"/>
                    </a:cxn>
                    <a:cxn ang="0">
                      <a:pos x="140" y="156"/>
                    </a:cxn>
                    <a:cxn ang="0">
                      <a:pos x="247" y="107"/>
                    </a:cxn>
                    <a:cxn ang="0">
                      <a:pos x="371" y="66"/>
                    </a:cxn>
                    <a:cxn ang="0">
                      <a:pos x="519" y="33"/>
                    </a:cxn>
                    <a:cxn ang="0">
                      <a:pos x="675" y="16"/>
                    </a:cxn>
                    <a:cxn ang="0">
                      <a:pos x="840" y="0"/>
                    </a:cxn>
                    <a:cxn ang="0">
                      <a:pos x="1013" y="0"/>
                    </a:cxn>
                    <a:cxn ang="0">
                      <a:pos x="1177" y="16"/>
                    </a:cxn>
                    <a:cxn ang="0">
                      <a:pos x="1342" y="33"/>
                    </a:cxn>
                    <a:cxn ang="0">
                      <a:pos x="1482" y="66"/>
                    </a:cxn>
                    <a:cxn ang="0">
                      <a:pos x="1613" y="107"/>
                    </a:cxn>
                    <a:cxn ang="0">
                      <a:pos x="1712" y="156"/>
                    </a:cxn>
                    <a:cxn ang="0">
                      <a:pos x="1795" y="205"/>
                    </a:cxn>
                    <a:cxn ang="0">
                      <a:pos x="1836" y="263"/>
                    </a:cxn>
                    <a:cxn ang="0">
                      <a:pos x="1852" y="329"/>
                    </a:cxn>
                    <a:cxn ang="0">
                      <a:pos x="1836" y="386"/>
                    </a:cxn>
                    <a:cxn ang="0">
                      <a:pos x="1795" y="444"/>
                    </a:cxn>
                    <a:cxn ang="0">
                      <a:pos x="1712" y="493"/>
                    </a:cxn>
                    <a:cxn ang="0">
                      <a:pos x="1613" y="542"/>
                    </a:cxn>
                    <a:cxn ang="0">
                      <a:pos x="1482" y="583"/>
                    </a:cxn>
                    <a:cxn ang="0">
                      <a:pos x="1342" y="616"/>
                    </a:cxn>
                    <a:cxn ang="0">
                      <a:pos x="1177" y="641"/>
                    </a:cxn>
                    <a:cxn ang="0">
                      <a:pos x="1013" y="649"/>
                    </a:cxn>
                    <a:cxn ang="0">
                      <a:pos x="840" y="649"/>
                    </a:cxn>
                    <a:cxn ang="0">
                      <a:pos x="675" y="641"/>
                    </a:cxn>
                    <a:cxn ang="0">
                      <a:pos x="519" y="616"/>
                    </a:cxn>
                    <a:cxn ang="0">
                      <a:pos x="371" y="583"/>
                    </a:cxn>
                    <a:cxn ang="0">
                      <a:pos x="247" y="542"/>
                    </a:cxn>
                    <a:cxn ang="0">
                      <a:pos x="140" y="493"/>
                    </a:cxn>
                    <a:cxn ang="0">
                      <a:pos x="66" y="444"/>
                    </a:cxn>
                    <a:cxn ang="0">
                      <a:pos x="17" y="386"/>
                    </a:cxn>
                    <a:cxn ang="0">
                      <a:pos x="0" y="329"/>
                    </a:cxn>
                  </a:cxnLst>
                  <a:rect l="0" t="0" r="r" b="b"/>
                  <a:pathLst>
                    <a:path w="1853" h="650">
                      <a:moveTo>
                        <a:pt x="0" y="329"/>
                      </a:moveTo>
                      <a:lnTo>
                        <a:pt x="17" y="263"/>
                      </a:lnTo>
                      <a:lnTo>
                        <a:pt x="66" y="205"/>
                      </a:lnTo>
                      <a:lnTo>
                        <a:pt x="140" y="156"/>
                      </a:lnTo>
                      <a:lnTo>
                        <a:pt x="247" y="107"/>
                      </a:lnTo>
                      <a:lnTo>
                        <a:pt x="371" y="66"/>
                      </a:lnTo>
                      <a:lnTo>
                        <a:pt x="519" y="33"/>
                      </a:lnTo>
                      <a:lnTo>
                        <a:pt x="675" y="16"/>
                      </a:lnTo>
                      <a:lnTo>
                        <a:pt x="840" y="0"/>
                      </a:lnTo>
                      <a:lnTo>
                        <a:pt x="1013" y="0"/>
                      </a:lnTo>
                      <a:lnTo>
                        <a:pt x="1177" y="16"/>
                      </a:lnTo>
                      <a:lnTo>
                        <a:pt x="1342" y="33"/>
                      </a:lnTo>
                      <a:lnTo>
                        <a:pt x="1482" y="66"/>
                      </a:lnTo>
                      <a:lnTo>
                        <a:pt x="1613" y="107"/>
                      </a:lnTo>
                      <a:lnTo>
                        <a:pt x="1712" y="156"/>
                      </a:lnTo>
                      <a:lnTo>
                        <a:pt x="1795" y="205"/>
                      </a:lnTo>
                      <a:lnTo>
                        <a:pt x="1836" y="263"/>
                      </a:lnTo>
                      <a:lnTo>
                        <a:pt x="1852" y="329"/>
                      </a:lnTo>
                      <a:lnTo>
                        <a:pt x="1836" y="386"/>
                      </a:lnTo>
                      <a:lnTo>
                        <a:pt x="1795" y="444"/>
                      </a:lnTo>
                      <a:lnTo>
                        <a:pt x="1712" y="493"/>
                      </a:lnTo>
                      <a:lnTo>
                        <a:pt x="1613" y="542"/>
                      </a:lnTo>
                      <a:lnTo>
                        <a:pt x="1482" y="583"/>
                      </a:lnTo>
                      <a:lnTo>
                        <a:pt x="1342" y="616"/>
                      </a:lnTo>
                      <a:lnTo>
                        <a:pt x="1177" y="641"/>
                      </a:lnTo>
                      <a:lnTo>
                        <a:pt x="1013" y="649"/>
                      </a:lnTo>
                      <a:lnTo>
                        <a:pt x="840" y="649"/>
                      </a:lnTo>
                      <a:lnTo>
                        <a:pt x="675" y="641"/>
                      </a:lnTo>
                      <a:lnTo>
                        <a:pt x="519" y="616"/>
                      </a:lnTo>
                      <a:lnTo>
                        <a:pt x="371" y="583"/>
                      </a:lnTo>
                      <a:lnTo>
                        <a:pt x="247" y="542"/>
                      </a:lnTo>
                      <a:lnTo>
                        <a:pt x="140" y="493"/>
                      </a:lnTo>
                      <a:lnTo>
                        <a:pt x="66" y="444"/>
                      </a:lnTo>
                      <a:lnTo>
                        <a:pt x="17" y="386"/>
                      </a:lnTo>
                      <a:lnTo>
                        <a:pt x="0" y="329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3146" y="1220"/>
                  <a:ext cx="1672" cy="494"/>
                </a:xfrm>
                <a:custGeom>
                  <a:avLst/>
                  <a:gdLst/>
                  <a:ahLst/>
                  <a:cxnLst>
                    <a:cxn ang="0">
                      <a:pos x="0" y="246"/>
                    </a:cxn>
                    <a:cxn ang="0">
                      <a:pos x="16" y="197"/>
                    </a:cxn>
                    <a:cxn ang="0">
                      <a:pos x="66" y="147"/>
                    </a:cxn>
                    <a:cxn ang="0">
                      <a:pos x="148" y="106"/>
                    </a:cxn>
                    <a:cxn ang="0">
                      <a:pos x="247" y="74"/>
                    </a:cxn>
                    <a:cxn ang="0">
                      <a:pos x="370" y="41"/>
                    </a:cxn>
                    <a:cxn ang="0">
                      <a:pos x="518" y="16"/>
                    </a:cxn>
                    <a:cxn ang="0">
                      <a:pos x="675" y="0"/>
                    </a:cxn>
                    <a:cxn ang="0">
                      <a:pos x="839" y="0"/>
                    </a:cxn>
                    <a:cxn ang="0">
                      <a:pos x="996" y="0"/>
                    </a:cxn>
                    <a:cxn ang="0">
                      <a:pos x="1152" y="16"/>
                    </a:cxn>
                    <a:cxn ang="0">
                      <a:pos x="1300" y="41"/>
                    </a:cxn>
                    <a:cxn ang="0">
                      <a:pos x="1424" y="74"/>
                    </a:cxn>
                    <a:cxn ang="0">
                      <a:pos x="1531" y="106"/>
                    </a:cxn>
                    <a:cxn ang="0">
                      <a:pos x="1605" y="147"/>
                    </a:cxn>
                    <a:cxn ang="0">
                      <a:pos x="1654" y="197"/>
                    </a:cxn>
                    <a:cxn ang="0">
                      <a:pos x="1671" y="246"/>
                    </a:cxn>
                    <a:cxn ang="0">
                      <a:pos x="1654" y="295"/>
                    </a:cxn>
                    <a:cxn ang="0">
                      <a:pos x="1605" y="337"/>
                    </a:cxn>
                    <a:cxn ang="0">
                      <a:pos x="1531" y="378"/>
                    </a:cxn>
                    <a:cxn ang="0">
                      <a:pos x="1424" y="419"/>
                    </a:cxn>
                    <a:cxn ang="0">
                      <a:pos x="1300" y="452"/>
                    </a:cxn>
                    <a:cxn ang="0">
                      <a:pos x="1152" y="476"/>
                    </a:cxn>
                    <a:cxn ang="0">
                      <a:pos x="996" y="484"/>
                    </a:cxn>
                    <a:cxn ang="0">
                      <a:pos x="839" y="493"/>
                    </a:cxn>
                    <a:cxn ang="0">
                      <a:pos x="675" y="484"/>
                    </a:cxn>
                    <a:cxn ang="0">
                      <a:pos x="518" y="476"/>
                    </a:cxn>
                    <a:cxn ang="0">
                      <a:pos x="370" y="452"/>
                    </a:cxn>
                    <a:cxn ang="0">
                      <a:pos x="247" y="419"/>
                    </a:cxn>
                    <a:cxn ang="0">
                      <a:pos x="148" y="378"/>
                    </a:cxn>
                    <a:cxn ang="0">
                      <a:pos x="66" y="337"/>
                    </a:cxn>
                    <a:cxn ang="0">
                      <a:pos x="16" y="295"/>
                    </a:cxn>
                    <a:cxn ang="0">
                      <a:pos x="0" y="246"/>
                    </a:cxn>
                  </a:cxnLst>
                  <a:rect l="0" t="0" r="r" b="b"/>
                  <a:pathLst>
                    <a:path w="1672" h="494">
                      <a:moveTo>
                        <a:pt x="0" y="246"/>
                      </a:moveTo>
                      <a:lnTo>
                        <a:pt x="16" y="197"/>
                      </a:lnTo>
                      <a:lnTo>
                        <a:pt x="66" y="147"/>
                      </a:lnTo>
                      <a:lnTo>
                        <a:pt x="148" y="106"/>
                      </a:lnTo>
                      <a:lnTo>
                        <a:pt x="247" y="74"/>
                      </a:lnTo>
                      <a:lnTo>
                        <a:pt x="370" y="41"/>
                      </a:lnTo>
                      <a:lnTo>
                        <a:pt x="518" y="16"/>
                      </a:lnTo>
                      <a:lnTo>
                        <a:pt x="675" y="0"/>
                      </a:lnTo>
                      <a:lnTo>
                        <a:pt x="839" y="0"/>
                      </a:lnTo>
                      <a:lnTo>
                        <a:pt x="996" y="0"/>
                      </a:lnTo>
                      <a:lnTo>
                        <a:pt x="1152" y="16"/>
                      </a:lnTo>
                      <a:lnTo>
                        <a:pt x="1300" y="41"/>
                      </a:lnTo>
                      <a:lnTo>
                        <a:pt x="1424" y="74"/>
                      </a:lnTo>
                      <a:lnTo>
                        <a:pt x="1531" y="106"/>
                      </a:lnTo>
                      <a:lnTo>
                        <a:pt x="1605" y="147"/>
                      </a:lnTo>
                      <a:lnTo>
                        <a:pt x="1654" y="197"/>
                      </a:lnTo>
                      <a:lnTo>
                        <a:pt x="1671" y="246"/>
                      </a:lnTo>
                      <a:lnTo>
                        <a:pt x="1654" y="295"/>
                      </a:lnTo>
                      <a:lnTo>
                        <a:pt x="1605" y="337"/>
                      </a:lnTo>
                      <a:lnTo>
                        <a:pt x="1531" y="378"/>
                      </a:lnTo>
                      <a:lnTo>
                        <a:pt x="1424" y="419"/>
                      </a:lnTo>
                      <a:lnTo>
                        <a:pt x="1300" y="452"/>
                      </a:lnTo>
                      <a:lnTo>
                        <a:pt x="1152" y="476"/>
                      </a:lnTo>
                      <a:lnTo>
                        <a:pt x="996" y="484"/>
                      </a:lnTo>
                      <a:lnTo>
                        <a:pt x="839" y="493"/>
                      </a:lnTo>
                      <a:lnTo>
                        <a:pt x="675" y="484"/>
                      </a:lnTo>
                      <a:lnTo>
                        <a:pt x="518" y="476"/>
                      </a:lnTo>
                      <a:lnTo>
                        <a:pt x="370" y="452"/>
                      </a:lnTo>
                      <a:lnTo>
                        <a:pt x="247" y="419"/>
                      </a:lnTo>
                      <a:lnTo>
                        <a:pt x="148" y="378"/>
                      </a:lnTo>
                      <a:lnTo>
                        <a:pt x="66" y="337"/>
                      </a:lnTo>
                      <a:lnTo>
                        <a:pt x="16" y="295"/>
                      </a:lnTo>
                      <a:lnTo>
                        <a:pt x="0" y="24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7" name="Freeform 18"/>
              <p:cNvSpPr>
                <a:spLocks/>
              </p:cNvSpPr>
              <p:nvPr/>
            </p:nvSpPr>
            <p:spPr bwMode="auto">
              <a:xfrm>
                <a:off x="2981" y="2797"/>
                <a:ext cx="1993" cy="766"/>
              </a:xfrm>
              <a:custGeom>
                <a:avLst/>
                <a:gdLst/>
                <a:ahLst/>
                <a:cxnLst>
                  <a:cxn ang="0">
                    <a:pos x="0" y="378"/>
                  </a:cxn>
                  <a:cxn ang="0">
                    <a:pos x="17" y="313"/>
                  </a:cxn>
                  <a:cxn ang="0">
                    <a:pos x="66" y="247"/>
                  </a:cxn>
                  <a:cxn ang="0">
                    <a:pos x="132" y="189"/>
                  </a:cxn>
                  <a:cxn ang="0">
                    <a:pos x="239" y="140"/>
                  </a:cxn>
                  <a:cxn ang="0">
                    <a:pos x="354" y="91"/>
                  </a:cxn>
                  <a:cxn ang="0">
                    <a:pos x="502" y="50"/>
                  </a:cxn>
                  <a:cxn ang="0">
                    <a:pos x="659" y="25"/>
                  </a:cxn>
                  <a:cxn ang="0">
                    <a:pos x="823" y="9"/>
                  </a:cxn>
                  <a:cxn ang="0">
                    <a:pos x="996" y="0"/>
                  </a:cxn>
                  <a:cxn ang="0">
                    <a:pos x="1169" y="9"/>
                  </a:cxn>
                  <a:cxn ang="0">
                    <a:pos x="1334" y="25"/>
                  </a:cxn>
                  <a:cxn ang="0">
                    <a:pos x="1490" y="50"/>
                  </a:cxn>
                  <a:cxn ang="0">
                    <a:pos x="1638" y="91"/>
                  </a:cxn>
                  <a:cxn ang="0">
                    <a:pos x="1753" y="140"/>
                  </a:cxn>
                  <a:cxn ang="0">
                    <a:pos x="1860" y="189"/>
                  </a:cxn>
                  <a:cxn ang="0">
                    <a:pos x="1926" y="247"/>
                  </a:cxn>
                  <a:cxn ang="0">
                    <a:pos x="1976" y="313"/>
                  </a:cxn>
                  <a:cxn ang="0">
                    <a:pos x="1992" y="378"/>
                  </a:cxn>
                  <a:cxn ang="0">
                    <a:pos x="1976" y="444"/>
                  </a:cxn>
                  <a:cxn ang="0">
                    <a:pos x="1926" y="510"/>
                  </a:cxn>
                  <a:cxn ang="0">
                    <a:pos x="1860" y="576"/>
                  </a:cxn>
                  <a:cxn ang="0">
                    <a:pos x="1753" y="625"/>
                  </a:cxn>
                  <a:cxn ang="0">
                    <a:pos x="1638" y="674"/>
                  </a:cxn>
                  <a:cxn ang="0">
                    <a:pos x="1490" y="715"/>
                  </a:cxn>
                  <a:cxn ang="0">
                    <a:pos x="1334" y="740"/>
                  </a:cxn>
                  <a:cxn ang="0">
                    <a:pos x="1169" y="756"/>
                  </a:cxn>
                  <a:cxn ang="0">
                    <a:pos x="996" y="765"/>
                  </a:cxn>
                  <a:cxn ang="0">
                    <a:pos x="823" y="756"/>
                  </a:cxn>
                  <a:cxn ang="0">
                    <a:pos x="659" y="740"/>
                  </a:cxn>
                  <a:cxn ang="0">
                    <a:pos x="502" y="715"/>
                  </a:cxn>
                  <a:cxn ang="0">
                    <a:pos x="354" y="674"/>
                  </a:cxn>
                  <a:cxn ang="0">
                    <a:pos x="239" y="625"/>
                  </a:cxn>
                  <a:cxn ang="0">
                    <a:pos x="132" y="576"/>
                  </a:cxn>
                  <a:cxn ang="0">
                    <a:pos x="66" y="510"/>
                  </a:cxn>
                  <a:cxn ang="0">
                    <a:pos x="17" y="444"/>
                  </a:cxn>
                  <a:cxn ang="0">
                    <a:pos x="0" y="378"/>
                  </a:cxn>
                </a:cxnLst>
                <a:rect l="0" t="0" r="r" b="b"/>
                <a:pathLst>
                  <a:path w="1993" h="766">
                    <a:moveTo>
                      <a:pt x="0" y="378"/>
                    </a:moveTo>
                    <a:lnTo>
                      <a:pt x="17" y="313"/>
                    </a:lnTo>
                    <a:lnTo>
                      <a:pt x="66" y="247"/>
                    </a:lnTo>
                    <a:lnTo>
                      <a:pt x="132" y="189"/>
                    </a:lnTo>
                    <a:lnTo>
                      <a:pt x="239" y="140"/>
                    </a:lnTo>
                    <a:lnTo>
                      <a:pt x="354" y="91"/>
                    </a:lnTo>
                    <a:lnTo>
                      <a:pt x="502" y="50"/>
                    </a:lnTo>
                    <a:lnTo>
                      <a:pt x="659" y="25"/>
                    </a:lnTo>
                    <a:lnTo>
                      <a:pt x="823" y="9"/>
                    </a:lnTo>
                    <a:lnTo>
                      <a:pt x="996" y="0"/>
                    </a:lnTo>
                    <a:lnTo>
                      <a:pt x="1169" y="9"/>
                    </a:lnTo>
                    <a:lnTo>
                      <a:pt x="1334" y="25"/>
                    </a:lnTo>
                    <a:lnTo>
                      <a:pt x="1490" y="50"/>
                    </a:lnTo>
                    <a:lnTo>
                      <a:pt x="1638" y="91"/>
                    </a:lnTo>
                    <a:lnTo>
                      <a:pt x="1753" y="140"/>
                    </a:lnTo>
                    <a:lnTo>
                      <a:pt x="1860" y="189"/>
                    </a:lnTo>
                    <a:lnTo>
                      <a:pt x="1926" y="247"/>
                    </a:lnTo>
                    <a:lnTo>
                      <a:pt x="1976" y="313"/>
                    </a:lnTo>
                    <a:lnTo>
                      <a:pt x="1992" y="378"/>
                    </a:lnTo>
                    <a:lnTo>
                      <a:pt x="1976" y="444"/>
                    </a:lnTo>
                    <a:lnTo>
                      <a:pt x="1926" y="510"/>
                    </a:lnTo>
                    <a:lnTo>
                      <a:pt x="1860" y="576"/>
                    </a:lnTo>
                    <a:lnTo>
                      <a:pt x="1753" y="625"/>
                    </a:lnTo>
                    <a:lnTo>
                      <a:pt x="1638" y="674"/>
                    </a:lnTo>
                    <a:lnTo>
                      <a:pt x="1490" y="715"/>
                    </a:lnTo>
                    <a:lnTo>
                      <a:pt x="1334" y="740"/>
                    </a:lnTo>
                    <a:lnTo>
                      <a:pt x="1169" y="756"/>
                    </a:lnTo>
                    <a:lnTo>
                      <a:pt x="996" y="765"/>
                    </a:lnTo>
                    <a:lnTo>
                      <a:pt x="823" y="756"/>
                    </a:lnTo>
                    <a:lnTo>
                      <a:pt x="659" y="740"/>
                    </a:lnTo>
                    <a:lnTo>
                      <a:pt x="502" y="715"/>
                    </a:lnTo>
                    <a:lnTo>
                      <a:pt x="354" y="674"/>
                    </a:lnTo>
                    <a:lnTo>
                      <a:pt x="239" y="625"/>
                    </a:lnTo>
                    <a:lnTo>
                      <a:pt x="132" y="576"/>
                    </a:lnTo>
                    <a:lnTo>
                      <a:pt x="66" y="510"/>
                    </a:lnTo>
                    <a:lnTo>
                      <a:pt x="17" y="444"/>
                    </a:lnTo>
                    <a:lnTo>
                      <a:pt x="0" y="378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" name="Group 19"/>
            <p:cNvGrpSpPr>
              <a:grpSpLocks/>
            </p:cNvGrpSpPr>
            <p:nvPr/>
          </p:nvGrpSpPr>
          <p:grpSpPr bwMode="auto">
            <a:xfrm>
              <a:off x="2981" y="2756"/>
              <a:ext cx="1993" cy="766"/>
              <a:chOff x="2981" y="2756"/>
              <a:chExt cx="1993" cy="766"/>
            </a:xfrm>
          </p:grpSpPr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2981" y="2756"/>
                <a:ext cx="1993" cy="766"/>
              </a:xfrm>
              <a:custGeom>
                <a:avLst/>
                <a:gdLst/>
                <a:ahLst/>
                <a:cxnLst>
                  <a:cxn ang="0">
                    <a:pos x="0" y="387"/>
                  </a:cxn>
                  <a:cxn ang="0">
                    <a:pos x="17" y="321"/>
                  </a:cxn>
                  <a:cxn ang="0">
                    <a:pos x="66" y="255"/>
                  </a:cxn>
                  <a:cxn ang="0">
                    <a:pos x="132" y="198"/>
                  </a:cxn>
                  <a:cxn ang="0">
                    <a:pos x="239" y="140"/>
                  </a:cxn>
                  <a:cxn ang="0">
                    <a:pos x="354" y="91"/>
                  </a:cxn>
                  <a:cxn ang="0">
                    <a:pos x="502" y="58"/>
                  </a:cxn>
                  <a:cxn ang="0">
                    <a:pos x="659" y="25"/>
                  </a:cxn>
                  <a:cxn ang="0">
                    <a:pos x="823" y="9"/>
                  </a:cxn>
                  <a:cxn ang="0">
                    <a:pos x="996" y="0"/>
                  </a:cxn>
                  <a:cxn ang="0">
                    <a:pos x="1169" y="9"/>
                  </a:cxn>
                  <a:cxn ang="0">
                    <a:pos x="1334" y="25"/>
                  </a:cxn>
                  <a:cxn ang="0">
                    <a:pos x="1490" y="58"/>
                  </a:cxn>
                  <a:cxn ang="0">
                    <a:pos x="1638" y="91"/>
                  </a:cxn>
                  <a:cxn ang="0">
                    <a:pos x="1753" y="140"/>
                  </a:cxn>
                  <a:cxn ang="0">
                    <a:pos x="1860" y="198"/>
                  </a:cxn>
                  <a:cxn ang="0">
                    <a:pos x="1926" y="255"/>
                  </a:cxn>
                  <a:cxn ang="0">
                    <a:pos x="1976" y="321"/>
                  </a:cxn>
                  <a:cxn ang="0">
                    <a:pos x="1992" y="387"/>
                  </a:cxn>
                  <a:cxn ang="0">
                    <a:pos x="1976" y="452"/>
                  </a:cxn>
                  <a:cxn ang="0">
                    <a:pos x="1926" y="518"/>
                  </a:cxn>
                  <a:cxn ang="0">
                    <a:pos x="1860" y="576"/>
                  </a:cxn>
                  <a:cxn ang="0">
                    <a:pos x="1753" y="633"/>
                  </a:cxn>
                  <a:cxn ang="0">
                    <a:pos x="1638" y="674"/>
                  </a:cxn>
                  <a:cxn ang="0">
                    <a:pos x="1490" y="715"/>
                  </a:cxn>
                  <a:cxn ang="0">
                    <a:pos x="1334" y="740"/>
                  </a:cxn>
                  <a:cxn ang="0">
                    <a:pos x="1169" y="756"/>
                  </a:cxn>
                  <a:cxn ang="0">
                    <a:pos x="996" y="765"/>
                  </a:cxn>
                  <a:cxn ang="0">
                    <a:pos x="823" y="756"/>
                  </a:cxn>
                  <a:cxn ang="0">
                    <a:pos x="659" y="740"/>
                  </a:cxn>
                  <a:cxn ang="0">
                    <a:pos x="502" y="715"/>
                  </a:cxn>
                  <a:cxn ang="0">
                    <a:pos x="354" y="674"/>
                  </a:cxn>
                  <a:cxn ang="0">
                    <a:pos x="239" y="633"/>
                  </a:cxn>
                  <a:cxn ang="0">
                    <a:pos x="132" y="576"/>
                  </a:cxn>
                  <a:cxn ang="0">
                    <a:pos x="66" y="518"/>
                  </a:cxn>
                  <a:cxn ang="0">
                    <a:pos x="17" y="452"/>
                  </a:cxn>
                  <a:cxn ang="0">
                    <a:pos x="0" y="387"/>
                  </a:cxn>
                </a:cxnLst>
                <a:rect l="0" t="0" r="r" b="b"/>
                <a:pathLst>
                  <a:path w="1993" h="766">
                    <a:moveTo>
                      <a:pt x="0" y="387"/>
                    </a:moveTo>
                    <a:lnTo>
                      <a:pt x="17" y="321"/>
                    </a:lnTo>
                    <a:lnTo>
                      <a:pt x="66" y="255"/>
                    </a:lnTo>
                    <a:lnTo>
                      <a:pt x="132" y="198"/>
                    </a:lnTo>
                    <a:lnTo>
                      <a:pt x="239" y="140"/>
                    </a:lnTo>
                    <a:lnTo>
                      <a:pt x="354" y="91"/>
                    </a:lnTo>
                    <a:lnTo>
                      <a:pt x="502" y="58"/>
                    </a:lnTo>
                    <a:lnTo>
                      <a:pt x="659" y="25"/>
                    </a:lnTo>
                    <a:lnTo>
                      <a:pt x="823" y="9"/>
                    </a:lnTo>
                    <a:lnTo>
                      <a:pt x="996" y="0"/>
                    </a:lnTo>
                    <a:lnTo>
                      <a:pt x="1169" y="9"/>
                    </a:lnTo>
                    <a:lnTo>
                      <a:pt x="1334" y="25"/>
                    </a:lnTo>
                    <a:lnTo>
                      <a:pt x="1490" y="58"/>
                    </a:lnTo>
                    <a:lnTo>
                      <a:pt x="1638" y="91"/>
                    </a:lnTo>
                    <a:lnTo>
                      <a:pt x="1753" y="140"/>
                    </a:lnTo>
                    <a:lnTo>
                      <a:pt x="1860" y="198"/>
                    </a:lnTo>
                    <a:lnTo>
                      <a:pt x="1926" y="255"/>
                    </a:lnTo>
                    <a:lnTo>
                      <a:pt x="1976" y="321"/>
                    </a:lnTo>
                    <a:lnTo>
                      <a:pt x="1992" y="387"/>
                    </a:lnTo>
                    <a:lnTo>
                      <a:pt x="1976" y="452"/>
                    </a:lnTo>
                    <a:lnTo>
                      <a:pt x="1926" y="518"/>
                    </a:lnTo>
                    <a:lnTo>
                      <a:pt x="1860" y="576"/>
                    </a:lnTo>
                    <a:lnTo>
                      <a:pt x="1753" y="633"/>
                    </a:lnTo>
                    <a:lnTo>
                      <a:pt x="1638" y="674"/>
                    </a:lnTo>
                    <a:lnTo>
                      <a:pt x="1490" y="715"/>
                    </a:lnTo>
                    <a:lnTo>
                      <a:pt x="1334" y="740"/>
                    </a:lnTo>
                    <a:lnTo>
                      <a:pt x="1169" y="756"/>
                    </a:lnTo>
                    <a:lnTo>
                      <a:pt x="996" y="765"/>
                    </a:lnTo>
                    <a:lnTo>
                      <a:pt x="823" y="756"/>
                    </a:lnTo>
                    <a:lnTo>
                      <a:pt x="659" y="740"/>
                    </a:lnTo>
                    <a:lnTo>
                      <a:pt x="502" y="715"/>
                    </a:lnTo>
                    <a:lnTo>
                      <a:pt x="354" y="674"/>
                    </a:lnTo>
                    <a:lnTo>
                      <a:pt x="239" y="633"/>
                    </a:lnTo>
                    <a:lnTo>
                      <a:pt x="132" y="576"/>
                    </a:lnTo>
                    <a:lnTo>
                      <a:pt x="66" y="518"/>
                    </a:lnTo>
                    <a:lnTo>
                      <a:pt x="17" y="452"/>
                    </a:lnTo>
                    <a:lnTo>
                      <a:pt x="0" y="38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21"/>
              <p:cNvSpPr>
                <a:spLocks/>
              </p:cNvSpPr>
              <p:nvPr/>
            </p:nvSpPr>
            <p:spPr bwMode="auto">
              <a:xfrm>
                <a:off x="3047" y="2822"/>
                <a:ext cx="1853" cy="642"/>
              </a:xfrm>
              <a:custGeom>
                <a:avLst/>
                <a:gdLst/>
                <a:ahLst/>
                <a:cxnLst>
                  <a:cxn ang="0">
                    <a:pos x="0" y="321"/>
                  </a:cxn>
                  <a:cxn ang="0">
                    <a:pos x="16" y="263"/>
                  </a:cxn>
                  <a:cxn ang="0">
                    <a:pos x="58" y="206"/>
                  </a:cxn>
                  <a:cxn ang="0">
                    <a:pos x="140" y="148"/>
                  </a:cxn>
                  <a:cxn ang="0">
                    <a:pos x="239" y="107"/>
                  </a:cxn>
                  <a:cxn ang="0">
                    <a:pos x="362" y="66"/>
                  </a:cxn>
                  <a:cxn ang="0">
                    <a:pos x="510" y="33"/>
                  </a:cxn>
                  <a:cxn ang="0">
                    <a:pos x="667" y="8"/>
                  </a:cxn>
                  <a:cxn ang="0">
                    <a:pos x="840" y="0"/>
                  </a:cxn>
                  <a:cxn ang="0">
                    <a:pos x="1012" y="0"/>
                  </a:cxn>
                  <a:cxn ang="0">
                    <a:pos x="1177" y="8"/>
                  </a:cxn>
                  <a:cxn ang="0">
                    <a:pos x="1333" y="33"/>
                  </a:cxn>
                  <a:cxn ang="0">
                    <a:pos x="1482" y="66"/>
                  </a:cxn>
                  <a:cxn ang="0">
                    <a:pos x="1605" y="107"/>
                  </a:cxn>
                  <a:cxn ang="0">
                    <a:pos x="1712" y="148"/>
                  </a:cxn>
                  <a:cxn ang="0">
                    <a:pos x="1786" y="206"/>
                  </a:cxn>
                  <a:cxn ang="0">
                    <a:pos x="1835" y="263"/>
                  </a:cxn>
                  <a:cxn ang="0">
                    <a:pos x="1852" y="321"/>
                  </a:cxn>
                  <a:cxn ang="0">
                    <a:pos x="1835" y="378"/>
                  </a:cxn>
                  <a:cxn ang="0">
                    <a:pos x="1786" y="436"/>
                  </a:cxn>
                  <a:cxn ang="0">
                    <a:pos x="1712" y="493"/>
                  </a:cxn>
                  <a:cxn ang="0">
                    <a:pos x="1605" y="542"/>
                  </a:cxn>
                  <a:cxn ang="0">
                    <a:pos x="1482" y="584"/>
                  </a:cxn>
                  <a:cxn ang="0">
                    <a:pos x="1333" y="608"/>
                  </a:cxn>
                  <a:cxn ang="0">
                    <a:pos x="1177" y="633"/>
                  </a:cxn>
                  <a:cxn ang="0">
                    <a:pos x="1012" y="641"/>
                  </a:cxn>
                  <a:cxn ang="0">
                    <a:pos x="840" y="641"/>
                  </a:cxn>
                  <a:cxn ang="0">
                    <a:pos x="667" y="633"/>
                  </a:cxn>
                  <a:cxn ang="0">
                    <a:pos x="510" y="608"/>
                  </a:cxn>
                  <a:cxn ang="0">
                    <a:pos x="362" y="584"/>
                  </a:cxn>
                  <a:cxn ang="0">
                    <a:pos x="239" y="542"/>
                  </a:cxn>
                  <a:cxn ang="0">
                    <a:pos x="140" y="493"/>
                  </a:cxn>
                  <a:cxn ang="0">
                    <a:pos x="58" y="436"/>
                  </a:cxn>
                  <a:cxn ang="0">
                    <a:pos x="16" y="378"/>
                  </a:cxn>
                  <a:cxn ang="0">
                    <a:pos x="0" y="321"/>
                  </a:cxn>
                </a:cxnLst>
                <a:rect l="0" t="0" r="r" b="b"/>
                <a:pathLst>
                  <a:path w="1853" h="642">
                    <a:moveTo>
                      <a:pt x="0" y="321"/>
                    </a:moveTo>
                    <a:lnTo>
                      <a:pt x="16" y="263"/>
                    </a:lnTo>
                    <a:lnTo>
                      <a:pt x="58" y="206"/>
                    </a:lnTo>
                    <a:lnTo>
                      <a:pt x="140" y="148"/>
                    </a:lnTo>
                    <a:lnTo>
                      <a:pt x="239" y="107"/>
                    </a:lnTo>
                    <a:lnTo>
                      <a:pt x="362" y="66"/>
                    </a:lnTo>
                    <a:lnTo>
                      <a:pt x="510" y="33"/>
                    </a:lnTo>
                    <a:lnTo>
                      <a:pt x="667" y="8"/>
                    </a:lnTo>
                    <a:lnTo>
                      <a:pt x="840" y="0"/>
                    </a:lnTo>
                    <a:lnTo>
                      <a:pt x="1012" y="0"/>
                    </a:lnTo>
                    <a:lnTo>
                      <a:pt x="1177" y="8"/>
                    </a:lnTo>
                    <a:lnTo>
                      <a:pt x="1333" y="33"/>
                    </a:lnTo>
                    <a:lnTo>
                      <a:pt x="1482" y="66"/>
                    </a:lnTo>
                    <a:lnTo>
                      <a:pt x="1605" y="107"/>
                    </a:lnTo>
                    <a:lnTo>
                      <a:pt x="1712" y="148"/>
                    </a:lnTo>
                    <a:lnTo>
                      <a:pt x="1786" y="206"/>
                    </a:lnTo>
                    <a:lnTo>
                      <a:pt x="1835" y="263"/>
                    </a:lnTo>
                    <a:lnTo>
                      <a:pt x="1852" y="321"/>
                    </a:lnTo>
                    <a:lnTo>
                      <a:pt x="1835" y="378"/>
                    </a:lnTo>
                    <a:lnTo>
                      <a:pt x="1786" y="436"/>
                    </a:lnTo>
                    <a:lnTo>
                      <a:pt x="1712" y="493"/>
                    </a:lnTo>
                    <a:lnTo>
                      <a:pt x="1605" y="542"/>
                    </a:lnTo>
                    <a:lnTo>
                      <a:pt x="1482" y="584"/>
                    </a:lnTo>
                    <a:lnTo>
                      <a:pt x="1333" y="608"/>
                    </a:lnTo>
                    <a:lnTo>
                      <a:pt x="1177" y="633"/>
                    </a:lnTo>
                    <a:lnTo>
                      <a:pt x="1012" y="641"/>
                    </a:lnTo>
                    <a:lnTo>
                      <a:pt x="840" y="641"/>
                    </a:lnTo>
                    <a:lnTo>
                      <a:pt x="667" y="633"/>
                    </a:lnTo>
                    <a:lnTo>
                      <a:pt x="510" y="608"/>
                    </a:lnTo>
                    <a:lnTo>
                      <a:pt x="362" y="584"/>
                    </a:lnTo>
                    <a:lnTo>
                      <a:pt x="239" y="542"/>
                    </a:lnTo>
                    <a:lnTo>
                      <a:pt x="140" y="493"/>
                    </a:lnTo>
                    <a:lnTo>
                      <a:pt x="58" y="436"/>
                    </a:lnTo>
                    <a:lnTo>
                      <a:pt x="16" y="378"/>
                    </a:lnTo>
                    <a:lnTo>
                      <a:pt x="0" y="32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22"/>
              <p:cNvSpPr>
                <a:spLocks/>
              </p:cNvSpPr>
              <p:nvPr/>
            </p:nvSpPr>
            <p:spPr bwMode="auto">
              <a:xfrm>
                <a:off x="3137" y="2880"/>
                <a:ext cx="1672" cy="494"/>
              </a:xfrm>
              <a:custGeom>
                <a:avLst/>
                <a:gdLst/>
                <a:ahLst/>
                <a:cxnLst>
                  <a:cxn ang="0">
                    <a:pos x="0" y="246"/>
                  </a:cxn>
                  <a:cxn ang="0">
                    <a:pos x="17" y="197"/>
                  </a:cxn>
                  <a:cxn ang="0">
                    <a:pos x="66" y="156"/>
                  </a:cxn>
                  <a:cxn ang="0">
                    <a:pos x="140" y="115"/>
                  </a:cxn>
                  <a:cxn ang="0">
                    <a:pos x="247" y="74"/>
                  </a:cxn>
                  <a:cxn ang="0">
                    <a:pos x="371" y="41"/>
                  </a:cxn>
                  <a:cxn ang="0">
                    <a:pos x="519" y="24"/>
                  </a:cxn>
                  <a:cxn ang="0">
                    <a:pos x="675" y="8"/>
                  </a:cxn>
                  <a:cxn ang="0">
                    <a:pos x="832" y="0"/>
                  </a:cxn>
                  <a:cxn ang="0">
                    <a:pos x="996" y="8"/>
                  </a:cxn>
                  <a:cxn ang="0">
                    <a:pos x="1153" y="24"/>
                  </a:cxn>
                  <a:cxn ang="0">
                    <a:pos x="1301" y="41"/>
                  </a:cxn>
                  <a:cxn ang="0">
                    <a:pos x="1424" y="74"/>
                  </a:cxn>
                  <a:cxn ang="0">
                    <a:pos x="1523" y="115"/>
                  </a:cxn>
                  <a:cxn ang="0">
                    <a:pos x="1606" y="156"/>
                  </a:cxn>
                  <a:cxn ang="0">
                    <a:pos x="1655" y="197"/>
                  </a:cxn>
                  <a:cxn ang="0">
                    <a:pos x="1671" y="246"/>
                  </a:cxn>
                  <a:cxn ang="0">
                    <a:pos x="1655" y="295"/>
                  </a:cxn>
                  <a:cxn ang="0">
                    <a:pos x="1606" y="345"/>
                  </a:cxn>
                  <a:cxn ang="0">
                    <a:pos x="1523" y="386"/>
                  </a:cxn>
                  <a:cxn ang="0">
                    <a:pos x="1424" y="427"/>
                  </a:cxn>
                  <a:cxn ang="0">
                    <a:pos x="1301" y="452"/>
                  </a:cxn>
                  <a:cxn ang="0">
                    <a:pos x="1153" y="476"/>
                  </a:cxn>
                  <a:cxn ang="0">
                    <a:pos x="996" y="493"/>
                  </a:cxn>
                  <a:cxn ang="0">
                    <a:pos x="832" y="493"/>
                  </a:cxn>
                  <a:cxn ang="0">
                    <a:pos x="675" y="493"/>
                  </a:cxn>
                  <a:cxn ang="0">
                    <a:pos x="519" y="476"/>
                  </a:cxn>
                  <a:cxn ang="0">
                    <a:pos x="371" y="452"/>
                  </a:cxn>
                  <a:cxn ang="0">
                    <a:pos x="247" y="427"/>
                  </a:cxn>
                  <a:cxn ang="0">
                    <a:pos x="140" y="386"/>
                  </a:cxn>
                  <a:cxn ang="0">
                    <a:pos x="66" y="345"/>
                  </a:cxn>
                  <a:cxn ang="0">
                    <a:pos x="17" y="295"/>
                  </a:cxn>
                  <a:cxn ang="0">
                    <a:pos x="0" y="246"/>
                  </a:cxn>
                </a:cxnLst>
                <a:rect l="0" t="0" r="r" b="b"/>
                <a:pathLst>
                  <a:path w="1672" h="494">
                    <a:moveTo>
                      <a:pt x="0" y="246"/>
                    </a:moveTo>
                    <a:lnTo>
                      <a:pt x="17" y="197"/>
                    </a:lnTo>
                    <a:lnTo>
                      <a:pt x="66" y="156"/>
                    </a:lnTo>
                    <a:lnTo>
                      <a:pt x="140" y="115"/>
                    </a:lnTo>
                    <a:lnTo>
                      <a:pt x="247" y="74"/>
                    </a:lnTo>
                    <a:lnTo>
                      <a:pt x="371" y="41"/>
                    </a:lnTo>
                    <a:lnTo>
                      <a:pt x="519" y="24"/>
                    </a:lnTo>
                    <a:lnTo>
                      <a:pt x="675" y="8"/>
                    </a:lnTo>
                    <a:lnTo>
                      <a:pt x="832" y="0"/>
                    </a:lnTo>
                    <a:lnTo>
                      <a:pt x="996" y="8"/>
                    </a:lnTo>
                    <a:lnTo>
                      <a:pt x="1153" y="24"/>
                    </a:lnTo>
                    <a:lnTo>
                      <a:pt x="1301" y="41"/>
                    </a:lnTo>
                    <a:lnTo>
                      <a:pt x="1424" y="74"/>
                    </a:lnTo>
                    <a:lnTo>
                      <a:pt x="1523" y="115"/>
                    </a:lnTo>
                    <a:lnTo>
                      <a:pt x="1606" y="156"/>
                    </a:lnTo>
                    <a:lnTo>
                      <a:pt x="1655" y="197"/>
                    </a:lnTo>
                    <a:lnTo>
                      <a:pt x="1671" y="246"/>
                    </a:lnTo>
                    <a:lnTo>
                      <a:pt x="1655" y="295"/>
                    </a:lnTo>
                    <a:lnTo>
                      <a:pt x="1606" y="345"/>
                    </a:lnTo>
                    <a:lnTo>
                      <a:pt x="1523" y="386"/>
                    </a:lnTo>
                    <a:lnTo>
                      <a:pt x="1424" y="427"/>
                    </a:lnTo>
                    <a:lnTo>
                      <a:pt x="1301" y="452"/>
                    </a:lnTo>
                    <a:lnTo>
                      <a:pt x="1153" y="476"/>
                    </a:lnTo>
                    <a:lnTo>
                      <a:pt x="996" y="493"/>
                    </a:lnTo>
                    <a:lnTo>
                      <a:pt x="832" y="493"/>
                    </a:lnTo>
                    <a:lnTo>
                      <a:pt x="675" y="493"/>
                    </a:lnTo>
                    <a:lnTo>
                      <a:pt x="519" y="476"/>
                    </a:lnTo>
                    <a:lnTo>
                      <a:pt x="371" y="452"/>
                    </a:lnTo>
                    <a:lnTo>
                      <a:pt x="247" y="427"/>
                    </a:lnTo>
                    <a:lnTo>
                      <a:pt x="140" y="386"/>
                    </a:lnTo>
                    <a:lnTo>
                      <a:pt x="66" y="345"/>
                    </a:lnTo>
                    <a:lnTo>
                      <a:pt x="17" y="295"/>
                    </a:lnTo>
                    <a:lnTo>
                      <a:pt x="0" y="24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7" name="Group 23"/>
            <p:cNvGrpSpPr>
              <a:grpSpLocks/>
            </p:cNvGrpSpPr>
            <p:nvPr/>
          </p:nvGrpSpPr>
          <p:grpSpPr bwMode="auto">
            <a:xfrm>
              <a:off x="3788" y="669"/>
              <a:ext cx="429" cy="2516"/>
              <a:chOff x="3788" y="669"/>
              <a:chExt cx="429" cy="2516"/>
            </a:xfrm>
          </p:grpSpPr>
          <p:sp>
            <p:nvSpPr>
              <p:cNvPr id="78" name="Freeform 24"/>
              <p:cNvSpPr>
                <a:spLocks/>
              </p:cNvSpPr>
              <p:nvPr/>
            </p:nvSpPr>
            <p:spPr bwMode="auto">
              <a:xfrm>
                <a:off x="3845" y="784"/>
                <a:ext cx="248" cy="741"/>
              </a:xfrm>
              <a:custGeom>
                <a:avLst/>
                <a:gdLst/>
                <a:ahLst/>
                <a:cxnLst>
                  <a:cxn ang="0">
                    <a:pos x="247" y="649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649"/>
                  </a:cxn>
                  <a:cxn ang="0">
                    <a:pos x="0" y="657"/>
                  </a:cxn>
                  <a:cxn ang="0">
                    <a:pos x="17" y="699"/>
                  </a:cxn>
                  <a:cxn ang="0">
                    <a:pos x="50" y="723"/>
                  </a:cxn>
                  <a:cxn ang="0">
                    <a:pos x="99" y="740"/>
                  </a:cxn>
                  <a:cxn ang="0">
                    <a:pos x="157" y="740"/>
                  </a:cxn>
                  <a:cxn ang="0">
                    <a:pos x="206" y="723"/>
                  </a:cxn>
                  <a:cxn ang="0">
                    <a:pos x="239" y="699"/>
                  </a:cxn>
                  <a:cxn ang="0">
                    <a:pos x="247" y="657"/>
                  </a:cxn>
                  <a:cxn ang="0">
                    <a:pos x="247" y="649"/>
                  </a:cxn>
                </a:cxnLst>
                <a:rect l="0" t="0" r="r" b="b"/>
                <a:pathLst>
                  <a:path w="248" h="741">
                    <a:moveTo>
                      <a:pt x="247" y="649"/>
                    </a:moveTo>
                    <a:lnTo>
                      <a:pt x="247" y="0"/>
                    </a:lnTo>
                    <a:lnTo>
                      <a:pt x="0" y="0"/>
                    </a:lnTo>
                    <a:lnTo>
                      <a:pt x="0" y="649"/>
                    </a:lnTo>
                    <a:lnTo>
                      <a:pt x="0" y="657"/>
                    </a:lnTo>
                    <a:lnTo>
                      <a:pt x="17" y="699"/>
                    </a:lnTo>
                    <a:lnTo>
                      <a:pt x="50" y="723"/>
                    </a:lnTo>
                    <a:lnTo>
                      <a:pt x="99" y="740"/>
                    </a:lnTo>
                    <a:lnTo>
                      <a:pt x="157" y="740"/>
                    </a:lnTo>
                    <a:lnTo>
                      <a:pt x="206" y="723"/>
                    </a:lnTo>
                    <a:lnTo>
                      <a:pt x="239" y="699"/>
                    </a:lnTo>
                    <a:lnTo>
                      <a:pt x="247" y="657"/>
                    </a:lnTo>
                    <a:lnTo>
                      <a:pt x="247" y="64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25"/>
              <p:cNvSpPr>
                <a:spLocks/>
              </p:cNvSpPr>
              <p:nvPr/>
            </p:nvSpPr>
            <p:spPr bwMode="auto">
              <a:xfrm>
                <a:off x="3845" y="669"/>
                <a:ext cx="248" cy="157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17" y="41"/>
                  </a:cxn>
                  <a:cxn ang="0">
                    <a:pos x="50" y="8"/>
                  </a:cxn>
                  <a:cxn ang="0">
                    <a:pos x="99" y="0"/>
                  </a:cxn>
                  <a:cxn ang="0">
                    <a:pos x="157" y="0"/>
                  </a:cxn>
                  <a:cxn ang="0">
                    <a:pos x="206" y="8"/>
                  </a:cxn>
                  <a:cxn ang="0">
                    <a:pos x="239" y="41"/>
                  </a:cxn>
                  <a:cxn ang="0">
                    <a:pos x="247" y="74"/>
                  </a:cxn>
                  <a:cxn ang="0">
                    <a:pos x="239" y="115"/>
                  </a:cxn>
                  <a:cxn ang="0">
                    <a:pos x="206" y="140"/>
                  </a:cxn>
                  <a:cxn ang="0">
                    <a:pos x="157" y="156"/>
                  </a:cxn>
                  <a:cxn ang="0">
                    <a:pos x="99" y="156"/>
                  </a:cxn>
                  <a:cxn ang="0">
                    <a:pos x="50" y="140"/>
                  </a:cxn>
                  <a:cxn ang="0">
                    <a:pos x="17" y="115"/>
                  </a:cxn>
                  <a:cxn ang="0">
                    <a:pos x="0" y="74"/>
                  </a:cxn>
                </a:cxnLst>
                <a:rect l="0" t="0" r="r" b="b"/>
                <a:pathLst>
                  <a:path w="248" h="157">
                    <a:moveTo>
                      <a:pt x="0" y="74"/>
                    </a:moveTo>
                    <a:lnTo>
                      <a:pt x="17" y="41"/>
                    </a:lnTo>
                    <a:lnTo>
                      <a:pt x="50" y="8"/>
                    </a:lnTo>
                    <a:lnTo>
                      <a:pt x="99" y="0"/>
                    </a:lnTo>
                    <a:lnTo>
                      <a:pt x="157" y="0"/>
                    </a:lnTo>
                    <a:lnTo>
                      <a:pt x="206" y="8"/>
                    </a:lnTo>
                    <a:lnTo>
                      <a:pt x="239" y="41"/>
                    </a:lnTo>
                    <a:lnTo>
                      <a:pt x="247" y="74"/>
                    </a:lnTo>
                    <a:lnTo>
                      <a:pt x="239" y="115"/>
                    </a:lnTo>
                    <a:lnTo>
                      <a:pt x="206" y="140"/>
                    </a:lnTo>
                    <a:lnTo>
                      <a:pt x="157" y="156"/>
                    </a:lnTo>
                    <a:lnTo>
                      <a:pt x="99" y="156"/>
                    </a:lnTo>
                    <a:lnTo>
                      <a:pt x="50" y="140"/>
                    </a:lnTo>
                    <a:lnTo>
                      <a:pt x="17" y="115"/>
                    </a:lnTo>
                    <a:lnTo>
                      <a:pt x="0" y="7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26"/>
              <p:cNvSpPr>
                <a:spLocks/>
              </p:cNvSpPr>
              <p:nvPr/>
            </p:nvSpPr>
            <p:spPr bwMode="auto">
              <a:xfrm>
                <a:off x="3845" y="2263"/>
                <a:ext cx="248" cy="922"/>
              </a:xfrm>
              <a:custGeom>
                <a:avLst/>
                <a:gdLst/>
                <a:ahLst/>
                <a:cxnLst>
                  <a:cxn ang="0">
                    <a:pos x="247" y="81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814"/>
                  </a:cxn>
                  <a:cxn ang="0">
                    <a:pos x="0" y="822"/>
                  </a:cxn>
                  <a:cxn ang="0">
                    <a:pos x="17" y="871"/>
                  </a:cxn>
                  <a:cxn ang="0">
                    <a:pos x="50" y="904"/>
                  </a:cxn>
                  <a:cxn ang="0">
                    <a:pos x="99" y="921"/>
                  </a:cxn>
                  <a:cxn ang="0">
                    <a:pos x="157" y="921"/>
                  </a:cxn>
                  <a:cxn ang="0">
                    <a:pos x="206" y="904"/>
                  </a:cxn>
                  <a:cxn ang="0">
                    <a:pos x="239" y="871"/>
                  </a:cxn>
                  <a:cxn ang="0">
                    <a:pos x="247" y="822"/>
                  </a:cxn>
                  <a:cxn ang="0">
                    <a:pos x="247" y="814"/>
                  </a:cxn>
                </a:cxnLst>
                <a:rect l="0" t="0" r="r" b="b"/>
                <a:pathLst>
                  <a:path w="248" h="922">
                    <a:moveTo>
                      <a:pt x="247" y="814"/>
                    </a:moveTo>
                    <a:lnTo>
                      <a:pt x="247" y="0"/>
                    </a:lnTo>
                    <a:lnTo>
                      <a:pt x="0" y="0"/>
                    </a:lnTo>
                    <a:lnTo>
                      <a:pt x="0" y="814"/>
                    </a:lnTo>
                    <a:lnTo>
                      <a:pt x="0" y="822"/>
                    </a:lnTo>
                    <a:lnTo>
                      <a:pt x="17" y="871"/>
                    </a:lnTo>
                    <a:lnTo>
                      <a:pt x="50" y="904"/>
                    </a:lnTo>
                    <a:lnTo>
                      <a:pt x="99" y="921"/>
                    </a:lnTo>
                    <a:lnTo>
                      <a:pt x="157" y="921"/>
                    </a:lnTo>
                    <a:lnTo>
                      <a:pt x="206" y="904"/>
                    </a:lnTo>
                    <a:lnTo>
                      <a:pt x="239" y="871"/>
                    </a:lnTo>
                    <a:lnTo>
                      <a:pt x="247" y="822"/>
                    </a:lnTo>
                    <a:lnTo>
                      <a:pt x="247" y="81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27"/>
              <p:cNvSpPr>
                <a:spLocks/>
              </p:cNvSpPr>
              <p:nvPr/>
            </p:nvSpPr>
            <p:spPr bwMode="auto">
              <a:xfrm>
                <a:off x="3788" y="850"/>
                <a:ext cx="429" cy="247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16" y="49"/>
                  </a:cxn>
                  <a:cxn ang="0">
                    <a:pos x="0" y="98"/>
                  </a:cxn>
                  <a:cxn ang="0">
                    <a:pos x="16" y="156"/>
                  </a:cxn>
                  <a:cxn ang="0">
                    <a:pos x="66" y="205"/>
                  </a:cxn>
                  <a:cxn ang="0">
                    <a:pos x="131" y="230"/>
                  </a:cxn>
                  <a:cxn ang="0">
                    <a:pos x="214" y="246"/>
                  </a:cxn>
                  <a:cxn ang="0">
                    <a:pos x="296" y="230"/>
                  </a:cxn>
                  <a:cxn ang="0">
                    <a:pos x="362" y="205"/>
                  </a:cxn>
                  <a:cxn ang="0">
                    <a:pos x="411" y="156"/>
                  </a:cxn>
                  <a:cxn ang="0">
                    <a:pos x="428" y="98"/>
                  </a:cxn>
                  <a:cxn ang="0">
                    <a:pos x="411" y="49"/>
                  </a:cxn>
                </a:cxnLst>
                <a:rect l="0" t="0" r="r" b="b"/>
                <a:pathLst>
                  <a:path w="429" h="247">
                    <a:moveTo>
                      <a:pt x="57" y="0"/>
                    </a:moveTo>
                    <a:lnTo>
                      <a:pt x="16" y="49"/>
                    </a:lnTo>
                    <a:lnTo>
                      <a:pt x="0" y="98"/>
                    </a:lnTo>
                    <a:lnTo>
                      <a:pt x="16" y="156"/>
                    </a:lnTo>
                    <a:lnTo>
                      <a:pt x="66" y="205"/>
                    </a:lnTo>
                    <a:lnTo>
                      <a:pt x="131" y="230"/>
                    </a:lnTo>
                    <a:lnTo>
                      <a:pt x="214" y="246"/>
                    </a:lnTo>
                    <a:lnTo>
                      <a:pt x="296" y="230"/>
                    </a:lnTo>
                    <a:lnTo>
                      <a:pt x="362" y="205"/>
                    </a:lnTo>
                    <a:lnTo>
                      <a:pt x="411" y="156"/>
                    </a:lnTo>
                    <a:lnTo>
                      <a:pt x="428" y="98"/>
                    </a:lnTo>
                    <a:lnTo>
                      <a:pt x="411" y="49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94" name="Freeform 28"/>
          <p:cNvSpPr>
            <a:spLocks/>
          </p:cNvSpPr>
          <p:nvPr/>
        </p:nvSpPr>
        <p:spPr bwMode="auto">
          <a:xfrm>
            <a:off x="9516775" y="1184821"/>
            <a:ext cx="171450" cy="171450"/>
          </a:xfrm>
          <a:custGeom>
            <a:avLst/>
            <a:gdLst/>
            <a:ahLst/>
            <a:cxnLst>
              <a:cxn ang="0">
                <a:pos x="25" y="107"/>
              </a:cxn>
              <a:cxn ang="0">
                <a:pos x="0" y="0"/>
              </a:cxn>
              <a:cxn ang="0">
                <a:pos x="107" y="41"/>
              </a:cxn>
              <a:cxn ang="0">
                <a:pos x="25" y="107"/>
              </a:cxn>
            </a:cxnLst>
            <a:rect l="0" t="0" r="r" b="b"/>
            <a:pathLst>
              <a:path w="108" h="108">
                <a:moveTo>
                  <a:pt x="25" y="107"/>
                </a:moveTo>
                <a:lnTo>
                  <a:pt x="0" y="0"/>
                </a:lnTo>
                <a:lnTo>
                  <a:pt x="107" y="41"/>
                </a:lnTo>
                <a:lnTo>
                  <a:pt x="25" y="10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5" name="Line 29"/>
          <p:cNvSpPr>
            <a:spLocks noChangeShapeType="1"/>
          </p:cNvSpPr>
          <p:nvPr/>
        </p:nvSpPr>
        <p:spPr bwMode="auto">
          <a:xfrm>
            <a:off x="7060913" y="2162721"/>
            <a:ext cx="7842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6" name="Line 30"/>
          <p:cNvSpPr>
            <a:spLocks noChangeShapeType="1"/>
          </p:cNvSpPr>
          <p:nvPr/>
        </p:nvSpPr>
        <p:spPr bwMode="auto">
          <a:xfrm>
            <a:off x="7060913" y="2775496"/>
            <a:ext cx="7842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7" name="Line 31"/>
          <p:cNvSpPr>
            <a:spLocks noChangeShapeType="1"/>
          </p:cNvSpPr>
          <p:nvPr/>
        </p:nvSpPr>
        <p:spPr bwMode="auto">
          <a:xfrm>
            <a:off x="7060913" y="4863058"/>
            <a:ext cx="7842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8" name="Line 32"/>
          <p:cNvSpPr>
            <a:spLocks noChangeShapeType="1"/>
          </p:cNvSpPr>
          <p:nvPr/>
        </p:nvSpPr>
        <p:spPr bwMode="auto">
          <a:xfrm>
            <a:off x="7060912" y="3337472"/>
            <a:ext cx="0" cy="156527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9" name="Line 33"/>
          <p:cNvSpPr>
            <a:spLocks noChangeShapeType="1"/>
          </p:cNvSpPr>
          <p:nvPr/>
        </p:nvSpPr>
        <p:spPr bwMode="auto">
          <a:xfrm flipV="1">
            <a:off x="7060912" y="2162721"/>
            <a:ext cx="0" cy="117475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0" name="Freeform 34" descr="Light vertical"/>
          <p:cNvSpPr>
            <a:spLocks/>
          </p:cNvSpPr>
          <p:nvPr/>
        </p:nvSpPr>
        <p:spPr bwMode="auto">
          <a:xfrm>
            <a:off x="7845138" y="4824959"/>
            <a:ext cx="157163" cy="793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98" y="49"/>
              </a:cxn>
              <a:cxn ang="0">
                <a:pos x="98" y="0"/>
              </a:cxn>
              <a:cxn ang="0">
                <a:pos x="0" y="0"/>
              </a:cxn>
              <a:cxn ang="0">
                <a:pos x="0" y="49"/>
              </a:cxn>
            </a:cxnLst>
            <a:rect l="0" t="0" r="r" b="b"/>
            <a:pathLst>
              <a:path w="99" h="50">
                <a:moveTo>
                  <a:pt x="0" y="49"/>
                </a:moveTo>
                <a:lnTo>
                  <a:pt x="98" y="49"/>
                </a:lnTo>
                <a:lnTo>
                  <a:pt x="98" y="0"/>
                </a:lnTo>
                <a:lnTo>
                  <a:pt x="0" y="0"/>
                </a:lnTo>
                <a:lnTo>
                  <a:pt x="0" y="49"/>
                </a:lnTo>
              </a:path>
            </a:pathLst>
          </a:custGeom>
          <a:pattFill prst="ltVert">
            <a:fgClr>
              <a:srgbClr val="FFFFFF"/>
            </a:fgClr>
            <a:bgClr>
              <a:srgbClr val="000000"/>
            </a:bgClr>
          </a:patt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" name="Freeform 35" descr="Light vertical"/>
          <p:cNvSpPr>
            <a:spLocks/>
          </p:cNvSpPr>
          <p:nvPr/>
        </p:nvSpPr>
        <p:spPr bwMode="auto">
          <a:xfrm>
            <a:off x="7845138" y="2123034"/>
            <a:ext cx="157163" cy="68263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98" y="42"/>
              </a:cxn>
              <a:cxn ang="0">
                <a:pos x="98" y="0"/>
              </a:cxn>
              <a:cxn ang="0">
                <a:pos x="0" y="0"/>
              </a:cxn>
              <a:cxn ang="0">
                <a:pos x="0" y="42"/>
              </a:cxn>
            </a:cxnLst>
            <a:rect l="0" t="0" r="r" b="b"/>
            <a:pathLst>
              <a:path w="99" h="43">
                <a:moveTo>
                  <a:pt x="0" y="42"/>
                </a:moveTo>
                <a:lnTo>
                  <a:pt x="98" y="42"/>
                </a:lnTo>
                <a:lnTo>
                  <a:pt x="98" y="0"/>
                </a:lnTo>
                <a:lnTo>
                  <a:pt x="0" y="0"/>
                </a:lnTo>
                <a:lnTo>
                  <a:pt x="0" y="42"/>
                </a:lnTo>
              </a:path>
            </a:pathLst>
          </a:custGeom>
          <a:pattFill prst="ltVert">
            <a:fgClr>
              <a:srgbClr val="FFFFFF"/>
            </a:fgClr>
            <a:bgClr>
              <a:srgbClr val="000000"/>
            </a:bgClr>
          </a:patt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2" name="Freeform 36" descr="Light vertical"/>
          <p:cNvSpPr>
            <a:spLocks/>
          </p:cNvSpPr>
          <p:nvPr/>
        </p:nvSpPr>
        <p:spPr bwMode="auto">
          <a:xfrm>
            <a:off x="7845138" y="2750097"/>
            <a:ext cx="157163" cy="66675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98" y="41"/>
              </a:cxn>
              <a:cxn ang="0">
                <a:pos x="98" y="0"/>
              </a:cxn>
              <a:cxn ang="0">
                <a:pos x="0" y="0"/>
              </a:cxn>
              <a:cxn ang="0">
                <a:pos x="0" y="41"/>
              </a:cxn>
            </a:cxnLst>
            <a:rect l="0" t="0" r="r" b="b"/>
            <a:pathLst>
              <a:path w="99" h="42">
                <a:moveTo>
                  <a:pt x="0" y="41"/>
                </a:moveTo>
                <a:lnTo>
                  <a:pt x="98" y="41"/>
                </a:lnTo>
                <a:lnTo>
                  <a:pt x="98" y="0"/>
                </a:lnTo>
                <a:lnTo>
                  <a:pt x="0" y="0"/>
                </a:lnTo>
                <a:lnTo>
                  <a:pt x="0" y="41"/>
                </a:lnTo>
              </a:path>
            </a:pathLst>
          </a:custGeom>
          <a:pattFill prst="ltVert">
            <a:fgClr>
              <a:srgbClr val="FFFFFF"/>
            </a:fgClr>
            <a:bgClr>
              <a:srgbClr val="000000"/>
            </a:bgClr>
          </a:patt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3" name="Rectangle 37"/>
          <p:cNvSpPr>
            <a:spLocks noChangeArrowheads="1"/>
          </p:cNvSpPr>
          <p:nvPr/>
        </p:nvSpPr>
        <p:spPr bwMode="auto">
          <a:xfrm>
            <a:off x="10707401" y="3616871"/>
            <a:ext cx="838371" cy="32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457200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Platters</a:t>
            </a:r>
          </a:p>
        </p:txBody>
      </p:sp>
      <p:sp>
        <p:nvSpPr>
          <p:cNvPr id="104" name="Line 38"/>
          <p:cNvSpPr>
            <a:spLocks noChangeShapeType="1"/>
          </p:cNvSpPr>
          <p:nvPr/>
        </p:nvSpPr>
        <p:spPr bwMode="auto">
          <a:xfrm>
            <a:off x="10588338" y="3140622"/>
            <a:ext cx="392113" cy="484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5" name="Line 39"/>
          <p:cNvSpPr>
            <a:spLocks noChangeShapeType="1"/>
          </p:cNvSpPr>
          <p:nvPr/>
        </p:nvSpPr>
        <p:spPr bwMode="auto">
          <a:xfrm flipV="1">
            <a:off x="10588338" y="3924847"/>
            <a:ext cx="392113" cy="5857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6" name="Rectangle 40"/>
          <p:cNvSpPr>
            <a:spLocks noChangeArrowheads="1"/>
          </p:cNvSpPr>
          <p:nvPr/>
        </p:nvSpPr>
        <p:spPr bwMode="auto">
          <a:xfrm>
            <a:off x="10047000" y="889546"/>
            <a:ext cx="830356" cy="32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457200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Spindle</a:t>
            </a:r>
          </a:p>
        </p:txBody>
      </p:sp>
      <p:sp>
        <p:nvSpPr>
          <p:cNvPr id="107" name="Freeform 41"/>
          <p:cNvSpPr>
            <a:spLocks/>
          </p:cNvSpPr>
          <p:nvPr/>
        </p:nvSpPr>
        <p:spPr bwMode="auto">
          <a:xfrm>
            <a:off x="9413588" y="1024484"/>
            <a:ext cx="695325" cy="117475"/>
          </a:xfrm>
          <a:custGeom>
            <a:avLst/>
            <a:gdLst/>
            <a:ahLst/>
            <a:cxnLst>
              <a:cxn ang="0">
                <a:pos x="437" y="8"/>
              </a:cxn>
              <a:cxn ang="0">
                <a:pos x="288" y="0"/>
              </a:cxn>
              <a:cxn ang="0">
                <a:pos x="140" y="24"/>
              </a:cxn>
              <a:cxn ang="0">
                <a:pos x="0" y="73"/>
              </a:cxn>
            </a:cxnLst>
            <a:rect l="0" t="0" r="r" b="b"/>
            <a:pathLst>
              <a:path w="438" h="74">
                <a:moveTo>
                  <a:pt x="437" y="8"/>
                </a:moveTo>
                <a:lnTo>
                  <a:pt x="288" y="0"/>
                </a:lnTo>
                <a:lnTo>
                  <a:pt x="140" y="24"/>
                </a:lnTo>
                <a:lnTo>
                  <a:pt x="0" y="7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8" name="Rectangle 42"/>
          <p:cNvSpPr>
            <a:spLocks noChangeArrowheads="1"/>
          </p:cNvSpPr>
          <p:nvPr/>
        </p:nvSpPr>
        <p:spPr bwMode="auto">
          <a:xfrm>
            <a:off x="7035513" y="1205458"/>
            <a:ext cx="1043555" cy="32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457200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Disk head</a:t>
            </a:r>
          </a:p>
        </p:txBody>
      </p:sp>
      <p:grpSp>
        <p:nvGrpSpPr>
          <p:cNvPr id="109" name="Group 43"/>
          <p:cNvGrpSpPr>
            <a:grpSpLocks/>
          </p:cNvGrpSpPr>
          <p:nvPr/>
        </p:nvGrpSpPr>
        <p:grpSpPr bwMode="auto">
          <a:xfrm>
            <a:off x="7357777" y="3548608"/>
            <a:ext cx="1490663" cy="522288"/>
            <a:chOff x="2798" y="2339"/>
            <a:chExt cx="939" cy="329"/>
          </a:xfrm>
        </p:grpSpPr>
        <p:sp>
          <p:nvSpPr>
            <p:cNvPr id="110" name="Freeform 44"/>
            <p:cNvSpPr>
              <a:spLocks/>
            </p:cNvSpPr>
            <p:nvPr/>
          </p:nvSpPr>
          <p:spPr bwMode="auto">
            <a:xfrm>
              <a:off x="2831" y="2339"/>
              <a:ext cx="865" cy="124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41" y="0"/>
                </a:cxn>
                <a:cxn ang="0">
                  <a:pos x="41" y="41"/>
                </a:cxn>
                <a:cxn ang="0">
                  <a:pos x="831" y="41"/>
                </a:cxn>
                <a:cxn ang="0">
                  <a:pos x="831" y="0"/>
                </a:cxn>
                <a:cxn ang="0">
                  <a:pos x="864" y="65"/>
                </a:cxn>
                <a:cxn ang="0">
                  <a:pos x="831" y="123"/>
                </a:cxn>
                <a:cxn ang="0">
                  <a:pos x="831" y="82"/>
                </a:cxn>
                <a:cxn ang="0">
                  <a:pos x="41" y="82"/>
                </a:cxn>
                <a:cxn ang="0">
                  <a:pos x="41" y="123"/>
                </a:cxn>
                <a:cxn ang="0">
                  <a:pos x="0" y="65"/>
                </a:cxn>
              </a:cxnLst>
              <a:rect l="0" t="0" r="r" b="b"/>
              <a:pathLst>
                <a:path w="865" h="124">
                  <a:moveTo>
                    <a:pt x="0" y="65"/>
                  </a:moveTo>
                  <a:lnTo>
                    <a:pt x="41" y="0"/>
                  </a:lnTo>
                  <a:lnTo>
                    <a:pt x="41" y="41"/>
                  </a:lnTo>
                  <a:lnTo>
                    <a:pt x="831" y="41"/>
                  </a:lnTo>
                  <a:lnTo>
                    <a:pt x="831" y="0"/>
                  </a:lnTo>
                  <a:lnTo>
                    <a:pt x="864" y="65"/>
                  </a:lnTo>
                  <a:lnTo>
                    <a:pt x="831" y="123"/>
                  </a:lnTo>
                  <a:lnTo>
                    <a:pt x="831" y="82"/>
                  </a:lnTo>
                  <a:lnTo>
                    <a:pt x="41" y="82"/>
                  </a:lnTo>
                  <a:lnTo>
                    <a:pt x="41" y="123"/>
                  </a:lnTo>
                  <a:lnTo>
                    <a:pt x="0" y="6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Rectangle 45"/>
            <p:cNvSpPr>
              <a:spLocks noChangeArrowheads="1"/>
            </p:cNvSpPr>
            <p:nvPr/>
          </p:nvSpPr>
          <p:spPr bwMode="auto">
            <a:xfrm>
              <a:off x="2798" y="2464"/>
              <a:ext cx="93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Arm movement</a:t>
              </a:r>
            </a:p>
          </p:txBody>
        </p:sp>
      </p:grpSp>
      <p:grpSp>
        <p:nvGrpSpPr>
          <p:cNvPr id="112" name="Group 46"/>
          <p:cNvGrpSpPr>
            <a:grpSpLocks/>
          </p:cNvGrpSpPr>
          <p:nvPr/>
        </p:nvGrpSpPr>
        <p:grpSpPr bwMode="auto">
          <a:xfrm>
            <a:off x="6200488" y="4510633"/>
            <a:ext cx="1406525" cy="801688"/>
            <a:chOff x="2069" y="2945"/>
            <a:chExt cx="886" cy="505"/>
          </a:xfrm>
        </p:grpSpPr>
        <p:sp>
          <p:nvSpPr>
            <p:cNvPr id="113" name="Rectangle 47"/>
            <p:cNvSpPr>
              <a:spLocks noChangeArrowheads="1"/>
            </p:cNvSpPr>
            <p:nvPr/>
          </p:nvSpPr>
          <p:spPr bwMode="auto">
            <a:xfrm>
              <a:off x="2069" y="3246"/>
              <a:ext cx="88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Arm assembly</a:t>
              </a:r>
            </a:p>
          </p:txBody>
        </p:sp>
        <p:sp>
          <p:nvSpPr>
            <p:cNvPr id="114" name="Freeform 48"/>
            <p:cNvSpPr>
              <a:spLocks/>
            </p:cNvSpPr>
            <p:nvPr/>
          </p:nvSpPr>
          <p:spPr bwMode="auto">
            <a:xfrm>
              <a:off x="2357" y="2945"/>
              <a:ext cx="256" cy="305"/>
            </a:xfrm>
            <a:custGeom>
              <a:avLst/>
              <a:gdLst/>
              <a:ahLst/>
              <a:cxnLst>
                <a:cxn ang="0">
                  <a:pos x="8" y="304"/>
                </a:cxn>
                <a:cxn ang="0">
                  <a:pos x="0" y="230"/>
                </a:cxn>
                <a:cxn ang="0">
                  <a:pos x="16" y="156"/>
                </a:cxn>
                <a:cxn ang="0">
                  <a:pos x="57" y="91"/>
                </a:cxn>
                <a:cxn ang="0">
                  <a:pos x="115" y="41"/>
                </a:cxn>
                <a:cxn ang="0">
                  <a:pos x="181" y="9"/>
                </a:cxn>
                <a:cxn ang="0">
                  <a:pos x="255" y="0"/>
                </a:cxn>
              </a:cxnLst>
              <a:rect l="0" t="0" r="r" b="b"/>
              <a:pathLst>
                <a:path w="256" h="305">
                  <a:moveTo>
                    <a:pt x="8" y="304"/>
                  </a:moveTo>
                  <a:lnTo>
                    <a:pt x="0" y="230"/>
                  </a:lnTo>
                  <a:lnTo>
                    <a:pt x="16" y="156"/>
                  </a:lnTo>
                  <a:lnTo>
                    <a:pt x="57" y="91"/>
                  </a:lnTo>
                  <a:lnTo>
                    <a:pt x="115" y="41"/>
                  </a:lnTo>
                  <a:lnTo>
                    <a:pt x="181" y="9"/>
                  </a:lnTo>
                  <a:lnTo>
                    <a:pt x="25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5" name="Freeform 49"/>
          <p:cNvSpPr>
            <a:spLocks/>
          </p:cNvSpPr>
          <p:nvPr/>
        </p:nvSpPr>
        <p:spPr bwMode="auto">
          <a:xfrm>
            <a:off x="7649876" y="1432472"/>
            <a:ext cx="288925" cy="7318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6"/>
              </a:cxn>
              <a:cxn ang="0">
                <a:pos x="140" y="156"/>
              </a:cxn>
              <a:cxn ang="0">
                <a:pos x="173" y="255"/>
              </a:cxn>
              <a:cxn ang="0">
                <a:pos x="181" y="353"/>
              </a:cxn>
              <a:cxn ang="0">
                <a:pos x="165" y="460"/>
              </a:cxn>
            </a:cxnLst>
            <a:rect l="0" t="0" r="r" b="b"/>
            <a:pathLst>
              <a:path w="182" h="461">
                <a:moveTo>
                  <a:pt x="0" y="0"/>
                </a:moveTo>
                <a:lnTo>
                  <a:pt x="82" y="66"/>
                </a:lnTo>
                <a:lnTo>
                  <a:pt x="140" y="156"/>
                </a:lnTo>
                <a:lnTo>
                  <a:pt x="173" y="255"/>
                </a:lnTo>
                <a:lnTo>
                  <a:pt x="181" y="353"/>
                </a:lnTo>
                <a:lnTo>
                  <a:pt x="165" y="46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16" name="Group 50"/>
          <p:cNvGrpSpPr>
            <a:grpSpLocks/>
          </p:cNvGrpSpPr>
          <p:nvPr/>
        </p:nvGrpSpPr>
        <p:grpSpPr bwMode="auto">
          <a:xfrm>
            <a:off x="10142250" y="1095921"/>
            <a:ext cx="1289050" cy="792162"/>
            <a:chOff x="4552" y="794"/>
            <a:chExt cx="812" cy="499"/>
          </a:xfrm>
        </p:grpSpPr>
        <p:sp>
          <p:nvSpPr>
            <p:cNvPr id="117" name="Freeform 51"/>
            <p:cNvSpPr>
              <a:spLocks/>
            </p:cNvSpPr>
            <p:nvPr/>
          </p:nvSpPr>
          <p:spPr bwMode="auto">
            <a:xfrm>
              <a:off x="4609" y="988"/>
              <a:ext cx="372" cy="305"/>
            </a:xfrm>
            <a:custGeom>
              <a:avLst/>
              <a:gdLst/>
              <a:ahLst/>
              <a:cxnLst>
                <a:cxn ang="0">
                  <a:pos x="371" y="0"/>
                </a:cxn>
                <a:cxn ang="0">
                  <a:pos x="255" y="33"/>
                </a:cxn>
                <a:cxn ang="0">
                  <a:pos x="148" y="107"/>
                </a:cxn>
                <a:cxn ang="0">
                  <a:pos x="58" y="197"/>
                </a:cxn>
                <a:cxn ang="0">
                  <a:pos x="0" y="304"/>
                </a:cxn>
              </a:cxnLst>
              <a:rect l="0" t="0" r="r" b="b"/>
              <a:pathLst>
                <a:path w="372" h="305">
                  <a:moveTo>
                    <a:pt x="371" y="0"/>
                  </a:moveTo>
                  <a:lnTo>
                    <a:pt x="255" y="33"/>
                  </a:lnTo>
                  <a:lnTo>
                    <a:pt x="148" y="107"/>
                  </a:lnTo>
                  <a:lnTo>
                    <a:pt x="58" y="197"/>
                  </a:lnTo>
                  <a:lnTo>
                    <a:pt x="0" y="3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8" name="Group 52"/>
            <p:cNvGrpSpPr>
              <a:grpSpLocks/>
            </p:cNvGrpSpPr>
            <p:nvPr/>
          </p:nvGrpSpPr>
          <p:grpSpPr bwMode="auto">
            <a:xfrm>
              <a:off x="4552" y="794"/>
              <a:ext cx="812" cy="442"/>
              <a:chOff x="4552" y="794"/>
              <a:chExt cx="812" cy="442"/>
            </a:xfrm>
          </p:grpSpPr>
          <p:sp>
            <p:nvSpPr>
              <p:cNvPr id="119" name="Rectangle 53"/>
              <p:cNvSpPr>
                <a:spLocks noChangeArrowheads="1"/>
              </p:cNvSpPr>
              <p:nvPr/>
            </p:nvSpPr>
            <p:spPr bwMode="auto">
              <a:xfrm>
                <a:off x="4888" y="794"/>
                <a:ext cx="476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457200" eaLnBrk="0" hangingPunct="0"/>
                <a:r>
                  <a:rPr lang="en-US" sz="1500">
                    <a:solidFill>
                      <a:srgbClr val="000000"/>
                    </a:solidFill>
                    <a:latin typeface="Arial" charset="0"/>
                  </a:rPr>
                  <a:t>Tracks</a:t>
                </a:r>
              </a:p>
            </p:txBody>
          </p:sp>
          <p:sp>
            <p:nvSpPr>
              <p:cNvPr id="120" name="Freeform 54"/>
              <p:cNvSpPr>
                <a:spLocks/>
              </p:cNvSpPr>
              <p:nvPr/>
            </p:nvSpPr>
            <p:spPr bwMode="auto">
              <a:xfrm>
                <a:off x="4552" y="988"/>
                <a:ext cx="305" cy="248"/>
              </a:xfrm>
              <a:custGeom>
                <a:avLst/>
                <a:gdLst/>
                <a:ahLst/>
                <a:cxnLst>
                  <a:cxn ang="0">
                    <a:pos x="304" y="0"/>
                  </a:cxn>
                  <a:cxn ang="0">
                    <a:pos x="222" y="0"/>
                  </a:cxn>
                  <a:cxn ang="0">
                    <a:pos x="139" y="33"/>
                  </a:cxn>
                  <a:cxn ang="0">
                    <a:pos x="74" y="90"/>
                  </a:cxn>
                  <a:cxn ang="0">
                    <a:pos x="24" y="164"/>
                  </a:cxn>
                  <a:cxn ang="0">
                    <a:pos x="0" y="247"/>
                  </a:cxn>
                </a:cxnLst>
                <a:rect l="0" t="0" r="r" b="b"/>
                <a:pathLst>
                  <a:path w="305" h="248">
                    <a:moveTo>
                      <a:pt x="304" y="0"/>
                    </a:moveTo>
                    <a:lnTo>
                      <a:pt x="222" y="0"/>
                    </a:lnTo>
                    <a:lnTo>
                      <a:pt x="139" y="33"/>
                    </a:lnTo>
                    <a:lnTo>
                      <a:pt x="74" y="90"/>
                    </a:lnTo>
                    <a:lnTo>
                      <a:pt x="24" y="164"/>
                    </a:lnTo>
                    <a:lnTo>
                      <a:pt x="0" y="24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21" name="Freeform 55"/>
          <p:cNvSpPr>
            <a:spLocks/>
          </p:cNvSpPr>
          <p:nvPr/>
        </p:nvSpPr>
        <p:spPr bwMode="auto">
          <a:xfrm>
            <a:off x="10666126" y="1967458"/>
            <a:ext cx="174625" cy="444500"/>
          </a:xfrm>
          <a:custGeom>
            <a:avLst/>
            <a:gdLst/>
            <a:ahLst/>
            <a:cxnLst>
              <a:cxn ang="0">
                <a:pos x="0" y="279"/>
              </a:cxn>
              <a:cxn ang="0">
                <a:pos x="64" y="238"/>
              </a:cxn>
              <a:cxn ang="0">
                <a:pos x="100" y="181"/>
              </a:cxn>
              <a:cxn ang="0">
                <a:pos x="109" y="115"/>
              </a:cxn>
              <a:cxn ang="0">
                <a:pos x="81" y="49"/>
              </a:cxn>
              <a:cxn ang="0">
                <a:pos x="28" y="0"/>
              </a:cxn>
              <a:cxn ang="0">
                <a:pos x="55" y="33"/>
              </a:cxn>
            </a:cxnLst>
            <a:rect l="0" t="0" r="r" b="b"/>
            <a:pathLst>
              <a:path w="110" h="280">
                <a:moveTo>
                  <a:pt x="0" y="279"/>
                </a:moveTo>
                <a:lnTo>
                  <a:pt x="64" y="238"/>
                </a:lnTo>
                <a:lnTo>
                  <a:pt x="100" y="181"/>
                </a:lnTo>
                <a:lnTo>
                  <a:pt x="109" y="115"/>
                </a:lnTo>
                <a:lnTo>
                  <a:pt x="81" y="49"/>
                </a:lnTo>
                <a:lnTo>
                  <a:pt x="28" y="0"/>
                </a:lnTo>
                <a:lnTo>
                  <a:pt x="55" y="33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2" name="Rectangle 56"/>
          <p:cNvSpPr>
            <a:spLocks noChangeArrowheads="1"/>
          </p:cNvSpPr>
          <p:nvPr/>
        </p:nvSpPr>
        <p:spPr bwMode="auto">
          <a:xfrm>
            <a:off x="10875676" y="2040483"/>
            <a:ext cx="742191" cy="32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457200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Sector</a:t>
            </a:r>
          </a:p>
        </p:txBody>
      </p:sp>
      <p:sp>
        <p:nvSpPr>
          <p:cNvPr id="123" name="Freeform 57"/>
          <p:cNvSpPr>
            <a:spLocks/>
          </p:cNvSpPr>
          <p:nvPr/>
        </p:nvSpPr>
        <p:spPr bwMode="auto">
          <a:xfrm>
            <a:off x="9413588" y="1967458"/>
            <a:ext cx="1471613" cy="484188"/>
          </a:xfrm>
          <a:custGeom>
            <a:avLst/>
            <a:gdLst/>
            <a:ahLst/>
            <a:cxnLst>
              <a:cxn ang="0">
                <a:pos x="890" y="304"/>
              </a:cxn>
              <a:cxn ang="0">
                <a:pos x="0" y="123"/>
              </a:cxn>
              <a:cxn ang="0">
                <a:pos x="926" y="0"/>
              </a:cxn>
            </a:cxnLst>
            <a:rect l="0" t="0" r="r" b="b"/>
            <a:pathLst>
              <a:path w="927" h="305">
                <a:moveTo>
                  <a:pt x="890" y="304"/>
                </a:moveTo>
                <a:lnTo>
                  <a:pt x="0" y="123"/>
                </a:lnTo>
                <a:lnTo>
                  <a:pt x="926" y="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4" name="Freeform 58"/>
          <p:cNvSpPr>
            <a:spLocks/>
          </p:cNvSpPr>
          <p:nvPr/>
        </p:nvSpPr>
        <p:spPr bwMode="auto">
          <a:xfrm>
            <a:off x="10839162" y="1915072"/>
            <a:ext cx="520700" cy="276225"/>
          </a:xfrm>
          <a:custGeom>
            <a:avLst/>
            <a:gdLst/>
            <a:ahLst/>
            <a:cxnLst>
              <a:cxn ang="0">
                <a:pos x="327" y="33"/>
              </a:cxn>
              <a:cxn ang="0">
                <a:pos x="264" y="0"/>
              </a:cxn>
              <a:cxn ang="0">
                <a:pos x="191" y="0"/>
              </a:cxn>
              <a:cxn ang="0">
                <a:pos x="118" y="16"/>
              </a:cxn>
              <a:cxn ang="0">
                <a:pos x="64" y="49"/>
              </a:cxn>
              <a:cxn ang="0">
                <a:pos x="19" y="107"/>
              </a:cxn>
              <a:cxn ang="0">
                <a:pos x="0" y="173"/>
              </a:cxn>
            </a:cxnLst>
            <a:rect l="0" t="0" r="r" b="b"/>
            <a:pathLst>
              <a:path w="328" h="174">
                <a:moveTo>
                  <a:pt x="327" y="33"/>
                </a:moveTo>
                <a:lnTo>
                  <a:pt x="264" y="0"/>
                </a:lnTo>
                <a:lnTo>
                  <a:pt x="191" y="0"/>
                </a:lnTo>
                <a:lnTo>
                  <a:pt x="118" y="16"/>
                </a:lnTo>
                <a:lnTo>
                  <a:pt x="64" y="49"/>
                </a:lnTo>
                <a:lnTo>
                  <a:pt x="19" y="107"/>
                </a:lnTo>
                <a:lnTo>
                  <a:pt x="0" y="17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5" name="Rectangle 59"/>
          <p:cNvSpPr>
            <a:spLocks noChangeArrowheads="1"/>
          </p:cNvSpPr>
          <p:nvPr/>
        </p:nvSpPr>
        <p:spPr bwMode="auto">
          <a:xfrm>
            <a:off x="7876887" y="516483"/>
            <a:ext cx="894476" cy="32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457200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Cylinder</a:t>
            </a:r>
          </a:p>
        </p:txBody>
      </p:sp>
      <p:sp>
        <p:nvSpPr>
          <p:cNvPr id="126" name="Line 60"/>
          <p:cNvSpPr>
            <a:spLocks noChangeShapeType="1"/>
          </p:cNvSpPr>
          <p:nvPr/>
        </p:nvSpPr>
        <p:spPr bwMode="auto">
          <a:xfrm>
            <a:off x="8410287" y="897483"/>
            <a:ext cx="762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752601" y="5015950"/>
            <a:ext cx="356527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US" dirty="0">
                <a:solidFill>
                  <a:prstClr val="black"/>
                </a:solidFill>
              </a:rPr>
              <a:t>Disks read/write one block at a time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65933" y="1828201"/>
            <a:ext cx="574404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GOAL: </a:t>
            </a:r>
            <a:r>
              <a:rPr lang="en-US" sz="2400"/>
              <a:t>Minimize seek and rotational delay</a:t>
            </a:r>
            <a:endParaRPr lang="en-US" sz="2400" dirty="0"/>
          </a:p>
        </p:txBody>
      </p:sp>
      <p:sp>
        <p:nvSpPr>
          <p:cNvPr id="132" name="TextBox 131"/>
          <p:cNvSpPr txBox="1"/>
          <p:nvPr/>
        </p:nvSpPr>
        <p:spPr>
          <a:xfrm>
            <a:off x="6561599" y="5557881"/>
            <a:ext cx="531027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For a </a:t>
            </a:r>
            <a:r>
              <a:rPr lang="en-US" sz="2400" dirty="0">
                <a:solidFill>
                  <a:schemeClr val="accent2"/>
                </a:solidFill>
              </a:rPr>
              <a:t>sequential scan</a:t>
            </a:r>
            <a:r>
              <a:rPr lang="en-US" sz="2400" dirty="0"/>
              <a:t>, </a:t>
            </a:r>
            <a:r>
              <a:rPr lang="en-US" sz="2400" i="1" u="sng" dirty="0">
                <a:solidFill>
                  <a:schemeClr val="accent2"/>
                </a:solidFill>
              </a:rPr>
              <a:t>pre-fetching</a:t>
            </a:r>
            <a:r>
              <a:rPr lang="en-US" sz="2400" i="1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several pages at a time is a big win!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945866" y="5589605"/>
            <a:ext cx="441866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2"/>
                </a:solidFill>
              </a:rPr>
              <a:t>Access time</a:t>
            </a:r>
            <a:r>
              <a:rPr lang="en-US" sz="2400" dirty="0">
                <a:solidFill>
                  <a:schemeClr val="tx2"/>
                </a:solidFill>
              </a:rPr>
              <a:t> = </a:t>
            </a:r>
            <a:r>
              <a:rPr lang="en-US" sz="2400" dirty="0"/>
              <a:t>seek time + rotational delay + </a:t>
            </a:r>
            <a:r>
              <a:rPr lang="en-US" sz="2400"/>
              <a:t>transfer </a:t>
            </a:r>
            <a:r>
              <a:rPr lang="en-US" sz="2400" smtClean="0"/>
              <a:t>time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843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887752" y="1772816"/>
            <a:ext cx="8229600" cy="4248472"/>
          </a:xfrm>
        </p:spPr>
        <p:txBody>
          <a:bodyPr>
            <a:noAutofit/>
          </a:bodyPr>
          <a:lstStyle/>
          <a:p>
            <a:pPr marL="57150" indent="0">
              <a:buSzPct val="75000"/>
              <a:buNone/>
            </a:pPr>
            <a:r>
              <a:rPr lang="en-US" sz="2400" b="1" dirty="0">
                <a:latin typeface="Palatino" charset="0"/>
                <a:ea typeface="Palatino" charset="0"/>
                <a:cs typeface="Palatino" charset="0"/>
              </a:rPr>
              <a:t>access time =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b="1" dirty="0">
                <a:solidFill>
                  <a:srgbClr val="AA0311"/>
                </a:solidFill>
                <a:latin typeface="Palatino" charset="0"/>
                <a:ea typeface="Palatino" charset="0"/>
                <a:cs typeface="Palatino" charset="0"/>
              </a:rPr>
              <a:t>rotational delay </a:t>
            </a:r>
            <a:r>
              <a:rPr lang="en-US" sz="2400" b="1" dirty="0">
                <a:latin typeface="Palatino" charset="0"/>
                <a:ea typeface="Palatino" charset="0"/>
                <a:cs typeface="Palatino" charset="0"/>
              </a:rPr>
              <a:t>+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Palatino" charset="0"/>
                <a:ea typeface="Palatino" charset="0"/>
                <a:cs typeface="Palatino" charset="0"/>
              </a:rPr>
              <a:t>seek time </a:t>
            </a:r>
            <a:r>
              <a:rPr lang="en-US" sz="2400" b="1" dirty="0">
                <a:latin typeface="Palatino" charset="0"/>
                <a:ea typeface="Palatino" charset="0"/>
                <a:cs typeface="Palatino" charset="0"/>
              </a:rPr>
              <a:t>+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Palatino" charset="0"/>
                <a:ea typeface="Palatino" charset="0"/>
                <a:cs typeface="Palatino" charset="0"/>
              </a:rPr>
              <a:t>transfer time</a:t>
            </a:r>
          </a:p>
          <a:p>
            <a:pPr marL="57150" indent="0">
              <a:buSzPct val="75000"/>
              <a:buNone/>
            </a:pPr>
            <a:endParaRPr lang="en-US" dirty="0"/>
          </a:p>
          <a:p>
            <a:pPr marL="57150" indent="0">
              <a:buSzPct val="75000"/>
              <a:buNone/>
            </a:pPr>
            <a:r>
              <a:rPr lang="en-US" dirty="0">
                <a:solidFill>
                  <a:srgbClr val="AA0311"/>
                </a:solidFill>
              </a:rPr>
              <a:t>rotational delay</a:t>
            </a:r>
            <a:r>
              <a:rPr lang="en-US" dirty="0"/>
              <a:t>: time to wait for sector to rotate under the disk head</a:t>
            </a:r>
          </a:p>
          <a:p>
            <a:pPr>
              <a:buSzPct val="75000"/>
            </a:pPr>
            <a:r>
              <a:rPr lang="en-US" dirty="0"/>
              <a:t>typical delay: </a:t>
            </a:r>
            <a:r>
              <a:rPr lang="en-US" i="1" dirty="0"/>
              <a:t>0–10 </a:t>
            </a:r>
            <a:r>
              <a:rPr lang="en-US" i="1" dirty="0" err="1"/>
              <a:t>ms</a:t>
            </a:r>
            <a:endParaRPr lang="en-US" i="1" dirty="0"/>
          </a:p>
          <a:p>
            <a:pPr>
              <a:buSzPct val="75000"/>
            </a:pPr>
            <a:r>
              <a:rPr lang="en-US" dirty="0"/>
              <a:t>maximum delay = 1 full rotation</a:t>
            </a:r>
          </a:p>
          <a:p>
            <a:pPr>
              <a:buSzPct val="75000"/>
            </a:pPr>
            <a:r>
              <a:rPr lang="en-US" dirty="0"/>
              <a:t>average delay ~ half rotation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364232" y="3700813"/>
          <a:ext cx="2753120" cy="1854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91325"/>
                <a:gridCol w="16617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RPM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Average</a:t>
                      </a:r>
                      <a:r>
                        <a:rPr lang="en-US" b="1" baseline="0" dirty="0" smtClean="0"/>
                        <a:t> delay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5,400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5.56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10,000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3.00</a:t>
                      </a: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15,000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Accessing the disk (I)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8780" y="-22510"/>
              <a:ext cx="3229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&gt; Accessing the Disk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37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80" y="307777"/>
            <a:ext cx="7066785" cy="6400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Announcements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Submission Project Part 1 tonight</a:t>
            </a:r>
          </a:p>
          <a:p>
            <a:pPr lvl="1"/>
            <a:r>
              <a:rPr lang="en-US" dirty="0" smtClean="0"/>
              <a:t>Instructions on Piazza!</a:t>
            </a:r>
          </a:p>
          <a:p>
            <a:pPr lvl="1"/>
            <a:endParaRPr lang="en-US" b="1" i="1" dirty="0"/>
          </a:p>
          <a:p>
            <a:r>
              <a:rPr lang="en-US" dirty="0" smtClean="0"/>
              <a:t>PS2 due on Friday at 11:59 pm</a:t>
            </a:r>
          </a:p>
          <a:p>
            <a:pPr lvl="1"/>
            <a:r>
              <a:rPr lang="en-US" dirty="0" smtClean="0"/>
              <a:t>Questions? Easier than PS1.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Badgers Rule!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8483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0" y="1625757"/>
            <a:ext cx="6200913" cy="37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887752" y="1772816"/>
            <a:ext cx="8229600" cy="4248472"/>
          </a:xfrm>
        </p:spPr>
        <p:txBody>
          <a:bodyPr>
            <a:noAutofit/>
          </a:bodyPr>
          <a:lstStyle/>
          <a:p>
            <a:pPr marL="57150" indent="0">
              <a:buSzPct val="75000"/>
              <a:buNone/>
            </a:pPr>
            <a:r>
              <a:rPr lang="en-US" sz="2400" b="1" dirty="0">
                <a:latin typeface="Palatino" charset="0"/>
                <a:ea typeface="Palatino" charset="0"/>
                <a:cs typeface="Palatino" charset="0"/>
              </a:rPr>
              <a:t>access time =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>
                <a:solidFill>
                  <a:srgbClr val="AA0311"/>
                </a:solidFill>
                <a:latin typeface="Palatino" charset="0"/>
                <a:ea typeface="Palatino" charset="0"/>
                <a:cs typeface="Palatino" charset="0"/>
              </a:rPr>
              <a:t>rotational delay </a:t>
            </a:r>
            <a:r>
              <a:rPr lang="en-US" sz="2400" b="1" dirty="0">
                <a:latin typeface="Palatino" charset="0"/>
                <a:ea typeface="Palatino" charset="0"/>
                <a:cs typeface="Palatino" charset="0"/>
              </a:rPr>
              <a:t>+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Palatino" charset="0"/>
                <a:ea typeface="Palatino" charset="0"/>
                <a:cs typeface="Palatino" charset="0"/>
              </a:rPr>
              <a:t>seek time </a:t>
            </a:r>
            <a:r>
              <a:rPr lang="en-US" sz="2400" b="1" dirty="0">
                <a:latin typeface="Palatino" charset="0"/>
                <a:ea typeface="Palatino" charset="0"/>
                <a:cs typeface="Palatino" charset="0"/>
              </a:rPr>
              <a:t>+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Palatino" charset="0"/>
                <a:ea typeface="Palatino" charset="0"/>
                <a:cs typeface="Palatino" charset="0"/>
              </a:rPr>
              <a:t>transfer time</a:t>
            </a:r>
          </a:p>
          <a:p>
            <a:pPr marL="57150" indent="0">
              <a:buSzPct val="75000"/>
              <a:buNone/>
            </a:pPr>
            <a:endParaRPr lang="en-US" dirty="0"/>
          </a:p>
          <a:p>
            <a:pPr marL="57150" indent="0">
              <a:buSzPct val="75000"/>
              <a:buNone/>
            </a:pPr>
            <a:r>
              <a:rPr lang="en-US" dirty="0">
                <a:solidFill>
                  <a:srgbClr val="0070C0"/>
                </a:solidFill>
              </a:rPr>
              <a:t>seek time</a:t>
            </a:r>
            <a:r>
              <a:rPr lang="en-US" dirty="0"/>
              <a:t>: time to move the arm to position disk head on the right track </a:t>
            </a:r>
          </a:p>
          <a:p>
            <a:pPr>
              <a:buSzPct val="75000"/>
            </a:pPr>
            <a:r>
              <a:rPr lang="en-US" dirty="0"/>
              <a:t>typical seek time: ~ </a:t>
            </a:r>
            <a:r>
              <a:rPr lang="en-US" i="1" dirty="0"/>
              <a:t>9 </a:t>
            </a:r>
            <a:r>
              <a:rPr lang="en-US" i="1" dirty="0" err="1"/>
              <a:t>ms</a:t>
            </a:r>
            <a:endParaRPr lang="en-US" i="1" dirty="0"/>
          </a:p>
          <a:p>
            <a:pPr>
              <a:buSzPct val="75000"/>
            </a:pPr>
            <a:r>
              <a:rPr lang="en-US" dirty="0"/>
              <a:t>~ </a:t>
            </a:r>
            <a:r>
              <a:rPr lang="en-US" i="1" dirty="0"/>
              <a:t>4 </a:t>
            </a:r>
            <a:r>
              <a:rPr lang="en-US" i="1" dirty="0" err="1"/>
              <a:t>ms</a:t>
            </a:r>
            <a:r>
              <a:rPr lang="en-US" i="1" dirty="0"/>
              <a:t> </a:t>
            </a:r>
            <a:r>
              <a:rPr lang="en-US" dirty="0"/>
              <a:t>for high-end disks</a:t>
            </a:r>
          </a:p>
          <a:p>
            <a:pPr>
              <a:buSzPct val="75000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20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Accessing the disk (II)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3229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&gt; Accessing the Disk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7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887752" y="1772816"/>
            <a:ext cx="8229600" cy="4248472"/>
          </a:xfrm>
        </p:spPr>
        <p:txBody>
          <a:bodyPr>
            <a:noAutofit/>
          </a:bodyPr>
          <a:lstStyle/>
          <a:p>
            <a:pPr marL="57150" indent="0">
              <a:buSzPct val="75000"/>
              <a:buNone/>
            </a:pPr>
            <a:r>
              <a:rPr lang="en-US" sz="2400" b="1" dirty="0">
                <a:latin typeface="Palatino" charset="0"/>
                <a:ea typeface="Palatino" charset="0"/>
                <a:cs typeface="Palatino" charset="0"/>
              </a:rPr>
              <a:t>access time =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>
                <a:solidFill>
                  <a:srgbClr val="AA0311"/>
                </a:solidFill>
                <a:latin typeface="Palatino" charset="0"/>
                <a:ea typeface="Palatino" charset="0"/>
                <a:cs typeface="Palatino" charset="0"/>
              </a:rPr>
              <a:t>rotational delay </a:t>
            </a:r>
            <a:r>
              <a:rPr lang="en-US" sz="2400" b="1" dirty="0">
                <a:latin typeface="Palatino" charset="0"/>
                <a:ea typeface="Palatino" charset="0"/>
                <a:cs typeface="Palatino" charset="0"/>
              </a:rPr>
              <a:t>+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Palatino" charset="0"/>
                <a:ea typeface="Palatino" charset="0"/>
                <a:cs typeface="Palatino" charset="0"/>
              </a:rPr>
              <a:t>seek time </a:t>
            </a:r>
            <a:r>
              <a:rPr lang="en-US" sz="2400" b="1" dirty="0">
                <a:latin typeface="Palatino" charset="0"/>
                <a:ea typeface="Palatino" charset="0"/>
                <a:cs typeface="Palatino" charset="0"/>
              </a:rPr>
              <a:t>+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Palatino" charset="0"/>
                <a:ea typeface="Palatino" charset="0"/>
                <a:cs typeface="Palatino" charset="0"/>
              </a:rPr>
              <a:t>transfer time</a:t>
            </a:r>
          </a:p>
          <a:p>
            <a:pPr marL="57150" indent="0">
              <a:buSzPct val="75000"/>
              <a:buNone/>
            </a:pPr>
            <a:endParaRPr lang="en-US" dirty="0"/>
          </a:p>
          <a:p>
            <a:pPr marL="57150" indent="0">
              <a:buSzPct val="75000"/>
              <a:buNone/>
            </a:pPr>
            <a:r>
              <a:rPr lang="en-US" dirty="0">
                <a:solidFill>
                  <a:srgbClr val="00B050"/>
                </a:solidFill>
              </a:rPr>
              <a:t>data transfer time</a:t>
            </a:r>
            <a:r>
              <a:rPr lang="en-US" dirty="0"/>
              <a:t>: time to move the data to/from the disk surface </a:t>
            </a:r>
          </a:p>
          <a:p>
            <a:pPr>
              <a:buSzPct val="75000"/>
            </a:pPr>
            <a:r>
              <a:rPr lang="en-US" dirty="0"/>
              <a:t>typical rates: ~</a:t>
            </a:r>
            <a:r>
              <a:rPr lang="en-US" i="1" dirty="0"/>
              <a:t>100 MB/s</a:t>
            </a:r>
          </a:p>
          <a:p>
            <a:pPr>
              <a:buSzPct val="75000"/>
            </a:pPr>
            <a:r>
              <a:rPr lang="en-US" dirty="0"/>
              <a:t>the access time is dominated by the seek time and rotational delay!</a:t>
            </a:r>
          </a:p>
          <a:p>
            <a:pPr>
              <a:buSzPct val="75000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21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Accessing the disk </a:t>
            </a:r>
            <a:r>
              <a:rPr lang="en-US" smtClean="0"/>
              <a:t>(III)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3229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&gt; Accessing the Disk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626092" y="1850203"/>
          <a:ext cx="4064000" cy="2225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Seagate HDD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3 TB</a:t>
                      </a:r>
                      <a:endParaRPr lang="en-US" i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RPM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7,200</a:t>
                      </a:r>
                      <a:endParaRPr lang="en-US" i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Seek Time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9 </a:t>
                      </a:r>
                      <a:r>
                        <a:rPr lang="en-US" i="1" dirty="0" err="1" smtClean="0"/>
                        <a:t>ms</a:t>
                      </a:r>
                      <a:endParaRPr lang="en-US" i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Transfer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210 MB/s</a:t>
                      </a:r>
                      <a:endParaRPr lang="en-US" i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Platters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3</a:t>
                      </a:r>
                      <a:endParaRPr lang="en-US" i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887752" y="4405745"/>
            <a:ext cx="8229600" cy="1615542"/>
          </a:xfrm>
        </p:spPr>
        <p:txBody>
          <a:bodyPr>
            <a:noAutofit/>
          </a:bodyPr>
          <a:lstStyle/>
          <a:p>
            <a:pPr marL="0" indent="0">
              <a:buSzPct val="75000"/>
              <a:buNone/>
            </a:pPr>
            <a:r>
              <a:rPr lang="en-US" dirty="0"/>
              <a:t>What are the I/O rates for block size </a:t>
            </a:r>
            <a:r>
              <a:rPr lang="en-US" i="1" dirty="0"/>
              <a:t>4 KB</a:t>
            </a:r>
            <a:r>
              <a:rPr lang="en-US" dirty="0"/>
              <a:t> and:</a:t>
            </a:r>
          </a:p>
          <a:p>
            <a:pPr>
              <a:buSzPct val="75000"/>
            </a:pPr>
            <a:r>
              <a:rPr lang="en-US" dirty="0"/>
              <a:t>random workload (~ </a:t>
            </a:r>
            <a:r>
              <a:rPr lang="en-US" i="1" dirty="0"/>
              <a:t>0.3 MB/s</a:t>
            </a:r>
            <a:r>
              <a:rPr lang="en-US" dirty="0"/>
              <a:t>)</a:t>
            </a:r>
          </a:p>
          <a:p>
            <a:pPr>
              <a:buSzPct val="75000"/>
            </a:pPr>
            <a:r>
              <a:rPr lang="en-US" dirty="0"/>
              <a:t>sequential workload (~ </a:t>
            </a:r>
            <a:r>
              <a:rPr lang="en-US" i="1" dirty="0"/>
              <a:t>210 MB/s</a:t>
            </a:r>
            <a:r>
              <a:rPr lang="en-US" dirty="0"/>
              <a:t>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Example: Specs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8780" y="-22510"/>
              <a:ext cx="3229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&gt; Accessing the Disk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14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887752" y="1772816"/>
            <a:ext cx="8229600" cy="4248472"/>
          </a:xfrm>
        </p:spPr>
        <p:txBody>
          <a:bodyPr>
            <a:noAutofit/>
          </a:bodyPr>
          <a:lstStyle/>
          <a:p>
            <a:r>
              <a:rPr lang="en-US" dirty="0"/>
              <a:t>The disk space is organized into </a:t>
            </a:r>
            <a:r>
              <a:rPr lang="en-US" dirty="0">
                <a:solidFill>
                  <a:srgbClr val="AA0311"/>
                </a:solidFill>
              </a:rPr>
              <a:t>files</a:t>
            </a:r>
          </a:p>
          <a:p>
            <a:r>
              <a:rPr lang="en-US" dirty="0"/>
              <a:t>Files are made up of </a:t>
            </a:r>
            <a:r>
              <a:rPr lang="en-US" dirty="0">
                <a:solidFill>
                  <a:srgbClr val="AA0311"/>
                </a:solidFill>
              </a:rPr>
              <a:t>pages</a:t>
            </a:r>
          </a:p>
          <a:p>
            <a:r>
              <a:rPr lang="en-US" dirty="0"/>
              <a:t>Pages contain </a:t>
            </a:r>
            <a:r>
              <a:rPr lang="en-US" dirty="0">
                <a:solidFill>
                  <a:srgbClr val="AA0311"/>
                </a:solidFill>
              </a:rPr>
              <a:t>records</a:t>
            </a:r>
          </a:p>
          <a:p>
            <a:endParaRPr lang="en-US" dirty="0">
              <a:solidFill>
                <a:srgbClr val="AA0311"/>
              </a:solidFill>
            </a:endParaRPr>
          </a:p>
          <a:p>
            <a:r>
              <a:rPr lang="en-US" dirty="0"/>
              <a:t>Data is allocated/</a:t>
            </a:r>
            <a:r>
              <a:rPr lang="en-US" dirty="0" err="1"/>
              <a:t>deallocated</a:t>
            </a:r>
            <a:r>
              <a:rPr lang="en-US" dirty="0"/>
              <a:t> in increments of pages</a:t>
            </a:r>
          </a:p>
          <a:p>
            <a:r>
              <a:rPr lang="en-US" dirty="0"/>
              <a:t>Logically close pages should be nearby in the disk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23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Managing Disk Space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34621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&gt; Managing Disk Space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2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SSDs (Solid State Drive)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88780" y="1771927"/>
            <a:ext cx="6351168" cy="4248472"/>
          </a:xfrm>
        </p:spPr>
        <p:txBody>
          <a:bodyPr>
            <a:noAutofit/>
          </a:bodyPr>
          <a:lstStyle/>
          <a:p>
            <a:r>
              <a:rPr lang="en-US" altLang="ja-JP" dirty="0">
                <a:ea typeface="ＭＳ Ｐゴシック" charset="-128"/>
              </a:rPr>
              <a:t>SSDs use flash memory</a:t>
            </a:r>
          </a:p>
          <a:p>
            <a:r>
              <a:rPr lang="en-US" altLang="en-US" dirty="0">
                <a:solidFill>
                  <a:srgbClr val="AA0311"/>
                </a:solidFill>
                <a:ea typeface="ＭＳ Ｐゴシック" charset="-128"/>
              </a:rPr>
              <a:t>No moving </a:t>
            </a:r>
            <a:r>
              <a:rPr lang="en-US" altLang="en-US" dirty="0">
                <a:ea typeface="ＭＳ Ｐゴシック" charset="-128"/>
              </a:rPr>
              <a:t>parts (no rotate/seek motors)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eliminates </a:t>
            </a:r>
            <a:r>
              <a:rPr lang="en-US" altLang="en-US" dirty="0">
                <a:ea typeface="ＭＳ Ｐゴシック" charset="-128"/>
              </a:rPr>
              <a:t>seek </a:t>
            </a:r>
            <a:r>
              <a:rPr lang="en-US" altLang="en-US" dirty="0" smtClean="0">
                <a:ea typeface="ＭＳ Ｐゴシック" charset="-128"/>
              </a:rPr>
              <a:t>time and </a:t>
            </a:r>
            <a:r>
              <a:rPr lang="en-US" altLang="en-US" dirty="0">
                <a:ea typeface="ＭＳ Ｐゴシック" charset="-128"/>
              </a:rPr>
              <a:t>rotational </a:t>
            </a:r>
            <a:r>
              <a:rPr lang="en-US" altLang="en-US" dirty="0" smtClean="0">
                <a:ea typeface="ＭＳ Ｐゴシック" charset="-128"/>
              </a:rPr>
              <a:t>delay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v</a:t>
            </a:r>
            <a:r>
              <a:rPr lang="en-US" altLang="en-US" dirty="0" smtClean="0">
                <a:ea typeface="ＭＳ Ｐゴシック" charset="-128"/>
              </a:rPr>
              <a:t>ery </a:t>
            </a:r>
            <a:r>
              <a:rPr lang="en-US" altLang="en-US" dirty="0">
                <a:ea typeface="ＭＳ Ｐゴシック" charset="-128"/>
              </a:rPr>
              <a:t>low power and lightweight </a:t>
            </a:r>
            <a:endParaRPr lang="en-US" altLang="en-US" dirty="0" smtClean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Data transfer rates: 300-600 MB/s</a:t>
            </a:r>
          </a:p>
          <a:p>
            <a:r>
              <a:rPr lang="en-US" altLang="en-US" dirty="0">
                <a:ea typeface="ＭＳ Ｐゴシック" charset="-128"/>
              </a:rPr>
              <a:t>SSDs can read data (sequential </a:t>
            </a:r>
            <a:r>
              <a:rPr lang="en-US" altLang="en-US" b="1" dirty="0">
                <a:ea typeface="ＭＳ Ｐゴシック" charset="-128"/>
              </a:rPr>
              <a:t>or</a:t>
            </a:r>
            <a:r>
              <a:rPr lang="en-US" altLang="en-US" dirty="0">
                <a:ea typeface="ＭＳ Ｐゴシック" charset="-128"/>
              </a:rPr>
              <a:t> random) very fast!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22605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&gt; SSDs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843" y="1999170"/>
            <a:ext cx="5693253" cy="379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887752" y="1772816"/>
            <a:ext cx="8229600" cy="4248472"/>
          </a:xfrm>
        </p:spPr>
        <p:txBody>
          <a:bodyPr>
            <a:noAutofit/>
          </a:bodyPr>
          <a:lstStyle/>
          <a:p>
            <a:r>
              <a:rPr lang="en-US" altLang="en-US" dirty="0">
                <a:ea typeface="ＭＳ Ｐゴシック" charset="-128"/>
              </a:rPr>
              <a:t>Small storage (0.1-0.5x of HDD)</a:t>
            </a:r>
          </a:p>
          <a:p>
            <a:r>
              <a:rPr lang="en-US" altLang="en-US" dirty="0">
                <a:ea typeface="ＭＳ Ｐゴシック" charset="-128"/>
              </a:rPr>
              <a:t>expensive (20x of HDD)</a:t>
            </a:r>
          </a:p>
          <a:p>
            <a:r>
              <a:rPr lang="en-US" altLang="en-US" dirty="0">
                <a:solidFill>
                  <a:srgbClr val="AA0311"/>
                </a:solidFill>
                <a:ea typeface="ＭＳ Ｐゴシック" charset="-128"/>
              </a:rPr>
              <a:t>Writes</a:t>
            </a:r>
            <a:r>
              <a:rPr lang="en-US" altLang="en-US" dirty="0">
                <a:ea typeface="ＭＳ Ｐゴシック" charset="-128"/>
              </a:rPr>
              <a:t> are much more expensive than </a:t>
            </a:r>
            <a:r>
              <a:rPr lang="en-US" altLang="en-US" dirty="0">
                <a:solidFill>
                  <a:srgbClr val="AA0311"/>
                </a:solidFill>
                <a:ea typeface="ＭＳ Ｐゴシック" charset="-128"/>
              </a:rPr>
              <a:t>reads</a:t>
            </a:r>
            <a:r>
              <a:rPr lang="en-US" altLang="en-US" dirty="0">
                <a:ea typeface="ＭＳ Ｐゴシック" charset="-128"/>
              </a:rPr>
              <a:t> (10x)</a:t>
            </a:r>
          </a:p>
          <a:p>
            <a:r>
              <a:rPr lang="en-US" altLang="en-US" dirty="0">
                <a:ea typeface="ＭＳ Ｐゴシック" charset="-128"/>
              </a:rPr>
              <a:t>Limited lifetime 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1-10K </a:t>
            </a:r>
            <a:r>
              <a:rPr lang="en-US" altLang="en-US" dirty="0" smtClean="0">
                <a:ea typeface="ＭＳ Ｐゴシック" charset="-128"/>
              </a:rPr>
              <a:t>writes per page 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t</a:t>
            </a:r>
            <a:r>
              <a:rPr lang="en-US" altLang="en-US" dirty="0" smtClean="0">
                <a:ea typeface="ＭＳ Ｐゴシック" charset="-128"/>
              </a:rPr>
              <a:t>he average </a:t>
            </a:r>
            <a:r>
              <a:rPr lang="en-US" altLang="en-US" dirty="0">
                <a:ea typeface="ＭＳ Ｐゴシック" charset="-128"/>
              </a:rPr>
              <a:t>failure rate is 6 </a:t>
            </a:r>
            <a:r>
              <a:rPr lang="en-US" altLang="en-US" dirty="0" smtClean="0">
                <a:ea typeface="ＭＳ Ｐゴシック" charset="-128"/>
              </a:rPr>
              <a:t>years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25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SSDs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22605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&gt; SSDs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79162" y="5357822"/>
            <a:ext cx="1103367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>
                <a:solidFill>
                  <a:prstClr val="black"/>
                </a:solidFill>
              </a:rPr>
              <a:t>Can only read and write in blocks or pages of </a:t>
            </a:r>
          </a:p>
          <a:p>
            <a:pPr algn="ctr" defTabSz="457200"/>
            <a:r>
              <a:rPr lang="en-US" sz="2400" dirty="0">
                <a:solidFill>
                  <a:prstClr val="black"/>
                </a:solidFill>
              </a:rPr>
              <a:t>2K, 4K, or more bytes. Looks like a disk.</a:t>
            </a:r>
          </a:p>
        </p:txBody>
      </p:sp>
    </p:spTree>
    <p:extLst>
      <p:ext uri="{BB962C8B-B14F-4D97-AF65-F5344CB8AC3E}">
        <p14:creationId xmlns:p14="http://schemas.microsoft.com/office/powerpoint/2010/main" val="12115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Buffer Manager - Prelims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26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10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Buffer Manager</a:t>
            </a: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Replacement Policy</a:t>
            </a: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9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High-level: Disk vs. Main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486" y="4189140"/>
            <a:ext cx="5469412" cy="26064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Disk</a:t>
            </a:r>
            <a:r>
              <a:rPr lang="en-US" u="sng" dirty="0" smtClean="0"/>
              <a:t>: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b="1" i="1" dirty="0" smtClean="0"/>
              <a:t>Slow:</a:t>
            </a:r>
            <a:r>
              <a:rPr lang="en-US" b="1" dirty="0" smtClean="0"/>
              <a:t> </a:t>
            </a:r>
            <a:r>
              <a:rPr lang="en-US" dirty="0" smtClean="0"/>
              <a:t>Sequential </a:t>
            </a:r>
            <a:r>
              <a:rPr lang="en-US" i="1" dirty="0" smtClean="0"/>
              <a:t>block</a:t>
            </a:r>
            <a:r>
              <a:rPr lang="en-US" dirty="0" smtClean="0"/>
              <a:t> access</a:t>
            </a:r>
          </a:p>
          <a:p>
            <a:pPr lvl="1"/>
            <a:r>
              <a:rPr lang="en-US" dirty="0" smtClean="0"/>
              <a:t>Read a blocks (not byte) at a time, so sequential access is cheaper than random</a:t>
            </a:r>
          </a:p>
          <a:p>
            <a:pPr lvl="1"/>
            <a:r>
              <a:rPr lang="en-US" b="1" dirty="0" smtClean="0"/>
              <a:t>Disk read / writes are expensive!</a:t>
            </a:r>
            <a:endParaRPr lang="en-US" b="1" dirty="0"/>
          </a:p>
          <a:p>
            <a:endParaRPr lang="en-US" b="1" i="1" dirty="0" smtClean="0"/>
          </a:p>
          <a:p>
            <a:r>
              <a:rPr lang="en-US" b="1" i="1" dirty="0" smtClean="0"/>
              <a:t>Durable: </a:t>
            </a:r>
            <a:r>
              <a:rPr lang="en-US" dirty="0" smtClean="0"/>
              <a:t>We will assume that once on disk, data is safe!</a:t>
            </a:r>
          </a:p>
          <a:p>
            <a:endParaRPr lang="en-US" dirty="0"/>
          </a:p>
          <a:p>
            <a:r>
              <a:rPr lang="en-US" b="1" i="1" dirty="0" smtClean="0"/>
              <a:t>Cheap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28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969281" y="1446274"/>
            <a:ext cx="2965073" cy="2511116"/>
            <a:chOff x="5257801" y="1676400"/>
            <a:chExt cx="5936499" cy="5027612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6732588" y="2787651"/>
              <a:ext cx="3149600" cy="1801813"/>
              <a:chOff x="2998" y="1129"/>
              <a:chExt cx="1984" cy="1135"/>
            </a:xfrm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2998" y="1499"/>
                <a:ext cx="1984" cy="765"/>
              </a:xfrm>
              <a:custGeom>
                <a:avLst/>
                <a:gdLst/>
                <a:ahLst/>
                <a:cxnLst>
                  <a:cxn ang="0">
                    <a:pos x="0" y="386"/>
                  </a:cxn>
                  <a:cxn ang="0">
                    <a:pos x="16" y="320"/>
                  </a:cxn>
                  <a:cxn ang="0">
                    <a:pos x="57" y="255"/>
                  </a:cxn>
                  <a:cxn ang="0">
                    <a:pos x="131" y="197"/>
                  </a:cxn>
                  <a:cxn ang="0">
                    <a:pos x="230" y="140"/>
                  </a:cxn>
                  <a:cxn ang="0">
                    <a:pos x="353" y="90"/>
                  </a:cxn>
                  <a:cxn ang="0">
                    <a:pos x="493" y="58"/>
                  </a:cxn>
                  <a:cxn ang="0">
                    <a:pos x="650" y="25"/>
                  </a:cxn>
                  <a:cxn ang="0">
                    <a:pos x="814" y="8"/>
                  </a:cxn>
                  <a:cxn ang="0">
                    <a:pos x="987" y="0"/>
                  </a:cxn>
                  <a:cxn ang="0">
                    <a:pos x="1160" y="8"/>
                  </a:cxn>
                  <a:cxn ang="0">
                    <a:pos x="1333" y="25"/>
                  </a:cxn>
                  <a:cxn ang="0">
                    <a:pos x="1489" y="58"/>
                  </a:cxn>
                  <a:cxn ang="0">
                    <a:pos x="1629" y="90"/>
                  </a:cxn>
                  <a:cxn ang="0">
                    <a:pos x="1753" y="140"/>
                  </a:cxn>
                  <a:cxn ang="0">
                    <a:pos x="1852" y="197"/>
                  </a:cxn>
                  <a:cxn ang="0">
                    <a:pos x="1926" y="255"/>
                  </a:cxn>
                  <a:cxn ang="0">
                    <a:pos x="1967" y="320"/>
                  </a:cxn>
                  <a:cxn ang="0">
                    <a:pos x="1983" y="386"/>
                  </a:cxn>
                  <a:cxn ang="0">
                    <a:pos x="1967" y="452"/>
                  </a:cxn>
                  <a:cxn ang="0">
                    <a:pos x="1926" y="518"/>
                  </a:cxn>
                  <a:cxn ang="0">
                    <a:pos x="1852" y="575"/>
                  </a:cxn>
                  <a:cxn ang="0">
                    <a:pos x="1753" y="633"/>
                  </a:cxn>
                  <a:cxn ang="0">
                    <a:pos x="1629" y="674"/>
                  </a:cxn>
                  <a:cxn ang="0">
                    <a:pos x="1489" y="715"/>
                  </a:cxn>
                  <a:cxn ang="0">
                    <a:pos x="1333" y="740"/>
                  </a:cxn>
                  <a:cxn ang="0">
                    <a:pos x="1160" y="764"/>
                  </a:cxn>
                  <a:cxn ang="0">
                    <a:pos x="987" y="764"/>
                  </a:cxn>
                  <a:cxn ang="0">
                    <a:pos x="814" y="764"/>
                  </a:cxn>
                  <a:cxn ang="0">
                    <a:pos x="650" y="740"/>
                  </a:cxn>
                  <a:cxn ang="0">
                    <a:pos x="493" y="715"/>
                  </a:cxn>
                  <a:cxn ang="0">
                    <a:pos x="353" y="674"/>
                  </a:cxn>
                  <a:cxn ang="0">
                    <a:pos x="230" y="633"/>
                  </a:cxn>
                  <a:cxn ang="0">
                    <a:pos x="131" y="575"/>
                  </a:cxn>
                  <a:cxn ang="0">
                    <a:pos x="57" y="518"/>
                  </a:cxn>
                  <a:cxn ang="0">
                    <a:pos x="16" y="452"/>
                  </a:cxn>
                  <a:cxn ang="0">
                    <a:pos x="0" y="386"/>
                  </a:cxn>
                </a:cxnLst>
                <a:rect l="0" t="0" r="r" b="b"/>
                <a:pathLst>
                  <a:path w="1984" h="765">
                    <a:moveTo>
                      <a:pt x="0" y="386"/>
                    </a:moveTo>
                    <a:lnTo>
                      <a:pt x="16" y="320"/>
                    </a:lnTo>
                    <a:lnTo>
                      <a:pt x="57" y="255"/>
                    </a:lnTo>
                    <a:lnTo>
                      <a:pt x="131" y="197"/>
                    </a:lnTo>
                    <a:lnTo>
                      <a:pt x="230" y="140"/>
                    </a:lnTo>
                    <a:lnTo>
                      <a:pt x="353" y="90"/>
                    </a:lnTo>
                    <a:lnTo>
                      <a:pt x="493" y="58"/>
                    </a:lnTo>
                    <a:lnTo>
                      <a:pt x="650" y="25"/>
                    </a:lnTo>
                    <a:lnTo>
                      <a:pt x="814" y="8"/>
                    </a:lnTo>
                    <a:lnTo>
                      <a:pt x="987" y="0"/>
                    </a:lnTo>
                    <a:lnTo>
                      <a:pt x="1160" y="8"/>
                    </a:lnTo>
                    <a:lnTo>
                      <a:pt x="1333" y="25"/>
                    </a:lnTo>
                    <a:lnTo>
                      <a:pt x="1489" y="58"/>
                    </a:lnTo>
                    <a:lnTo>
                      <a:pt x="1629" y="90"/>
                    </a:lnTo>
                    <a:lnTo>
                      <a:pt x="1753" y="140"/>
                    </a:lnTo>
                    <a:lnTo>
                      <a:pt x="1852" y="197"/>
                    </a:lnTo>
                    <a:lnTo>
                      <a:pt x="1926" y="255"/>
                    </a:lnTo>
                    <a:lnTo>
                      <a:pt x="1967" y="320"/>
                    </a:lnTo>
                    <a:lnTo>
                      <a:pt x="1983" y="386"/>
                    </a:lnTo>
                    <a:lnTo>
                      <a:pt x="1967" y="452"/>
                    </a:lnTo>
                    <a:lnTo>
                      <a:pt x="1926" y="518"/>
                    </a:lnTo>
                    <a:lnTo>
                      <a:pt x="1852" y="575"/>
                    </a:lnTo>
                    <a:lnTo>
                      <a:pt x="1753" y="633"/>
                    </a:lnTo>
                    <a:lnTo>
                      <a:pt x="1629" y="674"/>
                    </a:lnTo>
                    <a:lnTo>
                      <a:pt x="1489" y="715"/>
                    </a:lnTo>
                    <a:lnTo>
                      <a:pt x="1333" y="740"/>
                    </a:lnTo>
                    <a:lnTo>
                      <a:pt x="1160" y="764"/>
                    </a:lnTo>
                    <a:lnTo>
                      <a:pt x="987" y="764"/>
                    </a:lnTo>
                    <a:lnTo>
                      <a:pt x="814" y="764"/>
                    </a:lnTo>
                    <a:lnTo>
                      <a:pt x="650" y="740"/>
                    </a:lnTo>
                    <a:lnTo>
                      <a:pt x="493" y="715"/>
                    </a:lnTo>
                    <a:lnTo>
                      <a:pt x="353" y="674"/>
                    </a:lnTo>
                    <a:lnTo>
                      <a:pt x="230" y="633"/>
                    </a:lnTo>
                    <a:lnTo>
                      <a:pt x="131" y="575"/>
                    </a:lnTo>
                    <a:lnTo>
                      <a:pt x="57" y="518"/>
                    </a:lnTo>
                    <a:lnTo>
                      <a:pt x="16" y="452"/>
                    </a:lnTo>
                    <a:lnTo>
                      <a:pt x="0" y="386"/>
                    </a:lnTo>
                  </a:path>
                </a:pathLst>
              </a:custGeom>
              <a:solidFill>
                <a:srgbClr val="000000"/>
              </a:solidFill>
              <a:ln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2998" y="1129"/>
                <a:ext cx="1984" cy="765"/>
              </a:xfrm>
              <a:custGeom>
                <a:avLst/>
                <a:gdLst/>
                <a:ahLst/>
                <a:cxnLst>
                  <a:cxn ang="0">
                    <a:pos x="0" y="386"/>
                  </a:cxn>
                  <a:cxn ang="0">
                    <a:pos x="16" y="321"/>
                  </a:cxn>
                  <a:cxn ang="0">
                    <a:pos x="57" y="255"/>
                  </a:cxn>
                  <a:cxn ang="0">
                    <a:pos x="131" y="197"/>
                  </a:cxn>
                  <a:cxn ang="0">
                    <a:pos x="230" y="140"/>
                  </a:cxn>
                  <a:cxn ang="0">
                    <a:pos x="353" y="91"/>
                  </a:cxn>
                  <a:cxn ang="0">
                    <a:pos x="493" y="58"/>
                  </a:cxn>
                  <a:cxn ang="0">
                    <a:pos x="650" y="25"/>
                  </a:cxn>
                  <a:cxn ang="0">
                    <a:pos x="814" y="8"/>
                  </a:cxn>
                  <a:cxn ang="0">
                    <a:pos x="987" y="0"/>
                  </a:cxn>
                  <a:cxn ang="0">
                    <a:pos x="1160" y="8"/>
                  </a:cxn>
                  <a:cxn ang="0">
                    <a:pos x="1333" y="25"/>
                  </a:cxn>
                  <a:cxn ang="0">
                    <a:pos x="1489" y="58"/>
                  </a:cxn>
                  <a:cxn ang="0">
                    <a:pos x="1629" y="91"/>
                  </a:cxn>
                  <a:cxn ang="0">
                    <a:pos x="1753" y="140"/>
                  </a:cxn>
                  <a:cxn ang="0">
                    <a:pos x="1852" y="197"/>
                  </a:cxn>
                  <a:cxn ang="0">
                    <a:pos x="1926" y="255"/>
                  </a:cxn>
                  <a:cxn ang="0">
                    <a:pos x="1967" y="321"/>
                  </a:cxn>
                  <a:cxn ang="0">
                    <a:pos x="1983" y="386"/>
                  </a:cxn>
                  <a:cxn ang="0">
                    <a:pos x="1967" y="452"/>
                  </a:cxn>
                  <a:cxn ang="0">
                    <a:pos x="1926" y="518"/>
                  </a:cxn>
                  <a:cxn ang="0">
                    <a:pos x="1852" y="575"/>
                  </a:cxn>
                  <a:cxn ang="0">
                    <a:pos x="1753" y="633"/>
                  </a:cxn>
                  <a:cxn ang="0">
                    <a:pos x="1629" y="674"/>
                  </a:cxn>
                  <a:cxn ang="0">
                    <a:pos x="1489" y="715"/>
                  </a:cxn>
                  <a:cxn ang="0">
                    <a:pos x="1333" y="740"/>
                  </a:cxn>
                  <a:cxn ang="0">
                    <a:pos x="1160" y="764"/>
                  </a:cxn>
                  <a:cxn ang="0">
                    <a:pos x="987" y="764"/>
                  </a:cxn>
                  <a:cxn ang="0">
                    <a:pos x="814" y="764"/>
                  </a:cxn>
                  <a:cxn ang="0">
                    <a:pos x="650" y="740"/>
                  </a:cxn>
                  <a:cxn ang="0">
                    <a:pos x="493" y="715"/>
                  </a:cxn>
                  <a:cxn ang="0">
                    <a:pos x="353" y="674"/>
                  </a:cxn>
                  <a:cxn ang="0">
                    <a:pos x="230" y="633"/>
                  </a:cxn>
                  <a:cxn ang="0">
                    <a:pos x="131" y="575"/>
                  </a:cxn>
                  <a:cxn ang="0">
                    <a:pos x="57" y="518"/>
                  </a:cxn>
                  <a:cxn ang="0">
                    <a:pos x="16" y="452"/>
                  </a:cxn>
                  <a:cxn ang="0">
                    <a:pos x="0" y="386"/>
                  </a:cxn>
                </a:cxnLst>
                <a:rect l="0" t="0" r="r" b="b"/>
                <a:pathLst>
                  <a:path w="1984" h="765">
                    <a:moveTo>
                      <a:pt x="0" y="386"/>
                    </a:moveTo>
                    <a:lnTo>
                      <a:pt x="16" y="321"/>
                    </a:lnTo>
                    <a:lnTo>
                      <a:pt x="57" y="255"/>
                    </a:lnTo>
                    <a:lnTo>
                      <a:pt x="131" y="197"/>
                    </a:lnTo>
                    <a:lnTo>
                      <a:pt x="230" y="140"/>
                    </a:lnTo>
                    <a:lnTo>
                      <a:pt x="353" y="91"/>
                    </a:lnTo>
                    <a:lnTo>
                      <a:pt x="493" y="58"/>
                    </a:lnTo>
                    <a:lnTo>
                      <a:pt x="650" y="25"/>
                    </a:lnTo>
                    <a:lnTo>
                      <a:pt x="814" y="8"/>
                    </a:lnTo>
                    <a:lnTo>
                      <a:pt x="987" y="0"/>
                    </a:lnTo>
                    <a:lnTo>
                      <a:pt x="1160" y="8"/>
                    </a:lnTo>
                    <a:lnTo>
                      <a:pt x="1333" y="25"/>
                    </a:lnTo>
                    <a:lnTo>
                      <a:pt x="1489" y="58"/>
                    </a:lnTo>
                    <a:lnTo>
                      <a:pt x="1629" y="91"/>
                    </a:lnTo>
                    <a:lnTo>
                      <a:pt x="1753" y="140"/>
                    </a:lnTo>
                    <a:lnTo>
                      <a:pt x="1852" y="197"/>
                    </a:lnTo>
                    <a:lnTo>
                      <a:pt x="1926" y="255"/>
                    </a:lnTo>
                    <a:lnTo>
                      <a:pt x="1967" y="321"/>
                    </a:lnTo>
                    <a:lnTo>
                      <a:pt x="1983" y="386"/>
                    </a:lnTo>
                    <a:lnTo>
                      <a:pt x="1967" y="452"/>
                    </a:lnTo>
                    <a:lnTo>
                      <a:pt x="1926" y="518"/>
                    </a:lnTo>
                    <a:lnTo>
                      <a:pt x="1852" y="575"/>
                    </a:lnTo>
                    <a:lnTo>
                      <a:pt x="1753" y="633"/>
                    </a:lnTo>
                    <a:lnTo>
                      <a:pt x="1629" y="674"/>
                    </a:lnTo>
                    <a:lnTo>
                      <a:pt x="1489" y="715"/>
                    </a:lnTo>
                    <a:lnTo>
                      <a:pt x="1333" y="740"/>
                    </a:lnTo>
                    <a:lnTo>
                      <a:pt x="1160" y="764"/>
                    </a:lnTo>
                    <a:lnTo>
                      <a:pt x="987" y="764"/>
                    </a:lnTo>
                    <a:lnTo>
                      <a:pt x="814" y="764"/>
                    </a:lnTo>
                    <a:lnTo>
                      <a:pt x="650" y="740"/>
                    </a:lnTo>
                    <a:lnTo>
                      <a:pt x="493" y="715"/>
                    </a:lnTo>
                    <a:lnTo>
                      <a:pt x="353" y="674"/>
                    </a:lnTo>
                    <a:lnTo>
                      <a:pt x="230" y="633"/>
                    </a:lnTo>
                    <a:lnTo>
                      <a:pt x="131" y="575"/>
                    </a:lnTo>
                    <a:lnTo>
                      <a:pt x="57" y="518"/>
                    </a:lnTo>
                    <a:lnTo>
                      <a:pt x="16" y="452"/>
                    </a:lnTo>
                    <a:lnTo>
                      <a:pt x="0" y="386"/>
                    </a:lnTo>
                  </a:path>
                </a:pathLst>
              </a:custGeom>
              <a:solidFill>
                <a:srgbClr val="000000"/>
              </a:solidFill>
              <a:ln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 sz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6705600" y="2057401"/>
              <a:ext cx="3176588" cy="4594225"/>
              <a:chOff x="2981" y="669"/>
              <a:chExt cx="2001" cy="2894"/>
            </a:xfrm>
          </p:grpSpPr>
          <p:grpSp>
            <p:nvGrpSpPr>
              <p:cNvPr id="13" name="Group 9"/>
              <p:cNvGrpSpPr>
                <a:grpSpLocks/>
              </p:cNvGrpSpPr>
              <p:nvPr/>
            </p:nvGrpSpPr>
            <p:grpSpPr bwMode="auto">
              <a:xfrm>
                <a:off x="2981" y="1096"/>
                <a:ext cx="2001" cy="2467"/>
                <a:chOff x="2981" y="1096"/>
                <a:chExt cx="2001" cy="2467"/>
              </a:xfrm>
            </p:grpSpPr>
            <p:grpSp>
              <p:nvGrpSpPr>
                <p:cNvPr id="23" name="Group 10"/>
                <p:cNvGrpSpPr>
                  <a:grpSpLocks/>
                </p:cNvGrpSpPr>
                <p:nvPr/>
              </p:nvGrpSpPr>
              <p:grpSpPr bwMode="auto">
                <a:xfrm>
                  <a:off x="2998" y="1466"/>
                  <a:ext cx="1984" cy="765"/>
                  <a:chOff x="2998" y="1466"/>
                  <a:chExt cx="1984" cy="765"/>
                </a:xfrm>
              </p:grpSpPr>
              <p:sp>
                <p:nvSpPr>
                  <p:cNvPr id="29" name="Freeform 11"/>
                  <p:cNvSpPr>
                    <a:spLocks/>
                  </p:cNvSpPr>
                  <p:nvPr/>
                </p:nvSpPr>
                <p:spPr bwMode="auto">
                  <a:xfrm>
                    <a:off x="2998" y="1466"/>
                    <a:ext cx="1984" cy="765"/>
                  </a:xfrm>
                  <a:custGeom>
                    <a:avLst/>
                    <a:gdLst/>
                    <a:ahLst/>
                    <a:cxnLst>
                      <a:cxn ang="0">
                        <a:pos x="0" y="378"/>
                      </a:cxn>
                      <a:cxn ang="0">
                        <a:pos x="16" y="312"/>
                      </a:cxn>
                      <a:cxn ang="0">
                        <a:pos x="57" y="247"/>
                      </a:cxn>
                      <a:cxn ang="0">
                        <a:pos x="131" y="189"/>
                      </a:cxn>
                      <a:cxn ang="0">
                        <a:pos x="230" y="132"/>
                      </a:cxn>
                      <a:cxn ang="0">
                        <a:pos x="353" y="91"/>
                      </a:cxn>
                      <a:cxn ang="0">
                        <a:pos x="493" y="49"/>
                      </a:cxn>
                      <a:cxn ang="0">
                        <a:pos x="650" y="25"/>
                      </a:cxn>
                      <a:cxn ang="0">
                        <a:pos x="814" y="0"/>
                      </a:cxn>
                      <a:cxn ang="0">
                        <a:pos x="987" y="0"/>
                      </a:cxn>
                      <a:cxn ang="0">
                        <a:pos x="1160" y="0"/>
                      </a:cxn>
                      <a:cxn ang="0">
                        <a:pos x="1333" y="25"/>
                      </a:cxn>
                      <a:cxn ang="0">
                        <a:pos x="1489" y="49"/>
                      </a:cxn>
                      <a:cxn ang="0">
                        <a:pos x="1629" y="91"/>
                      </a:cxn>
                      <a:cxn ang="0">
                        <a:pos x="1753" y="132"/>
                      </a:cxn>
                      <a:cxn ang="0">
                        <a:pos x="1852" y="189"/>
                      </a:cxn>
                      <a:cxn ang="0">
                        <a:pos x="1926" y="247"/>
                      </a:cxn>
                      <a:cxn ang="0">
                        <a:pos x="1967" y="312"/>
                      </a:cxn>
                      <a:cxn ang="0">
                        <a:pos x="1983" y="378"/>
                      </a:cxn>
                      <a:cxn ang="0">
                        <a:pos x="1967" y="444"/>
                      </a:cxn>
                      <a:cxn ang="0">
                        <a:pos x="1926" y="510"/>
                      </a:cxn>
                      <a:cxn ang="0">
                        <a:pos x="1852" y="567"/>
                      </a:cxn>
                      <a:cxn ang="0">
                        <a:pos x="1753" y="625"/>
                      </a:cxn>
                      <a:cxn ang="0">
                        <a:pos x="1629" y="674"/>
                      </a:cxn>
                      <a:cxn ang="0">
                        <a:pos x="1489" y="707"/>
                      </a:cxn>
                      <a:cxn ang="0">
                        <a:pos x="1333" y="740"/>
                      </a:cxn>
                      <a:cxn ang="0">
                        <a:pos x="1160" y="756"/>
                      </a:cxn>
                      <a:cxn ang="0">
                        <a:pos x="987" y="764"/>
                      </a:cxn>
                      <a:cxn ang="0">
                        <a:pos x="814" y="756"/>
                      </a:cxn>
                      <a:cxn ang="0">
                        <a:pos x="650" y="740"/>
                      </a:cxn>
                      <a:cxn ang="0">
                        <a:pos x="493" y="707"/>
                      </a:cxn>
                      <a:cxn ang="0">
                        <a:pos x="353" y="674"/>
                      </a:cxn>
                      <a:cxn ang="0">
                        <a:pos x="230" y="625"/>
                      </a:cxn>
                      <a:cxn ang="0">
                        <a:pos x="131" y="567"/>
                      </a:cxn>
                      <a:cxn ang="0">
                        <a:pos x="57" y="510"/>
                      </a:cxn>
                      <a:cxn ang="0">
                        <a:pos x="16" y="444"/>
                      </a:cxn>
                      <a:cxn ang="0">
                        <a:pos x="0" y="378"/>
                      </a:cxn>
                    </a:cxnLst>
                    <a:rect l="0" t="0" r="r" b="b"/>
                    <a:pathLst>
                      <a:path w="1984" h="765">
                        <a:moveTo>
                          <a:pt x="0" y="378"/>
                        </a:moveTo>
                        <a:lnTo>
                          <a:pt x="16" y="312"/>
                        </a:lnTo>
                        <a:lnTo>
                          <a:pt x="57" y="247"/>
                        </a:lnTo>
                        <a:lnTo>
                          <a:pt x="131" y="189"/>
                        </a:lnTo>
                        <a:lnTo>
                          <a:pt x="230" y="132"/>
                        </a:lnTo>
                        <a:lnTo>
                          <a:pt x="353" y="91"/>
                        </a:lnTo>
                        <a:lnTo>
                          <a:pt x="493" y="49"/>
                        </a:lnTo>
                        <a:lnTo>
                          <a:pt x="650" y="25"/>
                        </a:lnTo>
                        <a:lnTo>
                          <a:pt x="814" y="0"/>
                        </a:lnTo>
                        <a:lnTo>
                          <a:pt x="987" y="0"/>
                        </a:lnTo>
                        <a:lnTo>
                          <a:pt x="1160" y="0"/>
                        </a:lnTo>
                        <a:lnTo>
                          <a:pt x="1333" y="25"/>
                        </a:lnTo>
                        <a:lnTo>
                          <a:pt x="1489" y="49"/>
                        </a:lnTo>
                        <a:lnTo>
                          <a:pt x="1629" y="91"/>
                        </a:lnTo>
                        <a:lnTo>
                          <a:pt x="1753" y="132"/>
                        </a:lnTo>
                        <a:lnTo>
                          <a:pt x="1852" y="189"/>
                        </a:lnTo>
                        <a:lnTo>
                          <a:pt x="1926" y="247"/>
                        </a:lnTo>
                        <a:lnTo>
                          <a:pt x="1967" y="312"/>
                        </a:lnTo>
                        <a:lnTo>
                          <a:pt x="1983" y="378"/>
                        </a:lnTo>
                        <a:lnTo>
                          <a:pt x="1967" y="444"/>
                        </a:lnTo>
                        <a:lnTo>
                          <a:pt x="1926" y="510"/>
                        </a:lnTo>
                        <a:lnTo>
                          <a:pt x="1852" y="567"/>
                        </a:lnTo>
                        <a:lnTo>
                          <a:pt x="1753" y="625"/>
                        </a:lnTo>
                        <a:lnTo>
                          <a:pt x="1629" y="674"/>
                        </a:lnTo>
                        <a:lnTo>
                          <a:pt x="1489" y="707"/>
                        </a:lnTo>
                        <a:lnTo>
                          <a:pt x="1333" y="740"/>
                        </a:lnTo>
                        <a:lnTo>
                          <a:pt x="1160" y="756"/>
                        </a:lnTo>
                        <a:lnTo>
                          <a:pt x="987" y="764"/>
                        </a:lnTo>
                        <a:lnTo>
                          <a:pt x="814" y="756"/>
                        </a:lnTo>
                        <a:lnTo>
                          <a:pt x="650" y="740"/>
                        </a:lnTo>
                        <a:lnTo>
                          <a:pt x="493" y="707"/>
                        </a:lnTo>
                        <a:lnTo>
                          <a:pt x="353" y="674"/>
                        </a:lnTo>
                        <a:lnTo>
                          <a:pt x="230" y="625"/>
                        </a:lnTo>
                        <a:lnTo>
                          <a:pt x="131" y="567"/>
                        </a:lnTo>
                        <a:lnTo>
                          <a:pt x="57" y="510"/>
                        </a:lnTo>
                        <a:lnTo>
                          <a:pt x="16" y="444"/>
                        </a:lnTo>
                        <a:lnTo>
                          <a:pt x="0" y="378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Freeform 12"/>
                  <p:cNvSpPr>
                    <a:spLocks/>
                  </p:cNvSpPr>
                  <p:nvPr/>
                </p:nvSpPr>
                <p:spPr bwMode="auto">
                  <a:xfrm>
                    <a:off x="3055" y="1524"/>
                    <a:ext cx="1853" cy="650"/>
                  </a:xfrm>
                  <a:custGeom>
                    <a:avLst/>
                    <a:gdLst/>
                    <a:ahLst/>
                    <a:cxnLst>
                      <a:cxn ang="0">
                        <a:pos x="0" y="328"/>
                      </a:cxn>
                      <a:cxn ang="0">
                        <a:pos x="17" y="263"/>
                      </a:cxn>
                      <a:cxn ang="0">
                        <a:pos x="66" y="205"/>
                      </a:cxn>
                      <a:cxn ang="0">
                        <a:pos x="140" y="156"/>
                      </a:cxn>
                      <a:cxn ang="0">
                        <a:pos x="247" y="106"/>
                      </a:cxn>
                      <a:cxn ang="0">
                        <a:pos x="371" y="65"/>
                      </a:cxn>
                      <a:cxn ang="0">
                        <a:pos x="519" y="33"/>
                      </a:cxn>
                      <a:cxn ang="0">
                        <a:pos x="675" y="16"/>
                      </a:cxn>
                      <a:cxn ang="0">
                        <a:pos x="840" y="0"/>
                      </a:cxn>
                      <a:cxn ang="0">
                        <a:pos x="1013" y="0"/>
                      </a:cxn>
                      <a:cxn ang="0">
                        <a:pos x="1177" y="16"/>
                      </a:cxn>
                      <a:cxn ang="0">
                        <a:pos x="1342" y="33"/>
                      </a:cxn>
                      <a:cxn ang="0">
                        <a:pos x="1482" y="65"/>
                      </a:cxn>
                      <a:cxn ang="0">
                        <a:pos x="1613" y="106"/>
                      </a:cxn>
                      <a:cxn ang="0">
                        <a:pos x="1712" y="156"/>
                      </a:cxn>
                      <a:cxn ang="0">
                        <a:pos x="1795" y="205"/>
                      </a:cxn>
                      <a:cxn ang="0">
                        <a:pos x="1836" y="263"/>
                      </a:cxn>
                      <a:cxn ang="0">
                        <a:pos x="1852" y="328"/>
                      </a:cxn>
                      <a:cxn ang="0">
                        <a:pos x="1836" y="386"/>
                      </a:cxn>
                      <a:cxn ang="0">
                        <a:pos x="1795" y="443"/>
                      </a:cxn>
                      <a:cxn ang="0">
                        <a:pos x="1712" y="493"/>
                      </a:cxn>
                      <a:cxn ang="0">
                        <a:pos x="1613" y="542"/>
                      </a:cxn>
                      <a:cxn ang="0">
                        <a:pos x="1482" y="583"/>
                      </a:cxn>
                      <a:cxn ang="0">
                        <a:pos x="1342" y="616"/>
                      </a:cxn>
                      <a:cxn ang="0">
                        <a:pos x="1177" y="641"/>
                      </a:cxn>
                      <a:cxn ang="0">
                        <a:pos x="1013" y="649"/>
                      </a:cxn>
                      <a:cxn ang="0">
                        <a:pos x="840" y="649"/>
                      </a:cxn>
                      <a:cxn ang="0">
                        <a:pos x="675" y="641"/>
                      </a:cxn>
                      <a:cxn ang="0">
                        <a:pos x="519" y="616"/>
                      </a:cxn>
                      <a:cxn ang="0">
                        <a:pos x="371" y="583"/>
                      </a:cxn>
                      <a:cxn ang="0">
                        <a:pos x="247" y="542"/>
                      </a:cxn>
                      <a:cxn ang="0">
                        <a:pos x="140" y="493"/>
                      </a:cxn>
                      <a:cxn ang="0">
                        <a:pos x="66" y="443"/>
                      </a:cxn>
                      <a:cxn ang="0">
                        <a:pos x="17" y="386"/>
                      </a:cxn>
                      <a:cxn ang="0">
                        <a:pos x="0" y="328"/>
                      </a:cxn>
                    </a:cxnLst>
                    <a:rect l="0" t="0" r="r" b="b"/>
                    <a:pathLst>
                      <a:path w="1853" h="650">
                        <a:moveTo>
                          <a:pt x="0" y="328"/>
                        </a:moveTo>
                        <a:lnTo>
                          <a:pt x="17" y="263"/>
                        </a:lnTo>
                        <a:lnTo>
                          <a:pt x="66" y="205"/>
                        </a:lnTo>
                        <a:lnTo>
                          <a:pt x="140" y="156"/>
                        </a:lnTo>
                        <a:lnTo>
                          <a:pt x="247" y="106"/>
                        </a:lnTo>
                        <a:lnTo>
                          <a:pt x="371" y="65"/>
                        </a:lnTo>
                        <a:lnTo>
                          <a:pt x="519" y="33"/>
                        </a:lnTo>
                        <a:lnTo>
                          <a:pt x="675" y="16"/>
                        </a:lnTo>
                        <a:lnTo>
                          <a:pt x="840" y="0"/>
                        </a:lnTo>
                        <a:lnTo>
                          <a:pt x="1013" y="0"/>
                        </a:lnTo>
                        <a:lnTo>
                          <a:pt x="1177" y="16"/>
                        </a:lnTo>
                        <a:lnTo>
                          <a:pt x="1342" y="33"/>
                        </a:lnTo>
                        <a:lnTo>
                          <a:pt x="1482" y="65"/>
                        </a:lnTo>
                        <a:lnTo>
                          <a:pt x="1613" y="106"/>
                        </a:lnTo>
                        <a:lnTo>
                          <a:pt x="1712" y="156"/>
                        </a:lnTo>
                        <a:lnTo>
                          <a:pt x="1795" y="205"/>
                        </a:lnTo>
                        <a:lnTo>
                          <a:pt x="1836" y="263"/>
                        </a:lnTo>
                        <a:lnTo>
                          <a:pt x="1852" y="328"/>
                        </a:lnTo>
                        <a:lnTo>
                          <a:pt x="1836" y="386"/>
                        </a:lnTo>
                        <a:lnTo>
                          <a:pt x="1795" y="443"/>
                        </a:lnTo>
                        <a:lnTo>
                          <a:pt x="1712" y="493"/>
                        </a:lnTo>
                        <a:lnTo>
                          <a:pt x="1613" y="542"/>
                        </a:lnTo>
                        <a:lnTo>
                          <a:pt x="1482" y="583"/>
                        </a:lnTo>
                        <a:lnTo>
                          <a:pt x="1342" y="616"/>
                        </a:lnTo>
                        <a:lnTo>
                          <a:pt x="1177" y="641"/>
                        </a:lnTo>
                        <a:lnTo>
                          <a:pt x="1013" y="649"/>
                        </a:lnTo>
                        <a:lnTo>
                          <a:pt x="840" y="649"/>
                        </a:lnTo>
                        <a:lnTo>
                          <a:pt x="675" y="641"/>
                        </a:lnTo>
                        <a:lnTo>
                          <a:pt x="519" y="616"/>
                        </a:lnTo>
                        <a:lnTo>
                          <a:pt x="371" y="583"/>
                        </a:lnTo>
                        <a:lnTo>
                          <a:pt x="247" y="542"/>
                        </a:lnTo>
                        <a:lnTo>
                          <a:pt x="140" y="493"/>
                        </a:lnTo>
                        <a:lnTo>
                          <a:pt x="66" y="443"/>
                        </a:lnTo>
                        <a:lnTo>
                          <a:pt x="17" y="386"/>
                        </a:lnTo>
                        <a:lnTo>
                          <a:pt x="0" y="328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Freeform 13"/>
                  <p:cNvSpPr>
                    <a:spLocks/>
                  </p:cNvSpPr>
                  <p:nvPr/>
                </p:nvSpPr>
                <p:spPr bwMode="auto">
                  <a:xfrm>
                    <a:off x="3146" y="1589"/>
                    <a:ext cx="1672" cy="494"/>
                  </a:xfrm>
                  <a:custGeom>
                    <a:avLst/>
                    <a:gdLst/>
                    <a:ahLst/>
                    <a:cxnLst>
                      <a:cxn ang="0">
                        <a:pos x="0" y="247"/>
                      </a:cxn>
                      <a:cxn ang="0">
                        <a:pos x="16" y="198"/>
                      </a:cxn>
                      <a:cxn ang="0">
                        <a:pos x="66" y="148"/>
                      </a:cxn>
                      <a:cxn ang="0">
                        <a:pos x="148" y="107"/>
                      </a:cxn>
                      <a:cxn ang="0">
                        <a:pos x="247" y="74"/>
                      </a:cxn>
                      <a:cxn ang="0">
                        <a:pos x="370" y="41"/>
                      </a:cxn>
                      <a:cxn ang="0">
                        <a:pos x="518" y="17"/>
                      </a:cxn>
                      <a:cxn ang="0">
                        <a:pos x="675" y="0"/>
                      </a:cxn>
                      <a:cxn ang="0">
                        <a:pos x="839" y="0"/>
                      </a:cxn>
                      <a:cxn ang="0">
                        <a:pos x="996" y="0"/>
                      </a:cxn>
                      <a:cxn ang="0">
                        <a:pos x="1152" y="17"/>
                      </a:cxn>
                      <a:cxn ang="0">
                        <a:pos x="1300" y="41"/>
                      </a:cxn>
                      <a:cxn ang="0">
                        <a:pos x="1424" y="74"/>
                      </a:cxn>
                      <a:cxn ang="0">
                        <a:pos x="1531" y="107"/>
                      </a:cxn>
                      <a:cxn ang="0">
                        <a:pos x="1605" y="148"/>
                      </a:cxn>
                      <a:cxn ang="0">
                        <a:pos x="1654" y="198"/>
                      </a:cxn>
                      <a:cxn ang="0">
                        <a:pos x="1671" y="247"/>
                      </a:cxn>
                      <a:cxn ang="0">
                        <a:pos x="1654" y="296"/>
                      </a:cxn>
                      <a:cxn ang="0">
                        <a:pos x="1605" y="337"/>
                      </a:cxn>
                      <a:cxn ang="0">
                        <a:pos x="1531" y="378"/>
                      </a:cxn>
                      <a:cxn ang="0">
                        <a:pos x="1424" y="419"/>
                      </a:cxn>
                      <a:cxn ang="0">
                        <a:pos x="1300" y="452"/>
                      </a:cxn>
                      <a:cxn ang="0">
                        <a:pos x="1152" y="477"/>
                      </a:cxn>
                      <a:cxn ang="0">
                        <a:pos x="996" y="485"/>
                      </a:cxn>
                      <a:cxn ang="0">
                        <a:pos x="839" y="493"/>
                      </a:cxn>
                      <a:cxn ang="0">
                        <a:pos x="675" y="485"/>
                      </a:cxn>
                      <a:cxn ang="0">
                        <a:pos x="518" y="477"/>
                      </a:cxn>
                      <a:cxn ang="0">
                        <a:pos x="370" y="452"/>
                      </a:cxn>
                      <a:cxn ang="0">
                        <a:pos x="247" y="419"/>
                      </a:cxn>
                      <a:cxn ang="0">
                        <a:pos x="148" y="378"/>
                      </a:cxn>
                      <a:cxn ang="0">
                        <a:pos x="66" y="337"/>
                      </a:cxn>
                      <a:cxn ang="0">
                        <a:pos x="16" y="296"/>
                      </a:cxn>
                      <a:cxn ang="0">
                        <a:pos x="0" y="247"/>
                      </a:cxn>
                    </a:cxnLst>
                    <a:rect l="0" t="0" r="r" b="b"/>
                    <a:pathLst>
                      <a:path w="1672" h="494">
                        <a:moveTo>
                          <a:pt x="0" y="247"/>
                        </a:moveTo>
                        <a:lnTo>
                          <a:pt x="16" y="198"/>
                        </a:lnTo>
                        <a:lnTo>
                          <a:pt x="66" y="148"/>
                        </a:lnTo>
                        <a:lnTo>
                          <a:pt x="148" y="107"/>
                        </a:lnTo>
                        <a:lnTo>
                          <a:pt x="247" y="74"/>
                        </a:lnTo>
                        <a:lnTo>
                          <a:pt x="370" y="41"/>
                        </a:lnTo>
                        <a:lnTo>
                          <a:pt x="518" y="17"/>
                        </a:lnTo>
                        <a:lnTo>
                          <a:pt x="675" y="0"/>
                        </a:lnTo>
                        <a:lnTo>
                          <a:pt x="839" y="0"/>
                        </a:lnTo>
                        <a:lnTo>
                          <a:pt x="996" y="0"/>
                        </a:lnTo>
                        <a:lnTo>
                          <a:pt x="1152" y="17"/>
                        </a:lnTo>
                        <a:lnTo>
                          <a:pt x="1300" y="41"/>
                        </a:lnTo>
                        <a:lnTo>
                          <a:pt x="1424" y="74"/>
                        </a:lnTo>
                        <a:lnTo>
                          <a:pt x="1531" y="107"/>
                        </a:lnTo>
                        <a:lnTo>
                          <a:pt x="1605" y="148"/>
                        </a:lnTo>
                        <a:lnTo>
                          <a:pt x="1654" y="198"/>
                        </a:lnTo>
                        <a:lnTo>
                          <a:pt x="1671" y="247"/>
                        </a:lnTo>
                        <a:lnTo>
                          <a:pt x="1654" y="296"/>
                        </a:lnTo>
                        <a:lnTo>
                          <a:pt x="1605" y="337"/>
                        </a:lnTo>
                        <a:lnTo>
                          <a:pt x="1531" y="378"/>
                        </a:lnTo>
                        <a:lnTo>
                          <a:pt x="1424" y="419"/>
                        </a:lnTo>
                        <a:lnTo>
                          <a:pt x="1300" y="452"/>
                        </a:lnTo>
                        <a:lnTo>
                          <a:pt x="1152" y="477"/>
                        </a:lnTo>
                        <a:lnTo>
                          <a:pt x="996" y="485"/>
                        </a:lnTo>
                        <a:lnTo>
                          <a:pt x="839" y="493"/>
                        </a:lnTo>
                        <a:lnTo>
                          <a:pt x="675" y="485"/>
                        </a:lnTo>
                        <a:lnTo>
                          <a:pt x="518" y="477"/>
                        </a:lnTo>
                        <a:lnTo>
                          <a:pt x="370" y="452"/>
                        </a:lnTo>
                        <a:lnTo>
                          <a:pt x="247" y="419"/>
                        </a:lnTo>
                        <a:lnTo>
                          <a:pt x="148" y="378"/>
                        </a:lnTo>
                        <a:lnTo>
                          <a:pt x="66" y="337"/>
                        </a:lnTo>
                        <a:lnTo>
                          <a:pt x="16" y="296"/>
                        </a:lnTo>
                        <a:lnTo>
                          <a:pt x="0" y="247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 sz="120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4" name="Group 14"/>
                <p:cNvGrpSpPr>
                  <a:grpSpLocks/>
                </p:cNvGrpSpPr>
                <p:nvPr/>
              </p:nvGrpSpPr>
              <p:grpSpPr bwMode="auto">
                <a:xfrm>
                  <a:off x="2998" y="1096"/>
                  <a:ext cx="1984" cy="766"/>
                  <a:chOff x="2998" y="1096"/>
                  <a:chExt cx="1984" cy="766"/>
                </a:xfrm>
              </p:grpSpPr>
              <p:sp>
                <p:nvSpPr>
                  <p:cNvPr id="26" name="Freeform 15"/>
                  <p:cNvSpPr>
                    <a:spLocks/>
                  </p:cNvSpPr>
                  <p:nvPr/>
                </p:nvSpPr>
                <p:spPr bwMode="auto">
                  <a:xfrm>
                    <a:off x="2998" y="1096"/>
                    <a:ext cx="1984" cy="766"/>
                  </a:xfrm>
                  <a:custGeom>
                    <a:avLst/>
                    <a:gdLst/>
                    <a:ahLst/>
                    <a:cxnLst>
                      <a:cxn ang="0">
                        <a:pos x="0" y="378"/>
                      </a:cxn>
                      <a:cxn ang="0">
                        <a:pos x="16" y="313"/>
                      </a:cxn>
                      <a:cxn ang="0">
                        <a:pos x="57" y="247"/>
                      </a:cxn>
                      <a:cxn ang="0">
                        <a:pos x="131" y="189"/>
                      </a:cxn>
                      <a:cxn ang="0">
                        <a:pos x="230" y="132"/>
                      </a:cxn>
                      <a:cxn ang="0">
                        <a:pos x="353" y="91"/>
                      </a:cxn>
                      <a:cxn ang="0">
                        <a:pos x="493" y="50"/>
                      </a:cxn>
                      <a:cxn ang="0">
                        <a:pos x="650" y="25"/>
                      </a:cxn>
                      <a:cxn ang="0">
                        <a:pos x="814" y="0"/>
                      </a:cxn>
                      <a:cxn ang="0">
                        <a:pos x="987" y="0"/>
                      </a:cxn>
                      <a:cxn ang="0">
                        <a:pos x="1160" y="0"/>
                      </a:cxn>
                      <a:cxn ang="0">
                        <a:pos x="1333" y="25"/>
                      </a:cxn>
                      <a:cxn ang="0">
                        <a:pos x="1489" y="50"/>
                      </a:cxn>
                      <a:cxn ang="0">
                        <a:pos x="1629" y="91"/>
                      </a:cxn>
                      <a:cxn ang="0">
                        <a:pos x="1753" y="132"/>
                      </a:cxn>
                      <a:cxn ang="0">
                        <a:pos x="1852" y="189"/>
                      </a:cxn>
                      <a:cxn ang="0">
                        <a:pos x="1926" y="247"/>
                      </a:cxn>
                      <a:cxn ang="0">
                        <a:pos x="1967" y="313"/>
                      </a:cxn>
                      <a:cxn ang="0">
                        <a:pos x="1983" y="378"/>
                      </a:cxn>
                      <a:cxn ang="0">
                        <a:pos x="1967" y="444"/>
                      </a:cxn>
                      <a:cxn ang="0">
                        <a:pos x="1926" y="510"/>
                      </a:cxn>
                      <a:cxn ang="0">
                        <a:pos x="1852" y="567"/>
                      </a:cxn>
                      <a:cxn ang="0">
                        <a:pos x="1753" y="625"/>
                      </a:cxn>
                      <a:cxn ang="0">
                        <a:pos x="1629" y="674"/>
                      </a:cxn>
                      <a:cxn ang="0">
                        <a:pos x="1489" y="707"/>
                      </a:cxn>
                      <a:cxn ang="0">
                        <a:pos x="1333" y="740"/>
                      </a:cxn>
                      <a:cxn ang="0">
                        <a:pos x="1160" y="756"/>
                      </a:cxn>
                      <a:cxn ang="0">
                        <a:pos x="987" y="765"/>
                      </a:cxn>
                      <a:cxn ang="0">
                        <a:pos x="814" y="756"/>
                      </a:cxn>
                      <a:cxn ang="0">
                        <a:pos x="650" y="740"/>
                      </a:cxn>
                      <a:cxn ang="0">
                        <a:pos x="493" y="707"/>
                      </a:cxn>
                      <a:cxn ang="0">
                        <a:pos x="353" y="674"/>
                      </a:cxn>
                      <a:cxn ang="0">
                        <a:pos x="230" y="625"/>
                      </a:cxn>
                      <a:cxn ang="0">
                        <a:pos x="131" y="567"/>
                      </a:cxn>
                      <a:cxn ang="0">
                        <a:pos x="57" y="510"/>
                      </a:cxn>
                      <a:cxn ang="0">
                        <a:pos x="16" y="444"/>
                      </a:cxn>
                      <a:cxn ang="0">
                        <a:pos x="0" y="378"/>
                      </a:cxn>
                    </a:cxnLst>
                    <a:rect l="0" t="0" r="r" b="b"/>
                    <a:pathLst>
                      <a:path w="1984" h="766">
                        <a:moveTo>
                          <a:pt x="0" y="378"/>
                        </a:moveTo>
                        <a:lnTo>
                          <a:pt x="16" y="313"/>
                        </a:lnTo>
                        <a:lnTo>
                          <a:pt x="57" y="247"/>
                        </a:lnTo>
                        <a:lnTo>
                          <a:pt x="131" y="189"/>
                        </a:lnTo>
                        <a:lnTo>
                          <a:pt x="230" y="132"/>
                        </a:lnTo>
                        <a:lnTo>
                          <a:pt x="353" y="91"/>
                        </a:lnTo>
                        <a:lnTo>
                          <a:pt x="493" y="50"/>
                        </a:lnTo>
                        <a:lnTo>
                          <a:pt x="650" y="25"/>
                        </a:lnTo>
                        <a:lnTo>
                          <a:pt x="814" y="0"/>
                        </a:lnTo>
                        <a:lnTo>
                          <a:pt x="987" y="0"/>
                        </a:lnTo>
                        <a:lnTo>
                          <a:pt x="1160" y="0"/>
                        </a:lnTo>
                        <a:lnTo>
                          <a:pt x="1333" y="25"/>
                        </a:lnTo>
                        <a:lnTo>
                          <a:pt x="1489" y="50"/>
                        </a:lnTo>
                        <a:lnTo>
                          <a:pt x="1629" y="91"/>
                        </a:lnTo>
                        <a:lnTo>
                          <a:pt x="1753" y="132"/>
                        </a:lnTo>
                        <a:lnTo>
                          <a:pt x="1852" y="189"/>
                        </a:lnTo>
                        <a:lnTo>
                          <a:pt x="1926" y="247"/>
                        </a:lnTo>
                        <a:lnTo>
                          <a:pt x="1967" y="313"/>
                        </a:lnTo>
                        <a:lnTo>
                          <a:pt x="1983" y="378"/>
                        </a:lnTo>
                        <a:lnTo>
                          <a:pt x="1967" y="444"/>
                        </a:lnTo>
                        <a:lnTo>
                          <a:pt x="1926" y="510"/>
                        </a:lnTo>
                        <a:lnTo>
                          <a:pt x="1852" y="567"/>
                        </a:lnTo>
                        <a:lnTo>
                          <a:pt x="1753" y="625"/>
                        </a:lnTo>
                        <a:lnTo>
                          <a:pt x="1629" y="674"/>
                        </a:lnTo>
                        <a:lnTo>
                          <a:pt x="1489" y="707"/>
                        </a:lnTo>
                        <a:lnTo>
                          <a:pt x="1333" y="740"/>
                        </a:lnTo>
                        <a:lnTo>
                          <a:pt x="1160" y="756"/>
                        </a:lnTo>
                        <a:lnTo>
                          <a:pt x="987" y="765"/>
                        </a:lnTo>
                        <a:lnTo>
                          <a:pt x="814" y="756"/>
                        </a:lnTo>
                        <a:lnTo>
                          <a:pt x="650" y="740"/>
                        </a:lnTo>
                        <a:lnTo>
                          <a:pt x="493" y="707"/>
                        </a:lnTo>
                        <a:lnTo>
                          <a:pt x="353" y="674"/>
                        </a:lnTo>
                        <a:lnTo>
                          <a:pt x="230" y="625"/>
                        </a:lnTo>
                        <a:lnTo>
                          <a:pt x="131" y="567"/>
                        </a:lnTo>
                        <a:lnTo>
                          <a:pt x="57" y="510"/>
                        </a:lnTo>
                        <a:lnTo>
                          <a:pt x="16" y="444"/>
                        </a:lnTo>
                        <a:lnTo>
                          <a:pt x="0" y="378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Freeform 16"/>
                  <p:cNvSpPr>
                    <a:spLocks/>
                  </p:cNvSpPr>
                  <p:nvPr/>
                </p:nvSpPr>
                <p:spPr bwMode="auto">
                  <a:xfrm>
                    <a:off x="3055" y="1154"/>
                    <a:ext cx="1853" cy="650"/>
                  </a:xfrm>
                  <a:custGeom>
                    <a:avLst/>
                    <a:gdLst/>
                    <a:ahLst/>
                    <a:cxnLst>
                      <a:cxn ang="0">
                        <a:pos x="0" y="329"/>
                      </a:cxn>
                      <a:cxn ang="0">
                        <a:pos x="17" y="263"/>
                      </a:cxn>
                      <a:cxn ang="0">
                        <a:pos x="66" y="205"/>
                      </a:cxn>
                      <a:cxn ang="0">
                        <a:pos x="140" y="156"/>
                      </a:cxn>
                      <a:cxn ang="0">
                        <a:pos x="247" y="107"/>
                      </a:cxn>
                      <a:cxn ang="0">
                        <a:pos x="371" y="66"/>
                      </a:cxn>
                      <a:cxn ang="0">
                        <a:pos x="519" y="33"/>
                      </a:cxn>
                      <a:cxn ang="0">
                        <a:pos x="675" y="16"/>
                      </a:cxn>
                      <a:cxn ang="0">
                        <a:pos x="840" y="0"/>
                      </a:cxn>
                      <a:cxn ang="0">
                        <a:pos x="1013" y="0"/>
                      </a:cxn>
                      <a:cxn ang="0">
                        <a:pos x="1177" y="16"/>
                      </a:cxn>
                      <a:cxn ang="0">
                        <a:pos x="1342" y="33"/>
                      </a:cxn>
                      <a:cxn ang="0">
                        <a:pos x="1482" y="66"/>
                      </a:cxn>
                      <a:cxn ang="0">
                        <a:pos x="1613" y="107"/>
                      </a:cxn>
                      <a:cxn ang="0">
                        <a:pos x="1712" y="156"/>
                      </a:cxn>
                      <a:cxn ang="0">
                        <a:pos x="1795" y="205"/>
                      </a:cxn>
                      <a:cxn ang="0">
                        <a:pos x="1836" y="263"/>
                      </a:cxn>
                      <a:cxn ang="0">
                        <a:pos x="1852" y="329"/>
                      </a:cxn>
                      <a:cxn ang="0">
                        <a:pos x="1836" y="386"/>
                      </a:cxn>
                      <a:cxn ang="0">
                        <a:pos x="1795" y="444"/>
                      </a:cxn>
                      <a:cxn ang="0">
                        <a:pos x="1712" y="493"/>
                      </a:cxn>
                      <a:cxn ang="0">
                        <a:pos x="1613" y="542"/>
                      </a:cxn>
                      <a:cxn ang="0">
                        <a:pos x="1482" y="583"/>
                      </a:cxn>
                      <a:cxn ang="0">
                        <a:pos x="1342" y="616"/>
                      </a:cxn>
                      <a:cxn ang="0">
                        <a:pos x="1177" y="641"/>
                      </a:cxn>
                      <a:cxn ang="0">
                        <a:pos x="1013" y="649"/>
                      </a:cxn>
                      <a:cxn ang="0">
                        <a:pos x="840" y="649"/>
                      </a:cxn>
                      <a:cxn ang="0">
                        <a:pos x="675" y="641"/>
                      </a:cxn>
                      <a:cxn ang="0">
                        <a:pos x="519" y="616"/>
                      </a:cxn>
                      <a:cxn ang="0">
                        <a:pos x="371" y="583"/>
                      </a:cxn>
                      <a:cxn ang="0">
                        <a:pos x="247" y="542"/>
                      </a:cxn>
                      <a:cxn ang="0">
                        <a:pos x="140" y="493"/>
                      </a:cxn>
                      <a:cxn ang="0">
                        <a:pos x="66" y="444"/>
                      </a:cxn>
                      <a:cxn ang="0">
                        <a:pos x="17" y="386"/>
                      </a:cxn>
                      <a:cxn ang="0">
                        <a:pos x="0" y="329"/>
                      </a:cxn>
                    </a:cxnLst>
                    <a:rect l="0" t="0" r="r" b="b"/>
                    <a:pathLst>
                      <a:path w="1853" h="650">
                        <a:moveTo>
                          <a:pt x="0" y="329"/>
                        </a:moveTo>
                        <a:lnTo>
                          <a:pt x="17" y="263"/>
                        </a:lnTo>
                        <a:lnTo>
                          <a:pt x="66" y="205"/>
                        </a:lnTo>
                        <a:lnTo>
                          <a:pt x="140" y="156"/>
                        </a:lnTo>
                        <a:lnTo>
                          <a:pt x="247" y="107"/>
                        </a:lnTo>
                        <a:lnTo>
                          <a:pt x="371" y="66"/>
                        </a:lnTo>
                        <a:lnTo>
                          <a:pt x="519" y="33"/>
                        </a:lnTo>
                        <a:lnTo>
                          <a:pt x="675" y="16"/>
                        </a:lnTo>
                        <a:lnTo>
                          <a:pt x="840" y="0"/>
                        </a:lnTo>
                        <a:lnTo>
                          <a:pt x="1013" y="0"/>
                        </a:lnTo>
                        <a:lnTo>
                          <a:pt x="1177" y="16"/>
                        </a:lnTo>
                        <a:lnTo>
                          <a:pt x="1342" y="33"/>
                        </a:lnTo>
                        <a:lnTo>
                          <a:pt x="1482" y="66"/>
                        </a:lnTo>
                        <a:lnTo>
                          <a:pt x="1613" y="107"/>
                        </a:lnTo>
                        <a:lnTo>
                          <a:pt x="1712" y="156"/>
                        </a:lnTo>
                        <a:lnTo>
                          <a:pt x="1795" y="205"/>
                        </a:lnTo>
                        <a:lnTo>
                          <a:pt x="1836" y="263"/>
                        </a:lnTo>
                        <a:lnTo>
                          <a:pt x="1852" y="329"/>
                        </a:lnTo>
                        <a:lnTo>
                          <a:pt x="1836" y="386"/>
                        </a:lnTo>
                        <a:lnTo>
                          <a:pt x="1795" y="444"/>
                        </a:lnTo>
                        <a:lnTo>
                          <a:pt x="1712" y="493"/>
                        </a:lnTo>
                        <a:lnTo>
                          <a:pt x="1613" y="542"/>
                        </a:lnTo>
                        <a:lnTo>
                          <a:pt x="1482" y="583"/>
                        </a:lnTo>
                        <a:lnTo>
                          <a:pt x="1342" y="616"/>
                        </a:lnTo>
                        <a:lnTo>
                          <a:pt x="1177" y="641"/>
                        </a:lnTo>
                        <a:lnTo>
                          <a:pt x="1013" y="649"/>
                        </a:lnTo>
                        <a:lnTo>
                          <a:pt x="840" y="649"/>
                        </a:lnTo>
                        <a:lnTo>
                          <a:pt x="675" y="641"/>
                        </a:lnTo>
                        <a:lnTo>
                          <a:pt x="519" y="616"/>
                        </a:lnTo>
                        <a:lnTo>
                          <a:pt x="371" y="583"/>
                        </a:lnTo>
                        <a:lnTo>
                          <a:pt x="247" y="542"/>
                        </a:lnTo>
                        <a:lnTo>
                          <a:pt x="140" y="493"/>
                        </a:lnTo>
                        <a:lnTo>
                          <a:pt x="66" y="444"/>
                        </a:lnTo>
                        <a:lnTo>
                          <a:pt x="17" y="386"/>
                        </a:lnTo>
                        <a:lnTo>
                          <a:pt x="0" y="329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Freeform 17"/>
                  <p:cNvSpPr>
                    <a:spLocks/>
                  </p:cNvSpPr>
                  <p:nvPr/>
                </p:nvSpPr>
                <p:spPr bwMode="auto">
                  <a:xfrm>
                    <a:off x="3146" y="1220"/>
                    <a:ext cx="1672" cy="494"/>
                  </a:xfrm>
                  <a:custGeom>
                    <a:avLst/>
                    <a:gdLst/>
                    <a:ahLst/>
                    <a:cxnLst>
                      <a:cxn ang="0">
                        <a:pos x="0" y="246"/>
                      </a:cxn>
                      <a:cxn ang="0">
                        <a:pos x="16" y="197"/>
                      </a:cxn>
                      <a:cxn ang="0">
                        <a:pos x="66" y="147"/>
                      </a:cxn>
                      <a:cxn ang="0">
                        <a:pos x="148" y="106"/>
                      </a:cxn>
                      <a:cxn ang="0">
                        <a:pos x="247" y="74"/>
                      </a:cxn>
                      <a:cxn ang="0">
                        <a:pos x="370" y="41"/>
                      </a:cxn>
                      <a:cxn ang="0">
                        <a:pos x="518" y="16"/>
                      </a:cxn>
                      <a:cxn ang="0">
                        <a:pos x="675" y="0"/>
                      </a:cxn>
                      <a:cxn ang="0">
                        <a:pos x="839" y="0"/>
                      </a:cxn>
                      <a:cxn ang="0">
                        <a:pos x="996" y="0"/>
                      </a:cxn>
                      <a:cxn ang="0">
                        <a:pos x="1152" y="16"/>
                      </a:cxn>
                      <a:cxn ang="0">
                        <a:pos x="1300" y="41"/>
                      </a:cxn>
                      <a:cxn ang="0">
                        <a:pos x="1424" y="74"/>
                      </a:cxn>
                      <a:cxn ang="0">
                        <a:pos x="1531" y="106"/>
                      </a:cxn>
                      <a:cxn ang="0">
                        <a:pos x="1605" y="147"/>
                      </a:cxn>
                      <a:cxn ang="0">
                        <a:pos x="1654" y="197"/>
                      </a:cxn>
                      <a:cxn ang="0">
                        <a:pos x="1671" y="246"/>
                      </a:cxn>
                      <a:cxn ang="0">
                        <a:pos x="1654" y="295"/>
                      </a:cxn>
                      <a:cxn ang="0">
                        <a:pos x="1605" y="337"/>
                      </a:cxn>
                      <a:cxn ang="0">
                        <a:pos x="1531" y="378"/>
                      </a:cxn>
                      <a:cxn ang="0">
                        <a:pos x="1424" y="419"/>
                      </a:cxn>
                      <a:cxn ang="0">
                        <a:pos x="1300" y="452"/>
                      </a:cxn>
                      <a:cxn ang="0">
                        <a:pos x="1152" y="476"/>
                      </a:cxn>
                      <a:cxn ang="0">
                        <a:pos x="996" y="484"/>
                      </a:cxn>
                      <a:cxn ang="0">
                        <a:pos x="839" y="493"/>
                      </a:cxn>
                      <a:cxn ang="0">
                        <a:pos x="675" y="484"/>
                      </a:cxn>
                      <a:cxn ang="0">
                        <a:pos x="518" y="476"/>
                      </a:cxn>
                      <a:cxn ang="0">
                        <a:pos x="370" y="452"/>
                      </a:cxn>
                      <a:cxn ang="0">
                        <a:pos x="247" y="419"/>
                      </a:cxn>
                      <a:cxn ang="0">
                        <a:pos x="148" y="378"/>
                      </a:cxn>
                      <a:cxn ang="0">
                        <a:pos x="66" y="337"/>
                      </a:cxn>
                      <a:cxn ang="0">
                        <a:pos x="16" y="295"/>
                      </a:cxn>
                      <a:cxn ang="0">
                        <a:pos x="0" y="246"/>
                      </a:cxn>
                    </a:cxnLst>
                    <a:rect l="0" t="0" r="r" b="b"/>
                    <a:pathLst>
                      <a:path w="1672" h="494">
                        <a:moveTo>
                          <a:pt x="0" y="246"/>
                        </a:moveTo>
                        <a:lnTo>
                          <a:pt x="16" y="197"/>
                        </a:lnTo>
                        <a:lnTo>
                          <a:pt x="66" y="147"/>
                        </a:lnTo>
                        <a:lnTo>
                          <a:pt x="148" y="106"/>
                        </a:lnTo>
                        <a:lnTo>
                          <a:pt x="247" y="74"/>
                        </a:lnTo>
                        <a:lnTo>
                          <a:pt x="370" y="41"/>
                        </a:lnTo>
                        <a:lnTo>
                          <a:pt x="518" y="16"/>
                        </a:lnTo>
                        <a:lnTo>
                          <a:pt x="675" y="0"/>
                        </a:lnTo>
                        <a:lnTo>
                          <a:pt x="839" y="0"/>
                        </a:lnTo>
                        <a:lnTo>
                          <a:pt x="996" y="0"/>
                        </a:lnTo>
                        <a:lnTo>
                          <a:pt x="1152" y="16"/>
                        </a:lnTo>
                        <a:lnTo>
                          <a:pt x="1300" y="41"/>
                        </a:lnTo>
                        <a:lnTo>
                          <a:pt x="1424" y="74"/>
                        </a:lnTo>
                        <a:lnTo>
                          <a:pt x="1531" y="106"/>
                        </a:lnTo>
                        <a:lnTo>
                          <a:pt x="1605" y="147"/>
                        </a:lnTo>
                        <a:lnTo>
                          <a:pt x="1654" y="197"/>
                        </a:lnTo>
                        <a:lnTo>
                          <a:pt x="1671" y="246"/>
                        </a:lnTo>
                        <a:lnTo>
                          <a:pt x="1654" y="295"/>
                        </a:lnTo>
                        <a:lnTo>
                          <a:pt x="1605" y="337"/>
                        </a:lnTo>
                        <a:lnTo>
                          <a:pt x="1531" y="378"/>
                        </a:lnTo>
                        <a:lnTo>
                          <a:pt x="1424" y="419"/>
                        </a:lnTo>
                        <a:lnTo>
                          <a:pt x="1300" y="452"/>
                        </a:lnTo>
                        <a:lnTo>
                          <a:pt x="1152" y="476"/>
                        </a:lnTo>
                        <a:lnTo>
                          <a:pt x="996" y="484"/>
                        </a:lnTo>
                        <a:lnTo>
                          <a:pt x="839" y="493"/>
                        </a:lnTo>
                        <a:lnTo>
                          <a:pt x="675" y="484"/>
                        </a:lnTo>
                        <a:lnTo>
                          <a:pt x="518" y="476"/>
                        </a:lnTo>
                        <a:lnTo>
                          <a:pt x="370" y="452"/>
                        </a:lnTo>
                        <a:lnTo>
                          <a:pt x="247" y="419"/>
                        </a:lnTo>
                        <a:lnTo>
                          <a:pt x="148" y="378"/>
                        </a:lnTo>
                        <a:lnTo>
                          <a:pt x="66" y="337"/>
                        </a:lnTo>
                        <a:lnTo>
                          <a:pt x="16" y="295"/>
                        </a:lnTo>
                        <a:lnTo>
                          <a:pt x="0" y="246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 sz="12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5" name="Freeform 18"/>
                <p:cNvSpPr>
                  <a:spLocks/>
                </p:cNvSpPr>
                <p:nvPr/>
              </p:nvSpPr>
              <p:spPr bwMode="auto">
                <a:xfrm>
                  <a:off x="2981" y="2797"/>
                  <a:ext cx="1993" cy="766"/>
                </a:xfrm>
                <a:custGeom>
                  <a:avLst/>
                  <a:gdLst/>
                  <a:ahLst/>
                  <a:cxnLst>
                    <a:cxn ang="0">
                      <a:pos x="0" y="378"/>
                    </a:cxn>
                    <a:cxn ang="0">
                      <a:pos x="17" y="313"/>
                    </a:cxn>
                    <a:cxn ang="0">
                      <a:pos x="66" y="247"/>
                    </a:cxn>
                    <a:cxn ang="0">
                      <a:pos x="132" y="189"/>
                    </a:cxn>
                    <a:cxn ang="0">
                      <a:pos x="239" y="140"/>
                    </a:cxn>
                    <a:cxn ang="0">
                      <a:pos x="354" y="91"/>
                    </a:cxn>
                    <a:cxn ang="0">
                      <a:pos x="502" y="50"/>
                    </a:cxn>
                    <a:cxn ang="0">
                      <a:pos x="659" y="25"/>
                    </a:cxn>
                    <a:cxn ang="0">
                      <a:pos x="823" y="9"/>
                    </a:cxn>
                    <a:cxn ang="0">
                      <a:pos x="996" y="0"/>
                    </a:cxn>
                    <a:cxn ang="0">
                      <a:pos x="1169" y="9"/>
                    </a:cxn>
                    <a:cxn ang="0">
                      <a:pos x="1334" y="25"/>
                    </a:cxn>
                    <a:cxn ang="0">
                      <a:pos x="1490" y="50"/>
                    </a:cxn>
                    <a:cxn ang="0">
                      <a:pos x="1638" y="91"/>
                    </a:cxn>
                    <a:cxn ang="0">
                      <a:pos x="1753" y="140"/>
                    </a:cxn>
                    <a:cxn ang="0">
                      <a:pos x="1860" y="189"/>
                    </a:cxn>
                    <a:cxn ang="0">
                      <a:pos x="1926" y="247"/>
                    </a:cxn>
                    <a:cxn ang="0">
                      <a:pos x="1976" y="313"/>
                    </a:cxn>
                    <a:cxn ang="0">
                      <a:pos x="1992" y="378"/>
                    </a:cxn>
                    <a:cxn ang="0">
                      <a:pos x="1976" y="444"/>
                    </a:cxn>
                    <a:cxn ang="0">
                      <a:pos x="1926" y="510"/>
                    </a:cxn>
                    <a:cxn ang="0">
                      <a:pos x="1860" y="576"/>
                    </a:cxn>
                    <a:cxn ang="0">
                      <a:pos x="1753" y="625"/>
                    </a:cxn>
                    <a:cxn ang="0">
                      <a:pos x="1638" y="674"/>
                    </a:cxn>
                    <a:cxn ang="0">
                      <a:pos x="1490" y="715"/>
                    </a:cxn>
                    <a:cxn ang="0">
                      <a:pos x="1334" y="740"/>
                    </a:cxn>
                    <a:cxn ang="0">
                      <a:pos x="1169" y="756"/>
                    </a:cxn>
                    <a:cxn ang="0">
                      <a:pos x="996" y="765"/>
                    </a:cxn>
                    <a:cxn ang="0">
                      <a:pos x="823" y="756"/>
                    </a:cxn>
                    <a:cxn ang="0">
                      <a:pos x="659" y="740"/>
                    </a:cxn>
                    <a:cxn ang="0">
                      <a:pos x="502" y="715"/>
                    </a:cxn>
                    <a:cxn ang="0">
                      <a:pos x="354" y="674"/>
                    </a:cxn>
                    <a:cxn ang="0">
                      <a:pos x="239" y="625"/>
                    </a:cxn>
                    <a:cxn ang="0">
                      <a:pos x="132" y="576"/>
                    </a:cxn>
                    <a:cxn ang="0">
                      <a:pos x="66" y="510"/>
                    </a:cxn>
                    <a:cxn ang="0">
                      <a:pos x="17" y="444"/>
                    </a:cxn>
                    <a:cxn ang="0">
                      <a:pos x="0" y="378"/>
                    </a:cxn>
                  </a:cxnLst>
                  <a:rect l="0" t="0" r="r" b="b"/>
                  <a:pathLst>
                    <a:path w="1993" h="766">
                      <a:moveTo>
                        <a:pt x="0" y="378"/>
                      </a:moveTo>
                      <a:lnTo>
                        <a:pt x="17" y="313"/>
                      </a:lnTo>
                      <a:lnTo>
                        <a:pt x="66" y="247"/>
                      </a:lnTo>
                      <a:lnTo>
                        <a:pt x="132" y="189"/>
                      </a:lnTo>
                      <a:lnTo>
                        <a:pt x="239" y="140"/>
                      </a:lnTo>
                      <a:lnTo>
                        <a:pt x="354" y="91"/>
                      </a:lnTo>
                      <a:lnTo>
                        <a:pt x="502" y="50"/>
                      </a:lnTo>
                      <a:lnTo>
                        <a:pt x="659" y="25"/>
                      </a:lnTo>
                      <a:lnTo>
                        <a:pt x="823" y="9"/>
                      </a:lnTo>
                      <a:lnTo>
                        <a:pt x="996" y="0"/>
                      </a:lnTo>
                      <a:lnTo>
                        <a:pt x="1169" y="9"/>
                      </a:lnTo>
                      <a:lnTo>
                        <a:pt x="1334" y="25"/>
                      </a:lnTo>
                      <a:lnTo>
                        <a:pt x="1490" y="50"/>
                      </a:lnTo>
                      <a:lnTo>
                        <a:pt x="1638" y="91"/>
                      </a:lnTo>
                      <a:lnTo>
                        <a:pt x="1753" y="140"/>
                      </a:lnTo>
                      <a:lnTo>
                        <a:pt x="1860" y="189"/>
                      </a:lnTo>
                      <a:lnTo>
                        <a:pt x="1926" y="247"/>
                      </a:lnTo>
                      <a:lnTo>
                        <a:pt x="1976" y="313"/>
                      </a:lnTo>
                      <a:lnTo>
                        <a:pt x="1992" y="378"/>
                      </a:lnTo>
                      <a:lnTo>
                        <a:pt x="1976" y="444"/>
                      </a:lnTo>
                      <a:lnTo>
                        <a:pt x="1926" y="510"/>
                      </a:lnTo>
                      <a:lnTo>
                        <a:pt x="1860" y="576"/>
                      </a:lnTo>
                      <a:lnTo>
                        <a:pt x="1753" y="625"/>
                      </a:lnTo>
                      <a:lnTo>
                        <a:pt x="1638" y="674"/>
                      </a:lnTo>
                      <a:lnTo>
                        <a:pt x="1490" y="715"/>
                      </a:lnTo>
                      <a:lnTo>
                        <a:pt x="1334" y="740"/>
                      </a:lnTo>
                      <a:lnTo>
                        <a:pt x="1169" y="756"/>
                      </a:lnTo>
                      <a:lnTo>
                        <a:pt x="996" y="765"/>
                      </a:lnTo>
                      <a:lnTo>
                        <a:pt x="823" y="756"/>
                      </a:lnTo>
                      <a:lnTo>
                        <a:pt x="659" y="740"/>
                      </a:lnTo>
                      <a:lnTo>
                        <a:pt x="502" y="715"/>
                      </a:lnTo>
                      <a:lnTo>
                        <a:pt x="354" y="674"/>
                      </a:lnTo>
                      <a:lnTo>
                        <a:pt x="239" y="625"/>
                      </a:lnTo>
                      <a:lnTo>
                        <a:pt x="132" y="576"/>
                      </a:lnTo>
                      <a:lnTo>
                        <a:pt x="66" y="510"/>
                      </a:lnTo>
                      <a:lnTo>
                        <a:pt x="17" y="444"/>
                      </a:lnTo>
                      <a:lnTo>
                        <a:pt x="0" y="37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 sz="12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981" y="2756"/>
                <a:ext cx="1993" cy="766"/>
                <a:chOff x="2981" y="2756"/>
                <a:chExt cx="1993" cy="766"/>
              </a:xfrm>
            </p:grpSpPr>
            <p:sp>
              <p:nvSpPr>
                <p:cNvPr id="20" name="Freeform 20"/>
                <p:cNvSpPr>
                  <a:spLocks/>
                </p:cNvSpPr>
                <p:nvPr/>
              </p:nvSpPr>
              <p:spPr bwMode="auto">
                <a:xfrm>
                  <a:off x="2981" y="2756"/>
                  <a:ext cx="1993" cy="766"/>
                </a:xfrm>
                <a:custGeom>
                  <a:avLst/>
                  <a:gdLst/>
                  <a:ahLst/>
                  <a:cxnLst>
                    <a:cxn ang="0">
                      <a:pos x="0" y="387"/>
                    </a:cxn>
                    <a:cxn ang="0">
                      <a:pos x="17" y="321"/>
                    </a:cxn>
                    <a:cxn ang="0">
                      <a:pos x="66" y="255"/>
                    </a:cxn>
                    <a:cxn ang="0">
                      <a:pos x="132" y="198"/>
                    </a:cxn>
                    <a:cxn ang="0">
                      <a:pos x="239" y="140"/>
                    </a:cxn>
                    <a:cxn ang="0">
                      <a:pos x="354" y="91"/>
                    </a:cxn>
                    <a:cxn ang="0">
                      <a:pos x="502" y="58"/>
                    </a:cxn>
                    <a:cxn ang="0">
                      <a:pos x="659" y="25"/>
                    </a:cxn>
                    <a:cxn ang="0">
                      <a:pos x="823" y="9"/>
                    </a:cxn>
                    <a:cxn ang="0">
                      <a:pos x="996" y="0"/>
                    </a:cxn>
                    <a:cxn ang="0">
                      <a:pos x="1169" y="9"/>
                    </a:cxn>
                    <a:cxn ang="0">
                      <a:pos x="1334" y="25"/>
                    </a:cxn>
                    <a:cxn ang="0">
                      <a:pos x="1490" y="58"/>
                    </a:cxn>
                    <a:cxn ang="0">
                      <a:pos x="1638" y="91"/>
                    </a:cxn>
                    <a:cxn ang="0">
                      <a:pos x="1753" y="140"/>
                    </a:cxn>
                    <a:cxn ang="0">
                      <a:pos x="1860" y="198"/>
                    </a:cxn>
                    <a:cxn ang="0">
                      <a:pos x="1926" y="255"/>
                    </a:cxn>
                    <a:cxn ang="0">
                      <a:pos x="1976" y="321"/>
                    </a:cxn>
                    <a:cxn ang="0">
                      <a:pos x="1992" y="387"/>
                    </a:cxn>
                    <a:cxn ang="0">
                      <a:pos x="1976" y="452"/>
                    </a:cxn>
                    <a:cxn ang="0">
                      <a:pos x="1926" y="518"/>
                    </a:cxn>
                    <a:cxn ang="0">
                      <a:pos x="1860" y="576"/>
                    </a:cxn>
                    <a:cxn ang="0">
                      <a:pos x="1753" y="633"/>
                    </a:cxn>
                    <a:cxn ang="0">
                      <a:pos x="1638" y="674"/>
                    </a:cxn>
                    <a:cxn ang="0">
                      <a:pos x="1490" y="715"/>
                    </a:cxn>
                    <a:cxn ang="0">
                      <a:pos x="1334" y="740"/>
                    </a:cxn>
                    <a:cxn ang="0">
                      <a:pos x="1169" y="756"/>
                    </a:cxn>
                    <a:cxn ang="0">
                      <a:pos x="996" y="765"/>
                    </a:cxn>
                    <a:cxn ang="0">
                      <a:pos x="823" y="756"/>
                    </a:cxn>
                    <a:cxn ang="0">
                      <a:pos x="659" y="740"/>
                    </a:cxn>
                    <a:cxn ang="0">
                      <a:pos x="502" y="715"/>
                    </a:cxn>
                    <a:cxn ang="0">
                      <a:pos x="354" y="674"/>
                    </a:cxn>
                    <a:cxn ang="0">
                      <a:pos x="239" y="633"/>
                    </a:cxn>
                    <a:cxn ang="0">
                      <a:pos x="132" y="576"/>
                    </a:cxn>
                    <a:cxn ang="0">
                      <a:pos x="66" y="518"/>
                    </a:cxn>
                    <a:cxn ang="0">
                      <a:pos x="17" y="452"/>
                    </a:cxn>
                    <a:cxn ang="0">
                      <a:pos x="0" y="387"/>
                    </a:cxn>
                  </a:cxnLst>
                  <a:rect l="0" t="0" r="r" b="b"/>
                  <a:pathLst>
                    <a:path w="1993" h="766">
                      <a:moveTo>
                        <a:pt x="0" y="387"/>
                      </a:moveTo>
                      <a:lnTo>
                        <a:pt x="17" y="321"/>
                      </a:lnTo>
                      <a:lnTo>
                        <a:pt x="66" y="255"/>
                      </a:lnTo>
                      <a:lnTo>
                        <a:pt x="132" y="198"/>
                      </a:lnTo>
                      <a:lnTo>
                        <a:pt x="239" y="140"/>
                      </a:lnTo>
                      <a:lnTo>
                        <a:pt x="354" y="91"/>
                      </a:lnTo>
                      <a:lnTo>
                        <a:pt x="502" y="58"/>
                      </a:lnTo>
                      <a:lnTo>
                        <a:pt x="659" y="25"/>
                      </a:lnTo>
                      <a:lnTo>
                        <a:pt x="823" y="9"/>
                      </a:lnTo>
                      <a:lnTo>
                        <a:pt x="996" y="0"/>
                      </a:lnTo>
                      <a:lnTo>
                        <a:pt x="1169" y="9"/>
                      </a:lnTo>
                      <a:lnTo>
                        <a:pt x="1334" y="25"/>
                      </a:lnTo>
                      <a:lnTo>
                        <a:pt x="1490" y="58"/>
                      </a:lnTo>
                      <a:lnTo>
                        <a:pt x="1638" y="91"/>
                      </a:lnTo>
                      <a:lnTo>
                        <a:pt x="1753" y="140"/>
                      </a:lnTo>
                      <a:lnTo>
                        <a:pt x="1860" y="198"/>
                      </a:lnTo>
                      <a:lnTo>
                        <a:pt x="1926" y="255"/>
                      </a:lnTo>
                      <a:lnTo>
                        <a:pt x="1976" y="321"/>
                      </a:lnTo>
                      <a:lnTo>
                        <a:pt x="1992" y="387"/>
                      </a:lnTo>
                      <a:lnTo>
                        <a:pt x="1976" y="452"/>
                      </a:lnTo>
                      <a:lnTo>
                        <a:pt x="1926" y="518"/>
                      </a:lnTo>
                      <a:lnTo>
                        <a:pt x="1860" y="576"/>
                      </a:lnTo>
                      <a:lnTo>
                        <a:pt x="1753" y="633"/>
                      </a:lnTo>
                      <a:lnTo>
                        <a:pt x="1638" y="674"/>
                      </a:lnTo>
                      <a:lnTo>
                        <a:pt x="1490" y="715"/>
                      </a:lnTo>
                      <a:lnTo>
                        <a:pt x="1334" y="740"/>
                      </a:lnTo>
                      <a:lnTo>
                        <a:pt x="1169" y="756"/>
                      </a:lnTo>
                      <a:lnTo>
                        <a:pt x="996" y="765"/>
                      </a:lnTo>
                      <a:lnTo>
                        <a:pt x="823" y="756"/>
                      </a:lnTo>
                      <a:lnTo>
                        <a:pt x="659" y="740"/>
                      </a:lnTo>
                      <a:lnTo>
                        <a:pt x="502" y="715"/>
                      </a:lnTo>
                      <a:lnTo>
                        <a:pt x="354" y="674"/>
                      </a:lnTo>
                      <a:lnTo>
                        <a:pt x="239" y="633"/>
                      </a:lnTo>
                      <a:lnTo>
                        <a:pt x="132" y="576"/>
                      </a:lnTo>
                      <a:lnTo>
                        <a:pt x="66" y="518"/>
                      </a:lnTo>
                      <a:lnTo>
                        <a:pt x="17" y="452"/>
                      </a:lnTo>
                      <a:lnTo>
                        <a:pt x="0" y="387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21"/>
                <p:cNvSpPr>
                  <a:spLocks/>
                </p:cNvSpPr>
                <p:nvPr/>
              </p:nvSpPr>
              <p:spPr bwMode="auto">
                <a:xfrm>
                  <a:off x="3047" y="2822"/>
                  <a:ext cx="1853" cy="642"/>
                </a:xfrm>
                <a:custGeom>
                  <a:avLst/>
                  <a:gdLst/>
                  <a:ahLst/>
                  <a:cxnLst>
                    <a:cxn ang="0">
                      <a:pos x="0" y="321"/>
                    </a:cxn>
                    <a:cxn ang="0">
                      <a:pos x="16" y="263"/>
                    </a:cxn>
                    <a:cxn ang="0">
                      <a:pos x="58" y="206"/>
                    </a:cxn>
                    <a:cxn ang="0">
                      <a:pos x="140" y="148"/>
                    </a:cxn>
                    <a:cxn ang="0">
                      <a:pos x="239" y="107"/>
                    </a:cxn>
                    <a:cxn ang="0">
                      <a:pos x="362" y="66"/>
                    </a:cxn>
                    <a:cxn ang="0">
                      <a:pos x="510" y="33"/>
                    </a:cxn>
                    <a:cxn ang="0">
                      <a:pos x="667" y="8"/>
                    </a:cxn>
                    <a:cxn ang="0">
                      <a:pos x="840" y="0"/>
                    </a:cxn>
                    <a:cxn ang="0">
                      <a:pos x="1012" y="0"/>
                    </a:cxn>
                    <a:cxn ang="0">
                      <a:pos x="1177" y="8"/>
                    </a:cxn>
                    <a:cxn ang="0">
                      <a:pos x="1333" y="33"/>
                    </a:cxn>
                    <a:cxn ang="0">
                      <a:pos x="1482" y="66"/>
                    </a:cxn>
                    <a:cxn ang="0">
                      <a:pos x="1605" y="107"/>
                    </a:cxn>
                    <a:cxn ang="0">
                      <a:pos x="1712" y="148"/>
                    </a:cxn>
                    <a:cxn ang="0">
                      <a:pos x="1786" y="206"/>
                    </a:cxn>
                    <a:cxn ang="0">
                      <a:pos x="1835" y="263"/>
                    </a:cxn>
                    <a:cxn ang="0">
                      <a:pos x="1852" y="321"/>
                    </a:cxn>
                    <a:cxn ang="0">
                      <a:pos x="1835" y="378"/>
                    </a:cxn>
                    <a:cxn ang="0">
                      <a:pos x="1786" y="436"/>
                    </a:cxn>
                    <a:cxn ang="0">
                      <a:pos x="1712" y="493"/>
                    </a:cxn>
                    <a:cxn ang="0">
                      <a:pos x="1605" y="542"/>
                    </a:cxn>
                    <a:cxn ang="0">
                      <a:pos x="1482" y="584"/>
                    </a:cxn>
                    <a:cxn ang="0">
                      <a:pos x="1333" y="608"/>
                    </a:cxn>
                    <a:cxn ang="0">
                      <a:pos x="1177" y="633"/>
                    </a:cxn>
                    <a:cxn ang="0">
                      <a:pos x="1012" y="641"/>
                    </a:cxn>
                    <a:cxn ang="0">
                      <a:pos x="840" y="641"/>
                    </a:cxn>
                    <a:cxn ang="0">
                      <a:pos x="667" y="633"/>
                    </a:cxn>
                    <a:cxn ang="0">
                      <a:pos x="510" y="608"/>
                    </a:cxn>
                    <a:cxn ang="0">
                      <a:pos x="362" y="584"/>
                    </a:cxn>
                    <a:cxn ang="0">
                      <a:pos x="239" y="542"/>
                    </a:cxn>
                    <a:cxn ang="0">
                      <a:pos x="140" y="493"/>
                    </a:cxn>
                    <a:cxn ang="0">
                      <a:pos x="58" y="436"/>
                    </a:cxn>
                    <a:cxn ang="0">
                      <a:pos x="16" y="378"/>
                    </a:cxn>
                    <a:cxn ang="0">
                      <a:pos x="0" y="321"/>
                    </a:cxn>
                  </a:cxnLst>
                  <a:rect l="0" t="0" r="r" b="b"/>
                  <a:pathLst>
                    <a:path w="1853" h="642">
                      <a:moveTo>
                        <a:pt x="0" y="321"/>
                      </a:moveTo>
                      <a:lnTo>
                        <a:pt x="16" y="263"/>
                      </a:lnTo>
                      <a:lnTo>
                        <a:pt x="58" y="206"/>
                      </a:lnTo>
                      <a:lnTo>
                        <a:pt x="140" y="148"/>
                      </a:lnTo>
                      <a:lnTo>
                        <a:pt x="239" y="107"/>
                      </a:lnTo>
                      <a:lnTo>
                        <a:pt x="362" y="66"/>
                      </a:lnTo>
                      <a:lnTo>
                        <a:pt x="510" y="33"/>
                      </a:lnTo>
                      <a:lnTo>
                        <a:pt x="667" y="8"/>
                      </a:lnTo>
                      <a:lnTo>
                        <a:pt x="840" y="0"/>
                      </a:lnTo>
                      <a:lnTo>
                        <a:pt x="1012" y="0"/>
                      </a:lnTo>
                      <a:lnTo>
                        <a:pt x="1177" y="8"/>
                      </a:lnTo>
                      <a:lnTo>
                        <a:pt x="1333" y="33"/>
                      </a:lnTo>
                      <a:lnTo>
                        <a:pt x="1482" y="66"/>
                      </a:lnTo>
                      <a:lnTo>
                        <a:pt x="1605" y="107"/>
                      </a:lnTo>
                      <a:lnTo>
                        <a:pt x="1712" y="148"/>
                      </a:lnTo>
                      <a:lnTo>
                        <a:pt x="1786" y="206"/>
                      </a:lnTo>
                      <a:lnTo>
                        <a:pt x="1835" y="263"/>
                      </a:lnTo>
                      <a:lnTo>
                        <a:pt x="1852" y="321"/>
                      </a:lnTo>
                      <a:lnTo>
                        <a:pt x="1835" y="378"/>
                      </a:lnTo>
                      <a:lnTo>
                        <a:pt x="1786" y="436"/>
                      </a:lnTo>
                      <a:lnTo>
                        <a:pt x="1712" y="493"/>
                      </a:lnTo>
                      <a:lnTo>
                        <a:pt x="1605" y="542"/>
                      </a:lnTo>
                      <a:lnTo>
                        <a:pt x="1482" y="584"/>
                      </a:lnTo>
                      <a:lnTo>
                        <a:pt x="1333" y="608"/>
                      </a:lnTo>
                      <a:lnTo>
                        <a:pt x="1177" y="633"/>
                      </a:lnTo>
                      <a:lnTo>
                        <a:pt x="1012" y="641"/>
                      </a:lnTo>
                      <a:lnTo>
                        <a:pt x="840" y="641"/>
                      </a:lnTo>
                      <a:lnTo>
                        <a:pt x="667" y="633"/>
                      </a:lnTo>
                      <a:lnTo>
                        <a:pt x="510" y="608"/>
                      </a:lnTo>
                      <a:lnTo>
                        <a:pt x="362" y="584"/>
                      </a:lnTo>
                      <a:lnTo>
                        <a:pt x="239" y="542"/>
                      </a:lnTo>
                      <a:lnTo>
                        <a:pt x="140" y="493"/>
                      </a:lnTo>
                      <a:lnTo>
                        <a:pt x="58" y="436"/>
                      </a:lnTo>
                      <a:lnTo>
                        <a:pt x="16" y="378"/>
                      </a:lnTo>
                      <a:lnTo>
                        <a:pt x="0" y="321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2"/>
                <p:cNvSpPr>
                  <a:spLocks/>
                </p:cNvSpPr>
                <p:nvPr/>
              </p:nvSpPr>
              <p:spPr bwMode="auto">
                <a:xfrm>
                  <a:off x="3137" y="2880"/>
                  <a:ext cx="1672" cy="494"/>
                </a:xfrm>
                <a:custGeom>
                  <a:avLst/>
                  <a:gdLst/>
                  <a:ahLst/>
                  <a:cxnLst>
                    <a:cxn ang="0">
                      <a:pos x="0" y="246"/>
                    </a:cxn>
                    <a:cxn ang="0">
                      <a:pos x="17" y="197"/>
                    </a:cxn>
                    <a:cxn ang="0">
                      <a:pos x="66" y="156"/>
                    </a:cxn>
                    <a:cxn ang="0">
                      <a:pos x="140" y="115"/>
                    </a:cxn>
                    <a:cxn ang="0">
                      <a:pos x="247" y="74"/>
                    </a:cxn>
                    <a:cxn ang="0">
                      <a:pos x="371" y="41"/>
                    </a:cxn>
                    <a:cxn ang="0">
                      <a:pos x="519" y="24"/>
                    </a:cxn>
                    <a:cxn ang="0">
                      <a:pos x="675" y="8"/>
                    </a:cxn>
                    <a:cxn ang="0">
                      <a:pos x="832" y="0"/>
                    </a:cxn>
                    <a:cxn ang="0">
                      <a:pos x="996" y="8"/>
                    </a:cxn>
                    <a:cxn ang="0">
                      <a:pos x="1153" y="24"/>
                    </a:cxn>
                    <a:cxn ang="0">
                      <a:pos x="1301" y="41"/>
                    </a:cxn>
                    <a:cxn ang="0">
                      <a:pos x="1424" y="74"/>
                    </a:cxn>
                    <a:cxn ang="0">
                      <a:pos x="1523" y="115"/>
                    </a:cxn>
                    <a:cxn ang="0">
                      <a:pos x="1606" y="156"/>
                    </a:cxn>
                    <a:cxn ang="0">
                      <a:pos x="1655" y="197"/>
                    </a:cxn>
                    <a:cxn ang="0">
                      <a:pos x="1671" y="246"/>
                    </a:cxn>
                    <a:cxn ang="0">
                      <a:pos x="1655" y="295"/>
                    </a:cxn>
                    <a:cxn ang="0">
                      <a:pos x="1606" y="345"/>
                    </a:cxn>
                    <a:cxn ang="0">
                      <a:pos x="1523" y="386"/>
                    </a:cxn>
                    <a:cxn ang="0">
                      <a:pos x="1424" y="427"/>
                    </a:cxn>
                    <a:cxn ang="0">
                      <a:pos x="1301" y="452"/>
                    </a:cxn>
                    <a:cxn ang="0">
                      <a:pos x="1153" y="476"/>
                    </a:cxn>
                    <a:cxn ang="0">
                      <a:pos x="996" y="493"/>
                    </a:cxn>
                    <a:cxn ang="0">
                      <a:pos x="832" y="493"/>
                    </a:cxn>
                    <a:cxn ang="0">
                      <a:pos x="675" y="493"/>
                    </a:cxn>
                    <a:cxn ang="0">
                      <a:pos x="519" y="476"/>
                    </a:cxn>
                    <a:cxn ang="0">
                      <a:pos x="371" y="452"/>
                    </a:cxn>
                    <a:cxn ang="0">
                      <a:pos x="247" y="427"/>
                    </a:cxn>
                    <a:cxn ang="0">
                      <a:pos x="140" y="386"/>
                    </a:cxn>
                    <a:cxn ang="0">
                      <a:pos x="66" y="345"/>
                    </a:cxn>
                    <a:cxn ang="0">
                      <a:pos x="17" y="295"/>
                    </a:cxn>
                    <a:cxn ang="0">
                      <a:pos x="0" y="246"/>
                    </a:cxn>
                  </a:cxnLst>
                  <a:rect l="0" t="0" r="r" b="b"/>
                  <a:pathLst>
                    <a:path w="1672" h="494">
                      <a:moveTo>
                        <a:pt x="0" y="246"/>
                      </a:moveTo>
                      <a:lnTo>
                        <a:pt x="17" y="197"/>
                      </a:lnTo>
                      <a:lnTo>
                        <a:pt x="66" y="156"/>
                      </a:lnTo>
                      <a:lnTo>
                        <a:pt x="140" y="115"/>
                      </a:lnTo>
                      <a:lnTo>
                        <a:pt x="247" y="74"/>
                      </a:lnTo>
                      <a:lnTo>
                        <a:pt x="371" y="41"/>
                      </a:lnTo>
                      <a:lnTo>
                        <a:pt x="519" y="24"/>
                      </a:lnTo>
                      <a:lnTo>
                        <a:pt x="675" y="8"/>
                      </a:lnTo>
                      <a:lnTo>
                        <a:pt x="832" y="0"/>
                      </a:lnTo>
                      <a:lnTo>
                        <a:pt x="996" y="8"/>
                      </a:lnTo>
                      <a:lnTo>
                        <a:pt x="1153" y="24"/>
                      </a:lnTo>
                      <a:lnTo>
                        <a:pt x="1301" y="41"/>
                      </a:lnTo>
                      <a:lnTo>
                        <a:pt x="1424" y="74"/>
                      </a:lnTo>
                      <a:lnTo>
                        <a:pt x="1523" y="115"/>
                      </a:lnTo>
                      <a:lnTo>
                        <a:pt x="1606" y="156"/>
                      </a:lnTo>
                      <a:lnTo>
                        <a:pt x="1655" y="197"/>
                      </a:lnTo>
                      <a:lnTo>
                        <a:pt x="1671" y="246"/>
                      </a:lnTo>
                      <a:lnTo>
                        <a:pt x="1655" y="295"/>
                      </a:lnTo>
                      <a:lnTo>
                        <a:pt x="1606" y="345"/>
                      </a:lnTo>
                      <a:lnTo>
                        <a:pt x="1523" y="386"/>
                      </a:lnTo>
                      <a:lnTo>
                        <a:pt x="1424" y="427"/>
                      </a:lnTo>
                      <a:lnTo>
                        <a:pt x="1301" y="452"/>
                      </a:lnTo>
                      <a:lnTo>
                        <a:pt x="1153" y="476"/>
                      </a:lnTo>
                      <a:lnTo>
                        <a:pt x="996" y="493"/>
                      </a:lnTo>
                      <a:lnTo>
                        <a:pt x="832" y="493"/>
                      </a:lnTo>
                      <a:lnTo>
                        <a:pt x="675" y="493"/>
                      </a:lnTo>
                      <a:lnTo>
                        <a:pt x="519" y="476"/>
                      </a:lnTo>
                      <a:lnTo>
                        <a:pt x="371" y="452"/>
                      </a:lnTo>
                      <a:lnTo>
                        <a:pt x="247" y="427"/>
                      </a:lnTo>
                      <a:lnTo>
                        <a:pt x="140" y="386"/>
                      </a:lnTo>
                      <a:lnTo>
                        <a:pt x="66" y="345"/>
                      </a:lnTo>
                      <a:lnTo>
                        <a:pt x="17" y="295"/>
                      </a:lnTo>
                      <a:lnTo>
                        <a:pt x="0" y="24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 sz="12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5" name="Group 23"/>
              <p:cNvGrpSpPr>
                <a:grpSpLocks/>
              </p:cNvGrpSpPr>
              <p:nvPr/>
            </p:nvGrpSpPr>
            <p:grpSpPr bwMode="auto">
              <a:xfrm>
                <a:off x="3788" y="669"/>
                <a:ext cx="429" cy="2516"/>
                <a:chOff x="3788" y="669"/>
                <a:chExt cx="429" cy="2516"/>
              </a:xfrm>
            </p:grpSpPr>
            <p:sp>
              <p:nvSpPr>
                <p:cNvPr id="16" name="Freeform 24"/>
                <p:cNvSpPr>
                  <a:spLocks/>
                </p:cNvSpPr>
                <p:nvPr/>
              </p:nvSpPr>
              <p:spPr bwMode="auto">
                <a:xfrm>
                  <a:off x="3845" y="784"/>
                  <a:ext cx="248" cy="741"/>
                </a:xfrm>
                <a:custGeom>
                  <a:avLst/>
                  <a:gdLst/>
                  <a:ahLst/>
                  <a:cxnLst>
                    <a:cxn ang="0">
                      <a:pos x="247" y="649"/>
                    </a:cxn>
                    <a:cxn ang="0">
                      <a:pos x="247" y="0"/>
                    </a:cxn>
                    <a:cxn ang="0">
                      <a:pos x="0" y="0"/>
                    </a:cxn>
                    <a:cxn ang="0">
                      <a:pos x="0" y="649"/>
                    </a:cxn>
                    <a:cxn ang="0">
                      <a:pos x="0" y="657"/>
                    </a:cxn>
                    <a:cxn ang="0">
                      <a:pos x="17" y="699"/>
                    </a:cxn>
                    <a:cxn ang="0">
                      <a:pos x="50" y="723"/>
                    </a:cxn>
                    <a:cxn ang="0">
                      <a:pos x="99" y="740"/>
                    </a:cxn>
                    <a:cxn ang="0">
                      <a:pos x="157" y="740"/>
                    </a:cxn>
                    <a:cxn ang="0">
                      <a:pos x="206" y="723"/>
                    </a:cxn>
                    <a:cxn ang="0">
                      <a:pos x="239" y="699"/>
                    </a:cxn>
                    <a:cxn ang="0">
                      <a:pos x="247" y="657"/>
                    </a:cxn>
                    <a:cxn ang="0">
                      <a:pos x="247" y="649"/>
                    </a:cxn>
                  </a:cxnLst>
                  <a:rect l="0" t="0" r="r" b="b"/>
                  <a:pathLst>
                    <a:path w="248" h="741">
                      <a:moveTo>
                        <a:pt x="247" y="649"/>
                      </a:moveTo>
                      <a:lnTo>
                        <a:pt x="247" y="0"/>
                      </a:lnTo>
                      <a:lnTo>
                        <a:pt x="0" y="0"/>
                      </a:lnTo>
                      <a:lnTo>
                        <a:pt x="0" y="649"/>
                      </a:lnTo>
                      <a:lnTo>
                        <a:pt x="0" y="657"/>
                      </a:lnTo>
                      <a:lnTo>
                        <a:pt x="17" y="699"/>
                      </a:lnTo>
                      <a:lnTo>
                        <a:pt x="50" y="723"/>
                      </a:lnTo>
                      <a:lnTo>
                        <a:pt x="99" y="740"/>
                      </a:lnTo>
                      <a:lnTo>
                        <a:pt x="157" y="740"/>
                      </a:lnTo>
                      <a:lnTo>
                        <a:pt x="206" y="723"/>
                      </a:lnTo>
                      <a:lnTo>
                        <a:pt x="239" y="699"/>
                      </a:lnTo>
                      <a:lnTo>
                        <a:pt x="247" y="657"/>
                      </a:lnTo>
                      <a:lnTo>
                        <a:pt x="247" y="649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25"/>
                <p:cNvSpPr>
                  <a:spLocks/>
                </p:cNvSpPr>
                <p:nvPr/>
              </p:nvSpPr>
              <p:spPr bwMode="auto">
                <a:xfrm>
                  <a:off x="3845" y="669"/>
                  <a:ext cx="248" cy="157"/>
                </a:xfrm>
                <a:custGeom>
                  <a:avLst/>
                  <a:gdLst/>
                  <a:ahLst/>
                  <a:cxnLst>
                    <a:cxn ang="0">
                      <a:pos x="0" y="74"/>
                    </a:cxn>
                    <a:cxn ang="0">
                      <a:pos x="17" y="41"/>
                    </a:cxn>
                    <a:cxn ang="0">
                      <a:pos x="50" y="8"/>
                    </a:cxn>
                    <a:cxn ang="0">
                      <a:pos x="99" y="0"/>
                    </a:cxn>
                    <a:cxn ang="0">
                      <a:pos x="157" y="0"/>
                    </a:cxn>
                    <a:cxn ang="0">
                      <a:pos x="206" y="8"/>
                    </a:cxn>
                    <a:cxn ang="0">
                      <a:pos x="239" y="41"/>
                    </a:cxn>
                    <a:cxn ang="0">
                      <a:pos x="247" y="74"/>
                    </a:cxn>
                    <a:cxn ang="0">
                      <a:pos x="239" y="115"/>
                    </a:cxn>
                    <a:cxn ang="0">
                      <a:pos x="206" y="140"/>
                    </a:cxn>
                    <a:cxn ang="0">
                      <a:pos x="157" y="156"/>
                    </a:cxn>
                    <a:cxn ang="0">
                      <a:pos x="99" y="156"/>
                    </a:cxn>
                    <a:cxn ang="0">
                      <a:pos x="50" y="140"/>
                    </a:cxn>
                    <a:cxn ang="0">
                      <a:pos x="17" y="115"/>
                    </a:cxn>
                    <a:cxn ang="0">
                      <a:pos x="0" y="74"/>
                    </a:cxn>
                  </a:cxnLst>
                  <a:rect l="0" t="0" r="r" b="b"/>
                  <a:pathLst>
                    <a:path w="248" h="157">
                      <a:moveTo>
                        <a:pt x="0" y="74"/>
                      </a:moveTo>
                      <a:lnTo>
                        <a:pt x="17" y="41"/>
                      </a:lnTo>
                      <a:lnTo>
                        <a:pt x="50" y="8"/>
                      </a:lnTo>
                      <a:lnTo>
                        <a:pt x="99" y="0"/>
                      </a:lnTo>
                      <a:lnTo>
                        <a:pt x="157" y="0"/>
                      </a:lnTo>
                      <a:lnTo>
                        <a:pt x="206" y="8"/>
                      </a:lnTo>
                      <a:lnTo>
                        <a:pt x="239" y="41"/>
                      </a:lnTo>
                      <a:lnTo>
                        <a:pt x="247" y="74"/>
                      </a:lnTo>
                      <a:lnTo>
                        <a:pt x="239" y="115"/>
                      </a:lnTo>
                      <a:lnTo>
                        <a:pt x="206" y="140"/>
                      </a:lnTo>
                      <a:lnTo>
                        <a:pt x="157" y="156"/>
                      </a:lnTo>
                      <a:lnTo>
                        <a:pt x="99" y="156"/>
                      </a:lnTo>
                      <a:lnTo>
                        <a:pt x="50" y="140"/>
                      </a:lnTo>
                      <a:lnTo>
                        <a:pt x="17" y="115"/>
                      </a:lnTo>
                      <a:lnTo>
                        <a:pt x="0" y="7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26"/>
                <p:cNvSpPr>
                  <a:spLocks/>
                </p:cNvSpPr>
                <p:nvPr/>
              </p:nvSpPr>
              <p:spPr bwMode="auto">
                <a:xfrm>
                  <a:off x="3845" y="2263"/>
                  <a:ext cx="248" cy="922"/>
                </a:xfrm>
                <a:custGeom>
                  <a:avLst/>
                  <a:gdLst/>
                  <a:ahLst/>
                  <a:cxnLst>
                    <a:cxn ang="0">
                      <a:pos x="247" y="814"/>
                    </a:cxn>
                    <a:cxn ang="0">
                      <a:pos x="247" y="0"/>
                    </a:cxn>
                    <a:cxn ang="0">
                      <a:pos x="0" y="0"/>
                    </a:cxn>
                    <a:cxn ang="0">
                      <a:pos x="0" y="814"/>
                    </a:cxn>
                    <a:cxn ang="0">
                      <a:pos x="0" y="822"/>
                    </a:cxn>
                    <a:cxn ang="0">
                      <a:pos x="17" y="871"/>
                    </a:cxn>
                    <a:cxn ang="0">
                      <a:pos x="50" y="904"/>
                    </a:cxn>
                    <a:cxn ang="0">
                      <a:pos x="99" y="921"/>
                    </a:cxn>
                    <a:cxn ang="0">
                      <a:pos x="157" y="921"/>
                    </a:cxn>
                    <a:cxn ang="0">
                      <a:pos x="206" y="904"/>
                    </a:cxn>
                    <a:cxn ang="0">
                      <a:pos x="239" y="871"/>
                    </a:cxn>
                    <a:cxn ang="0">
                      <a:pos x="247" y="822"/>
                    </a:cxn>
                    <a:cxn ang="0">
                      <a:pos x="247" y="814"/>
                    </a:cxn>
                  </a:cxnLst>
                  <a:rect l="0" t="0" r="r" b="b"/>
                  <a:pathLst>
                    <a:path w="248" h="922">
                      <a:moveTo>
                        <a:pt x="247" y="814"/>
                      </a:moveTo>
                      <a:lnTo>
                        <a:pt x="247" y="0"/>
                      </a:lnTo>
                      <a:lnTo>
                        <a:pt x="0" y="0"/>
                      </a:lnTo>
                      <a:lnTo>
                        <a:pt x="0" y="814"/>
                      </a:lnTo>
                      <a:lnTo>
                        <a:pt x="0" y="822"/>
                      </a:lnTo>
                      <a:lnTo>
                        <a:pt x="17" y="871"/>
                      </a:lnTo>
                      <a:lnTo>
                        <a:pt x="50" y="904"/>
                      </a:lnTo>
                      <a:lnTo>
                        <a:pt x="99" y="921"/>
                      </a:lnTo>
                      <a:lnTo>
                        <a:pt x="157" y="921"/>
                      </a:lnTo>
                      <a:lnTo>
                        <a:pt x="206" y="904"/>
                      </a:lnTo>
                      <a:lnTo>
                        <a:pt x="239" y="871"/>
                      </a:lnTo>
                      <a:lnTo>
                        <a:pt x="247" y="822"/>
                      </a:lnTo>
                      <a:lnTo>
                        <a:pt x="247" y="81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27"/>
                <p:cNvSpPr>
                  <a:spLocks/>
                </p:cNvSpPr>
                <p:nvPr/>
              </p:nvSpPr>
              <p:spPr bwMode="auto">
                <a:xfrm>
                  <a:off x="3788" y="850"/>
                  <a:ext cx="429" cy="247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16" y="49"/>
                    </a:cxn>
                    <a:cxn ang="0">
                      <a:pos x="0" y="98"/>
                    </a:cxn>
                    <a:cxn ang="0">
                      <a:pos x="16" y="156"/>
                    </a:cxn>
                    <a:cxn ang="0">
                      <a:pos x="66" y="205"/>
                    </a:cxn>
                    <a:cxn ang="0">
                      <a:pos x="131" y="230"/>
                    </a:cxn>
                    <a:cxn ang="0">
                      <a:pos x="214" y="246"/>
                    </a:cxn>
                    <a:cxn ang="0">
                      <a:pos x="296" y="230"/>
                    </a:cxn>
                    <a:cxn ang="0">
                      <a:pos x="362" y="205"/>
                    </a:cxn>
                    <a:cxn ang="0">
                      <a:pos x="411" y="156"/>
                    </a:cxn>
                    <a:cxn ang="0">
                      <a:pos x="428" y="98"/>
                    </a:cxn>
                    <a:cxn ang="0">
                      <a:pos x="411" y="49"/>
                    </a:cxn>
                  </a:cxnLst>
                  <a:rect l="0" t="0" r="r" b="b"/>
                  <a:pathLst>
                    <a:path w="429" h="247">
                      <a:moveTo>
                        <a:pt x="57" y="0"/>
                      </a:moveTo>
                      <a:lnTo>
                        <a:pt x="16" y="49"/>
                      </a:lnTo>
                      <a:lnTo>
                        <a:pt x="0" y="98"/>
                      </a:lnTo>
                      <a:lnTo>
                        <a:pt x="16" y="156"/>
                      </a:lnTo>
                      <a:lnTo>
                        <a:pt x="66" y="205"/>
                      </a:lnTo>
                      <a:lnTo>
                        <a:pt x="131" y="230"/>
                      </a:lnTo>
                      <a:lnTo>
                        <a:pt x="214" y="246"/>
                      </a:lnTo>
                      <a:lnTo>
                        <a:pt x="296" y="230"/>
                      </a:lnTo>
                      <a:lnTo>
                        <a:pt x="362" y="205"/>
                      </a:lnTo>
                      <a:lnTo>
                        <a:pt x="411" y="156"/>
                      </a:lnTo>
                      <a:lnTo>
                        <a:pt x="428" y="98"/>
                      </a:lnTo>
                      <a:lnTo>
                        <a:pt x="411" y="49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457200"/>
                  <a:endParaRPr lang="en-US" sz="12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8574088" y="2344738"/>
              <a:ext cx="171450" cy="171450"/>
            </a:xfrm>
            <a:custGeom>
              <a:avLst/>
              <a:gdLst/>
              <a:ahLst/>
              <a:cxnLst>
                <a:cxn ang="0">
                  <a:pos x="25" y="107"/>
                </a:cxn>
                <a:cxn ang="0">
                  <a:pos x="0" y="0"/>
                </a:cxn>
                <a:cxn ang="0">
                  <a:pos x="107" y="41"/>
                </a:cxn>
                <a:cxn ang="0">
                  <a:pos x="25" y="107"/>
                </a:cxn>
              </a:cxnLst>
              <a:rect l="0" t="0" r="r" b="b"/>
              <a:pathLst>
                <a:path w="108" h="108">
                  <a:moveTo>
                    <a:pt x="25" y="107"/>
                  </a:moveTo>
                  <a:lnTo>
                    <a:pt x="0" y="0"/>
                  </a:lnTo>
                  <a:lnTo>
                    <a:pt x="107" y="41"/>
                  </a:lnTo>
                  <a:lnTo>
                    <a:pt x="25" y="10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6118226" y="3322638"/>
              <a:ext cx="784225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6118226" y="3935413"/>
              <a:ext cx="784225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6118226" y="6022975"/>
              <a:ext cx="784225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6118225" y="4497389"/>
              <a:ext cx="0" cy="156527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 flipV="1">
              <a:off x="6118225" y="3322638"/>
              <a:ext cx="0" cy="117475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8" name="Freeform 34" descr="Light vertical"/>
            <p:cNvSpPr>
              <a:spLocks/>
            </p:cNvSpPr>
            <p:nvPr/>
          </p:nvSpPr>
          <p:spPr bwMode="auto">
            <a:xfrm>
              <a:off x="6902451" y="5984876"/>
              <a:ext cx="157163" cy="79375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98" y="49"/>
                </a:cxn>
                <a:cxn ang="0">
                  <a:pos x="98" y="0"/>
                </a:cxn>
                <a:cxn ang="0">
                  <a:pos x="0" y="0"/>
                </a:cxn>
                <a:cxn ang="0">
                  <a:pos x="0" y="49"/>
                </a:cxn>
              </a:cxnLst>
              <a:rect l="0" t="0" r="r" b="b"/>
              <a:pathLst>
                <a:path w="99" h="50">
                  <a:moveTo>
                    <a:pt x="0" y="49"/>
                  </a:moveTo>
                  <a:lnTo>
                    <a:pt x="98" y="49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49"/>
                  </a:lnTo>
                </a:path>
              </a:pathLst>
            </a:custGeom>
            <a:pattFill prst="ltVert">
              <a:fgClr>
                <a:srgbClr val="FFFFFF"/>
              </a:fgClr>
              <a:bgClr>
                <a:srgbClr val="000000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9" name="Freeform 35" descr="Light vertical"/>
            <p:cNvSpPr>
              <a:spLocks/>
            </p:cNvSpPr>
            <p:nvPr/>
          </p:nvSpPr>
          <p:spPr bwMode="auto">
            <a:xfrm>
              <a:off x="6902451" y="3282951"/>
              <a:ext cx="157163" cy="68263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98" y="42"/>
                </a:cxn>
                <a:cxn ang="0">
                  <a:pos x="98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99" h="43">
                  <a:moveTo>
                    <a:pt x="0" y="42"/>
                  </a:moveTo>
                  <a:lnTo>
                    <a:pt x="98" y="42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pattFill prst="ltVert">
              <a:fgClr>
                <a:srgbClr val="FFFFFF"/>
              </a:fgClr>
              <a:bgClr>
                <a:srgbClr val="000000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0" name="Freeform 36" descr="Light vertical"/>
            <p:cNvSpPr>
              <a:spLocks/>
            </p:cNvSpPr>
            <p:nvPr/>
          </p:nvSpPr>
          <p:spPr bwMode="auto">
            <a:xfrm>
              <a:off x="6902451" y="3910014"/>
              <a:ext cx="157163" cy="6667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98" y="41"/>
                </a:cxn>
                <a:cxn ang="0">
                  <a:pos x="98" y="0"/>
                </a:cxn>
                <a:cxn ang="0">
                  <a:pos x="0" y="0"/>
                </a:cxn>
                <a:cxn ang="0">
                  <a:pos x="0" y="41"/>
                </a:cxn>
              </a:cxnLst>
              <a:rect l="0" t="0" r="r" b="b"/>
              <a:pathLst>
                <a:path w="99" h="42">
                  <a:moveTo>
                    <a:pt x="0" y="41"/>
                  </a:moveTo>
                  <a:lnTo>
                    <a:pt x="98" y="41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41"/>
                  </a:lnTo>
                </a:path>
              </a:pathLst>
            </a:custGeom>
            <a:pattFill prst="ltVert">
              <a:fgClr>
                <a:srgbClr val="FFFFFF"/>
              </a:fgClr>
              <a:bgClr>
                <a:srgbClr val="000000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9764714" y="4776788"/>
              <a:ext cx="1415365" cy="555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Platters</a:t>
              </a:r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9645651" y="4300539"/>
              <a:ext cx="392113" cy="4841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V="1">
              <a:off x="9645651" y="5084764"/>
              <a:ext cx="392113" cy="5857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9104314" y="2049463"/>
              <a:ext cx="1392897" cy="555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Spindle</a:t>
              </a: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8470901" y="2184401"/>
              <a:ext cx="695325" cy="117475"/>
            </a:xfrm>
            <a:custGeom>
              <a:avLst/>
              <a:gdLst/>
              <a:ahLst/>
              <a:cxnLst>
                <a:cxn ang="0">
                  <a:pos x="437" y="8"/>
                </a:cxn>
                <a:cxn ang="0">
                  <a:pos x="288" y="0"/>
                </a:cxn>
                <a:cxn ang="0">
                  <a:pos x="140" y="24"/>
                </a:cxn>
                <a:cxn ang="0">
                  <a:pos x="0" y="73"/>
                </a:cxn>
              </a:cxnLst>
              <a:rect l="0" t="0" r="r" b="b"/>
              <a:pathLst>
                <a:path w="438" h="74">
                  <a:moveTo>
                    <a:pt x="437" y="8"/>
                  </a:moveTo>
                  <a:lnTo>
                    <a:pt x="288" y="0"/>
                  </a:lnTo>
                  <a:lnTo>
                    <a:pt x="140" y="24"/>
                  </a:lnTo>
                  <a:lnTo>
                    <a:pt x="0" y="7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6092827" y="2365375"/>
              <a:ext cx="1736308" cy="555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Disk head</a:t>
              </a:r>
            </a:p>
          </p:txBody>
        </p:sp>
        <p:grpSp>
          <p:nvGrpSpPr>
            <p:cNvPr id="47" name="Group 43"/>
            <p:cNvGrpSpPr>
              <a:grpSpLocks/>
            </p:cNvGrpSpPr>
            <p:nvPr/>
          </p:nvGrpSpPr>
          <p:grpSpPr bwMode="auto">
            <a:xfrm>
              <a:off x="6415089" y="4708524"/>
              <a:ext cx="2459038" cy="754063"/>
              <a:chOff x="2798" y="2339"/>
              <a:chExt cx="1549" cy="475"/>
            </a:xfrm>
          </p:grpSpPr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2831" y="2339"/>
                <a:ext cx="865" cy="124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41" y="0"/>
                  </a:cxn>
                  <a:cxn ang="0">
                    <a:pos x="41" y="41"/>
                  </a:cxn>
                  <a:cxn ang="0">
                    <a:pos x="831" y="41"/>
                  </a:cxn>
                  <a:cxn ang="0">
                    <a:pos x="831" y="0"/>
                  </a:cxn>
                  <a:cxn ang="0">
                    <a:pos x="864" y="65"/>
                  </a:cxn>
                  <a:cxn ang="0">
                    <a:pos x="831" y="123"/>
                  </a:cxn>
                  <a:cxn ang="0">
                    <a:pos x="831" y="82"/>
                  </a:cxn>
                  <a:cxn ang="0">
                    <a:pos x="41" y="82"/>
                  </a:cxn>
                  <a:cxn ang="0">
                    <a:pos x="41" y="123"/>
                  </a:cxn>
                  <a:cxn ang="0">
                    <a:pos x="0" y="65"/>
                  </a:cxn>
                </a:cxnLst>
                <a:rect l="0" t="0" r="r" b="b"/>
                <a:pathLst>
                  <a:path w="865" h="124">
                    <a:moveTo>
                      <a:pt x="0" y="65"/>
                    </a:moveTo>
                    <a:lnTo>
                      <a:pt x="41" y="0"/>
                    </a:lnTo>
                    <a:lnTo>
                      <a:pt x="41" y="41"/>
                    </a:lnTo>
                    <a:lnTo>
                      <a:pt x="831" y="41"/>
                    </a:lnTo>
                    <a:lnTo>
                      <a:pt x="831" y="0"/>
                    </a:lnTo>
                    <a:lnTo>
                      <a:pt x="864" y="65"/>
                    </a:lnTo>
                    <a:lnTo>
                      <a:pt x="831" y="123"/>
                    </a:lnTo>
                    <a:lnTo>
                      <a:pt x="831" y="82"/>
                    </a:lnTo>
                    <a:lnTo>
                      <a:pt x="41" y="82"/>
                    </a:lnTo>
                    <a:lnTo>
                      <a:pt x="41" y="123"/>
                    </a:lnTo>
                    <a:lnTo>
                      <a:pt x="0" y="6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2798" y="2464"/>
                <a:ext cx="1549" cy="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457200" eaLnBrk="0" hangingPunct="0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Arm movement</a:t>
                </a:r>
              </a:p>
            </p:txBody>
          </p:sp>
        </p:grpSp>
        <p:grpSp>
          <p:nvGrpSpPr>
            <p:cNvPr id="50" name="Group 46"/>
            <p:cNvGrpSpPr>
              <a:grpSpLocks/>
            </p:cNvGrpSpPr>
            <p:nvPr/>
          </p:nvGrpSpPr>
          <p:grpSpPr bwMode="auto">
            <a:xfrm>
              <a:off x="5257801" y="5670549"/>
              <a:ext cx="2320925" cy="1033463"/>
              <a:chOff x="2069" y="2945"/>
              <a:chExt cx="1462" cy="651"/>
            </a:xfrm>
          </p:grpSpPr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2069" y="3246"/>
                <a:ext cx="1462" cy="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457200" eaLnBrk="0" hangingPunct="0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Arm assembly</a:t>
                </a:r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2357" y="2945"/>
                <a:ext cx="256" cy="305"/>
              </a:xfrm>
              <a:custGeom>
                <a:avLst/>
                <a:gdLst/>
                <a:ahLst/>
                <a:cxnLst>
                  <a:cxn ang="0">
                    <a:pos x="8" y="304"/>
                  </a:cxn>
                  <a:cxn ang="0">
                    <a:pos x="0" y="230"/>
                  </a:cxn>
                  <a:cxn ang="0">
                    <a:pos x="16" y="156"/>
                  </a:cxn>
                  <a:cxn ang="0">
                    <a:pos x="57" y="91"/>
                  </a:cxn>
                  <a:cxn ang="0">
                    <a:pos x="115" y="41"/>
                  </a:cxn>
                  <a:cxn ang="0">
                    <a:pos x="181" y="9"/>
                  </a:cxn>
                  <a:cxn ang="0">
                    <a:pos x="255" y="0"/>
                  </a:cxn>
                </a:cxnLst>
                <a:rect l="0" t="0" r="r" b="b"/>
                <a:pathLst>
                  <a:path w="256" h="305">
                    <a:moveTo>
                      <a:pt x="8" y="304"/>
                    </a:moveTo>
                    <a:lnTo>
                      <a:pt x="0" y="230"/>
                    </a:lnTo>
                    <a:lnTo>
                      <a:pt x="16" y="156"/>
                    </a:lnTo>
                    <a:lnTo>
                      <a:pt x="57" y="91"/>
                    </a:lnTo>
                    <a:lnTo>
                      <a:pt x="115" y="41"/>
                    </a:lnTo>
                    <a:lnTo>
                      <a:pt x="181" y="9"/>
                    </a:lnTo>
                    <a:lnTo>
                      <a:pt x="255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457200"/>
                <a:endParaRPr lang="en-US"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6707189" y="2592389"/>
              <a:ext cx="288925" cy="7318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66"/>
                </a:cxn>
                <a:cxn ang="0">
                  <a:pos x="140" y="156"/>
                </a:cxn>
                <a:cxn ang="0">
                  <a:pos x="173" y="255"/>
                </a:cxn>
                <a:cxn ang="0">
                  <a:pos x="181" y="353"/>
                </a:cxn>
                <a:cxn ang="0">
                  <a:pos x="165" y="460"/>
                </a:cxn>
              </a:cxnLst>
              <a:rect l="0" t="0" r="r" b="b"/>
              <a:pathLst>
                <a:path w="182" h="461">
                  <a:moveTo>
                    <a:pt x="0" y="0"/>
                  </a:moveTo>
                  <a:lnTo>
                    <a:pt x="82" y="66"/>
                  </a:lnTo>
                  <a:lnTo>
                    <a:pt x="140" y="156"/>
                  </a:lnTo>
                  <a:lnTo>
                    <a:pt x="173" y="255"/>
                  </a:lnTo>
                  <a:lnTo>
                    <a:pt x="181" y="353"/>
                  </a:lnTo>
                  <a:lnTo>
                    <a:pt x="165" y="46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grpSp>
          <p:nvGrpSpPr>
            <p:cNvPr id="54" name="Group 50"/>
            <p:cNvGrpSpPr>
              <a:grpSpLocks/>
            </p:cNvGrpSpPr>
            <p:nvPr/>
          </p:nvGrpSpPr>
          <p:grpSpPr bwMode="auto">
            <a:xfrm>
              <a:off x="9199563" y="2255838"/>
              <a:ext cx="1819275" cy="792162"/>
              <a:chOff x="4552" y="794"/>
              <a:chExt cx="1146" cy="499"/>
            </a:xfrm>
          </p:grpSpPr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4609" y="988"/>
                <a:ext cx="372" cy="305"/>
              </a:xfrm>
              <a:custGeom>
                <a:avLst/>
                <a:gdLst/>
                <a:ahLst/>
                <a:cxnLst>
                  <a:cxn ang="0">
                    <a:pos x="371" y="0"/>
                  </a:cxn>
                  <a:cxn ang="0">
                    <a:pos x="255" y="33"/>
                  </a:cxn>
                  <a:cxn ang="0">
                    <a:pos x="148" y="107"/>
                  </a:cxn>
                  <a:cxn ang="0">
                    <a:pos x="58" y="197"/>
                  </a:cxn>
                  <a:cxn ang="0">
                    <a:pos x="0" y="304"/>
                  </a:cxn>
                </a:cxnLst>
                <a:rect l="0" t="0" r="r" b="b"/>
                <a:pathLst>
                  <a:path w="372" h="305">
                    <a:moveTo>
                      <a:pt x="371" y="0"/>
                    </a:moveTo>
                    <a:lnTo>
                      <a:pt x="255" y="33"/>
                    </a:lnTo>
                    <a:lnTo>
                      <a:pt x="148" y="107"/>
                    </a:lnTo>
                    <a:lnTo>
                      <a:pt x="58" y="197"/>
                    </a:lnTo>
                    <a:lnTo>
                      <a:pt x="0" y="3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457200"/>
                <a:endParaRPr lang="en-US" sz="12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6" name="Group 52"/>
              <p:cNvGrpSpPr>
                <a:grpSpLocks/>
              </p:cNvGrpSpPr>
              <p:nvPr/>
            </p:nvGrpSpPr>
            <p:grpSpPr bwMode="auto">
              <a:xfrm>
                <a:off x="4552" y="794"/>
                <a:ext cx="1146" cy="442"/>
                <a:chOff x="4552" y="794"/>
                <a:chExt cx="1146" cy="442"/>
              </a:xfrm>
            </p:grpSpPr>
            <p:sp>
              <p:nvSpPr>
                <p:cNvPr id="57" name="Rectangle 53"/>
                <p:cNvSpPr>
                  <a:spLocks noChangeArrowheads="1"/>
                </p:cNvSpPr>
                <p:nvPr/>
              </p:nvSpPr>
              <p:spPr bwMode="auto">
                <a:xfrm>
                  <a:off x="4888" y="794"/>
                  <a:ext cx="810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457200" eaLnBrk="0" hangingPunct="0"/>
                  <a:r>
                    <a:rPr lang="en-US" sz="1200">
                      <a:solidFill>
                        <a:srgbClr val="000000"/>
                      </a:solidFill>
                      <a:latin typeface="Arial" charset="0"/>
                    </a:rPr>
                    <a:t>Tracks</a:t>
                  </a:r>
                </a:p>
              </p:txBody>
            </p:sp>
            <p:sp>
              <p:nvSpPr>
                <p:cNvPr id="58" name="Freeform 54"/>
                <p:cNvSpPr>
                  <a:spLocks/>
                </p:cNvSpPr>
                <p:nvPr/>
              </p:nvSpPr>
              <p:spPr bwMode="auto">
                <a:xfrm>
                  <a:off x="4552" y="988"/>
                  <a:ext cx="305" cy="248"/>
                </a:xfrm>
                <a:custGeom>
                  <a:avLst/>
                  <a:gdLst/>
                  <a:ahLst/>
                  <a:cxnLst>
                    <a:cxn ang="0">
                      <a:pos x="304" y="0"/>
                    </a:cxn>
                    <a:cxn ang="0">
                      <a:pos x="222" y="0"/>
                    </a:cxn>
                    <a:cxn ang="0">
                      <a:pos x="139" y="33"/>
                    </a:cxn>
                    <a:cxn ang="0">
                      <a:pos x="74" y="90"/>
                    </a:cxn>
                    <a:cxn ang="0">
                      <a:pos x="24" y="164"/>
                    </a:cxn>
                    <a:cxn ang="0">
                      <a:pos x="0" y="247"/>
                    </a:cxn>
                  </a:cxnLst>
                  <a:rect l="0" t="0" r="r" b="b"/>
                  <a:pathLst>
                    <a:path w="305" h="248">
                      <a:moveTo>
                        <a:pt x="304" y="0"/>
                      </a:moveTo>
                      <a:lnTo>
                        <a:pt x="222" y="0"/>
                      </a:lnTo>
                      <a:lnTo>
                        <a:pt x="139" y="33"/>
                      </a:lnTo>
                      <a:lnTo>
                        <a:pt x="74" y="90"/>
                      </a:lnTo>
                      <a:lnTo>
                        <a:pt x="24" y="164"/>
                      </a:lnTo>
                      <a:lnTo>
                        <a:pt x="0" y="24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457200"/>
                  <a:endParaRPr lang="en-US" sz="12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9723439" y="3127375"/>
              <a:ext cx="174625" cy="444500"/>
            </a:xfrm>
            <a:custGeom>
              <a:avLst/>
              <a:gdLst/>
              <a:ahLst/>
              <a:cxnLst>
                <a:cxn ang="0">
                  <a:pos x="0" y="279"/>
                </a:cxn>
                <a:cxn ang="0">
                  <a:pos x="64" y="238"/>
                </a:cxn>
                <a:cxn ang="0">
                  <a:pos x="100" y="181"/>
                </a:cxn>
                <a:cxn ang="0">
                  <a:pos x="109" y="115"/>
                </a:cxn>
                <a:cxn ang="0">
                  <a:pos x="81" y="49"/>
                </a:cxn>
                <a:cxn ang="0">
                  <a:pos x="28" y="0"/>
                </a:cxn>
                <a:cxn ang="0">
                  <a:pos x="55" y="33"/>
                </a:cxn>
              </a:cxnLst>
              <a:rect l="0" t="0" r="r" b="b"/>
              <a:pathLst>
                <a:path w="110" h="280">
                  <a:moveTo>
                    <a:pt x="0" y="279"/>
                  </a:moveTo>
                  <a:lnTo>
                    <a:pt x="64" y="238"/>
                  </a:lnTo>
                  <a:lnTo>
                    <a:pt x="100" y="181"/>
                  </a:lnTo>
                  <a:lnTo>
                    <a:pt x="109" y="115"/>
                  </a:lnTo>
                  <a:lnTo>
                    <a:pt x="81" y="49"/>
                  </a:lnTo>
                  <a:lnTo>
                    <a:pt x="28" y="0"/>
                  </a:lnTo>
                  <a:lnTo>
                    <a:pt x="55" y="33"/>
                  </a:lnTo>
                </a:path>
              </a:pathLst>
            </a:custGeom>
            <a:noFill/>
            <a:ln w="50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9932988" y="3200401"/>
              <a:ext cx="1261312" cy="555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Sector</a:t>
              </a: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9896475" y="3074989"/>
              <a:ext cx="520700" cy="276225"/>
            </a:xfrm>
            <a:custGeom>
              <a:avLst/>
              <a:gdLst/>
              <a:ahLst/>
              <a:cxnLst>
                <a:cxn ang="0">
                  <a:pos x="327" y="33"/>
                </a:cxn>
                <a:cxn ang="0">
                  <a:pos x="264" y="0"/>
                </a:cxn>
                <a:cxn ang="0">
                  <a:pos x="191" y="0"/>
                </a:cxn>
                <a:cxn ang="0">
                  <a:pos x="118" y="16"/>
                </a:cxn>
                <a:cxn ang="0">
                  <a:pos x="64" y="49"/>
                </a:cxn>
                <a:cxn ang="0">
                  <a:pos x="19" y="107"/>
                </a:cxn>
                <a:cxn ang="0">
                  <a:pos x="0" y="173"/>
                </a:cxn>
              </a:cxnLst>
              <a:rect l="0" t="0" r="r" b="b"/>
              <a:pathLst>
                <a:path w="328" h="174">
                  <a:moveTo>
                    <a:pt x="327" y="33"/>
                  </a:moveTo>
                  <a:lnTo>
                    <a:pt x="264" y="0"/>
                  </a:lnTo>
                  <a:lnTo>
                    <a:pt x="191" y="0"/>
                  </a:lnTo>
                  <a:lnTo>
                    <a:pt x="118" y="16"/>
                  </a:lnTo>
                  <a:lnTo>
                    <a:pt x="64" y="49"/>
                  </a:lnTo>
                  <a:lnTo>
                    <a:pt x="19" y="107"/>
                  </a:lnTo>
                  <a:lnTo>
                    <a:pt x="0" y="17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6934199" y="1676400"/>
              <a:ext cx="1495599" cy="555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Cylinder</a:t>
              </a:r>
            </a:p>
          </p:txBody>
        </p:sp>
        <p:sp>
          <p:nvSpPr>
            <p:cNvPr id="63" name="Line 60"/>
            <p:cNvSpPr>
              <a:spLocks noChangeShapeType="1"/>
            </p:cNvSpPr>
            <p:nvPr/>
          </p:nvSpPr>
          <p:spPr bwMode="auto">
            <a:xfrm>
              <a:off x="7467600" y="2057400"/>
              <a:ext cx="76200" cy="3505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defTabSz="457200"/>
              <a:endParaRPr lang="en-US" sz="1200">
                <a:solidFill>
                  <a:prstClr val="black"/>
                </a:solidFill>
              </a:endParaRPr>
            </a:p>
          </p:txBody>
        </p:sp>
      </p:grpSp>
      <p:sp>
        <p:nvSpPr>
          <p:cNvPr id="65" name="Content Placeholder 2"/>
          <p:cNvSpPr txBox="1">
            <a:spLocks/>
          </p:cNvSpPr>
          <p:nvPr/>
        </p:nvSpPr>
        <p:spPr>
          <a:xfrm>
            <a:off x="6587175" y="4189140"/>
            <a:ext cx="5247607" cy="253233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/>
              <a:t>Random Access Memory (RAM) or Main Memory:</a:t>
            </a:r>
          </a:p>
          <a:p>
            <a:pPr marL="457200" lvl="1" indent="0">
              <a:buFont typeface="Arial"/>
              <a:buNone/>
            </a:pPr>
            <a:endParaRPr lang="en-US" i="1" dirty="0" smtClean="0"/>
          </a:p>
          <a:p>
            <a:r>
              <a:rPr lang="en-US" b="1" i="1" dirty="0" smtClean="0"/>
              <a:t>Fast:</a:t>
            </a:r>
            <a:r>
              <a:rPr lang="en-US" i="1" dirty="0" smtClean="0"/>
              <a:t> </a:t>
            </a:r>
            <a:r>
              <a:rPr lang="en-US" dirty="0" smtClean="0"/>
              <a:t>Random access, byte addressable</a:t>
            </a:r>
          </a:p>
          <a:p>
            <a:pPr lvl="2"/>
            <a:r>
              <a:rPr lang="en-US" dirty="0" smtClean="0"/>
              <a:t>~10x faster for </a:t>
            </a:r>
            <a:r>
              <a:rPr lang="en-US" u="sng" dirty="0" smtClean="0"/>
              <a:t>sequential access</a:t>
            </a:r>
          </a:p>
          <a:p>
            <a:pPr lvl="2"/>
            <a:r>
              <a:rPr lang="en-US" dirty="0" smtClean="0"/>
              <a:t>~100,000x faster for </a:t>
            </a:r>
            <a:r>
              <a:rPr lang="en-US" u="sng" dirty="0" smtClean="0"/>
              <a:t>random access!</a:t>
            </a:r>
          </a:p>
          <a:p>
            <a:pPr lvl="1"/>
            <a:endParaRPr lang="en-US" u="sng" dirty="0" smtClean="0"/>
          </a:p>
          <a:p>
            <a:r>
              <a:rPr lang="en-US" b="1" i="1" dirty="0" smtClean="0"/>
              <a:t>Volatile:</a:t>
            </a:r>
            <a:r>
              <a:rPr lang="en-US" i="1" dirty="0" smtClean="0"/>
              <a:t> </a:t>
            </a:r>
            <a:r>
              <a:rPr lang="en-US" dirty="0" smtClean="0"/>
              <a:t>Data can be lost if e.g. crash occurs, power goes out, </a:t>
            </a:r>
            <a:r>
              <a:rPr lang="en-US" dirty="0" err="1" smtClean="0"/>
              <a:t>etc</a:t>
            </a:r>
            <a:r>
              <a:rPr lang="en-US" dirty="0" smtClean="0"/>
              <a:t>!</a:t>
            </a:r>
          </a:p>
          <a:p>
            <a:pPr lvl="1"/>
            <a:endParaRPr lang="en-US" u="sng" dirty="0" smtClean="0"/>
          </a:p>
          <a:p>
            <a:r>
              <a:rPr lang="en-US" b="1" i="1" dirty="0" smtClean="0"/>
              <a:t>Expensive:</a:t>
            </a:r>
            <a:r>
              <a:rPr lang="en-US" dirty="0" smtClean="0"/>
              <a:t> For $100, get 16GB of RAM vs. 2TB of disk!</a:t>
            </a:r>
            <a:endParaRPr lang="en-US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422" y="1622620"/>
            <a:ext cx="3297504" cy="2198336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4892331" y="2595188"/>
            <a:ext cx="1817152" cy="6772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1" name="Rectangle 7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8780" y="-22510"/>
              <a:ext cx="3887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3 &gt;  Storage &amp; memory model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68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Buffer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2741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3  &gt;  The Buffer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0" name="Can 9"/>
          <p:cNvSpPr/>
          <p:nvPr/>
        </p:nvSpPr>
        <p:spPr>
          <a:xfrm>
            <a:off x="9270640" y="4666593"/>
            <a:ext cx="2644274" cy="189930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Disk</a:t>
            </a:r>
            <a:endParaRPr lang="en-US" sz="2800"/>
          </a:p>
        </p:txBody>
      </p:sp>
      <p:sp>
        <p:nvSpPr>
          <p:cNvPr id="12" name="Up-Down Arrow 11"/>
          <p:cNvSpPr/>
          <p:nvPr/>
        </p:nvSpPr>
        <p:spPr>
          <a:xfrm>
            <a:off x="10316880" y="3642353"/>
            <a:ext cx="551793" cy="1383699"/>
          </a:xfrm>
          <a:prstGeom prst="up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466322" y="1027906"/>
            <a:ext cx="4259923" cy="2456273"/>
            <a:chOff x="7466322" y="1027906"/>
            <a:chExt cx="4259923" cy="2456273"/>
          </a:xfrm>
        </p:grpSpPr>
        <p:sp>
          <p:nvSpPr>
            <p:cNvPr id="11" name="Rectangle 10"/>
            <p:cNvSpPr/>
            <p:nvPr/>
          </p:nvSpPr>
          <p:spPr>
            <a:xfrm>
              <a:off x="7466322" y="1027906"/>
              <a:ext cx="4252691" cy="24405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459310" y="1986455"/>
              <a:ext cx="2266935" cy="149772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24243" y="1210562"/>
              <a:ext cx="1968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Main Memory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115979" y="2048829"/>
              <a:ext cx="9535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Buffer</a:t>
              </a:r>
              <a:endParaRPr lang="en-US" sz="2400"/>
            </a:p>
          </p:txBody>
        </p:sp>
        <p:sp>
          <p:nvSpPr>
            <p:cNvPr id="13" name="Left-Right Arrow 12"/>
            <p:cNvSpPr/>
            <p:nvPr/>
          </p:nvSpPr>
          <p:spPr>
            <a:xfrm>
              <a:off x="8994227" y="2098357"/>
              <a:ext cx="930166" cy="362607"/>
            </a:xfrm>
            <a:prstGeom prst="left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483178" cy="4965699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u="sng" dirty="0" smtClean="0"/>
              <a:t>buffer</a:t>
            </a:r>
            <a:r>
              <a:rPr lang="en-US" dirty="0" smtClean="0"/>
              <a:t> is a region of physical memory used to store </a:t>
            </a:r>
            <a:r>
              <a:rPr lang="en-US" i="1" dirty="0" smtClean="0"/>
              <a:t>temporary data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i="1" dirty="0" smtClean="0"/>
              <a:t>In this lecture: </a:t>
            </a:r>
            <a:r>
              <a:rPr lang="en-US" sz="2800" dirty="0" smtClean="0"/>
              <a:t>a region in  main memory used to store </a:t>
            </a:r>
            <a:r>
              <a:rPr lang="en-US" sz="2800" b="1" dirty="0" smtClean="0"/>
              <a:t>intermediate data between disk and processes</a:t>
            </a:r>
          </a:p>
          <a:p>
            <a:pPr marL="457200" lvl="1" indent="0">
              <a:buNone/>
            </a:pPr>
            <a:endParaRPr lang="en-US" sz="2800" i="1" dirty="0" smtClean="0"/>
          </a:p>
          <a:p>
            <a:r>
              <a:rPr lang="en-US" i="1" dirty="0" smtClean="0"/>
              <a:t>Key idea: </a:t>
            </a:r>
            <a:r>
              <a:rPr lang="en-US" dirty="0" smtClean="0"/>
              <a:t>Reading / writing to disk is slow- need to cache data!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Data Storage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Disk and Files</a:t>
            </a:r>
          </a:p>
          <a:p>
            <a:pPr lvl="1"/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Buffer Manager - Prelims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483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7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466322" y="1027906"/>
            <a:ext cx="4259923" cy="2456273"/>
            <a:chOff x="7466322" y="1027906"/>
            <a:chExt cx="4259923" cy="2456273"/>
          </a:xfrm>
        </p:grpSpPr>
        <p:sp>
          <p:nvSpPr>
            <p:cNvPr id="17" name="Rectangle 16"/>
            <p:cNvSpPr/>
            <p:nvPr/>
          </p:nvSpPr>
          <p:spPr>
            <a:xfrm>
              <a:off x="7466322" y="1027906"/>
              <a:ext cx="4252691" cy="24405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459310" y="1986455"/>
              <a:ext cx="2266935" cy="149772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4243" y="1210562"/>
              <a:ext cx="1968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Main Memory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15979" y="2048829"/>
              <a:ext cx="9535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Buffer</a:t>
              </a:r>
              <a:endParaRPr lang="en-US" sz="2400"/>
            </a:p>
          </p:txBody>
        </p:sp>
        <p:sp>
          <p:nvSpPr>
            <p:cNvPr id="21" name="Left-Right Arrow 20"/>
            <p:cNvSpPr/>
            <p:nvPr/>
          </p:nvSpPr>
          <p:spPr>
            <a:xfrm>
              <a:off x="8994227" y="2098357"/>
              <a:ext cx="930166" cy="362607"/>
            </a:xfrm>
            <a:prstGeom prst="left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(Simplified)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6856722" cy="1450425"/>
          </a:xfrm>
        </p:spPr>
        <p:txBody>
          <a:bodyPr>
            <a:noAutofit/>
          </a:bodyPr>
          <a:lstStyle/>
          <a:p>
            <a:r>
              <a:rPr lang="en-US" dirty="0" smtClean="0"/>
              <a:t>In this class: We’ll consider a buffer located in </a:t>
            </a:r>
            <a:r>
              <a:rPr lang="en-US" b="1" dirty="0" smtClean="0"/>
              <a:t>main memory</a:t>
            </a:r>
            <a:r>
              <a:rPr lang="en-US" dirty="0" smtClean="0"/>
              <a:t> that operates over </a:t>
            </a:r>
            <a:r>
              <a:rPr lang="en-US" b="1" dirty="0" smtClean="0"/>
              <a:t>pages</a:t>
            </a:r>
            <a:r>
              <a:rPr lang="en-US" dirty="0" smtClean="0"/>
              <a:t> and </a:t>
            </a:r>
            <a:r>
              <a:rPr lang="en-US" b="1" dirty="0" smtClean="0"/>
              <a:t>files</a:t>
            </a:r>
            <a:r>
              <a:rPr lang="en-US" sz="2800" dirty="0" smtClean="0"/>
              <a:t>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2741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3  &gt;  The Buffer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0" name="Can 9"/>
          <p:cNvSpPr/>
          <p:nvPr/>
        </p:nvSpPr>
        <p:spPr>
          <a:xfrm>
            <a:off x="9270640" y="4666593"/>
            <a:ext cx="2644274" cy="189930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Disk</a:t>
            </a:r>
            <a:endParaRPr lang="en-US" sz="2800"/>
          </a:p>
        </p:txBody>
      </p:sp>
      <p:sp>
        <p:nvSpPr>
          <p:cNvPr id="12" name="Up-Down Arrow 11"/>
          <p:cNvSpPr/>
          <p:nvPr/>
        </p:nvSpPr>
        <p:spPr>
          <a:xfrm>
            <a:off x="10316880" y="3642353"/>
            <a:ext cx="551793" cy="1383699"/>
          </a:xfrm>
          <a:prstGeom prst="up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478368" y="5103478"/>
            <a:ext cx="1114408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1,0,3</a:t>
            </a:r>
            <a:endParaRPr lang="en-US" sz="240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78368" y="5103478"/>
            <a:ext cx="1114408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1,0,3</a:t>
            </a:r>
            <a:endParaRPr lang="en-US" sz="240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199" y="3050627"/>
            <a:ext cx="6366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u="sng" dirty="0" smtClean="0"/>
              <a:t>Read(page):</a:t>
            </a:r>
            <a:r>
              <a:rPr lang="en-US" sz="2800" b="1" dirty="0" smtClean="0"/>
              <a:t> </a:t>
            </a:r>
            <a:r>
              <a:rPr lang="en-US" sz="2800" dirty="0" smtClean="0"/>
              <a:t>Read page from disk -&gt; buffer </a:t>
            </a:r>
            <a:r>
              <a:rPr lang="en-US" sz="2800" i="1" dirty="0" smtClean="0"/>
              <a:t>if not already in buffer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80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2.91667E-6 -0.3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466322" y="1027906"/>
            <a:ext cx="4259923" cy="2456273"/>
            <a:chOff x="7466322" y="1027906"/>
            <a:chExt cx="4259923" cy="2456273"/>
          </a:xfrm>
        </p:grpSpPr>
        <p:sp>
          <p:nvSpPr>
            <p:cNvPr id="17" name="Rectangle 16"/>
            <p:cNvSpPr/>
            <p:nvPr/>
          </p:nvSpPr>
          <p:spPr>
            <a:xfrm>
              <a:off x="7466322" y="1027906"/>
              <a:ext cx="4252691" cy="24405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459310" y="1986455"/>
              <a:ext cx="2266935" cy="149772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4243" y="1210562"/>
              <a:ext cx="1968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Main Memory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15979" y="2048829"/>
              <a:ext cx="9535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Buffer</a:t>
              </a:r>
              <a:endParaRPr lang="en-US" sz="2400"/>
            </a:p>
          </p:txBody>
        </p:sp>
        <p:sp>
          <p:nvSpPr>
            <p:cNvPr id="21" name="Left-Right Arrow 20"/>
            <p:cNvSpPr/>
            <p:nvPr/>
          </p:nvSpPr>
          <p:spPr>
            <a:xfrm>
              <a:off x="8994227" y="2098357"/>
              <a:ext cx="930166" cy="362607"/>
            </a:xfrm>
            <a:prstGeom prst="left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(Simplified)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6856722" cy="1450425"/>
          </a:xfrm>
        </p:spPr>
        <p:txBody>
          <a:bodyPr>
            <a:noAutofit/>
          </a:bodyPr>
          <a:lstStyle/>
          <a:p>
            <a:r>
              <a:rPr lang="en-US" dirty="0" smtClean="0"/>
              <a:t>In this class: We’ll consider a buffer located in </a:t>
            </a:r>
            <a:r>
              <a:rPr lang="en-US" b="1" dirty="0" smtClean="0"/>
              <a:t>main memory</a:t>
            </a:r>
            <a:r>
              <a:rPr lang="en-US" dirty="0" smtClean="0"/>
              <a:t> that operates over </a:t>
            </a:r>
            <a:r>
              <a:rPr lang="en-US" b="1" dirty="0" smtClean="0"/>
              <a:t>pages</a:t>
            </a:r>
            <a:r>
              <a:rPr lang="en-US" dirty="0" smtClean="0"/>
              <a:t> and </a:t>
            </a:r>
            <a:r>
              <a:rPr lang="en-US" b="1" dirty="0" smtClean="0"/>
              <a:t>files</a:t>
            </a:r>
            <a:r>
              <a:rPr lang="en-US" sz="2800" dirty="0" smtClean="0"/>
              <a:t>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2741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3  &gt;  The Buffer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0" name="Can 9"/>
          <p:cNvSpPr/>
          <p:nvPr/>
        </p:nvSpPr>
        <p:spPr>
          <a:xfrm>
            <a:off x="9270640" y="4666593"/>
            <a:ext cx="2644274" cy="189930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Disk</a:t>
            </a:r>
            <a:endParaRPr lang="en-US" sz="2800"/>
          </a:p>
        </p:txBody>
      </p:sp>
      <p:sp>
        <p:nvSpPr>
          <p:cNvPr id="12" name="Up-Down Arrow 11"/>
          <p:cNvSpPr/>
          <p:nvPr/>
        </p:nvSpPr>
        <p:spPr>
          <a:xfrm>
            <a:off x="10316880" y="3642353"/>
            <a:ext cx="551793" cy="1383699"/>
          </a:xfrm>
          <a:prstGeom prst="up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478368" y="5103478"/>
            <a:ext cx="1114408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1,0,3</a:t>
            </a:r>
            <a:endParaRPr lang="en-US" sz="240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78368" y="2835995"/>
            <a:ext cx="1114408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1,0,3</a:t>
            </a:r>
            <a:endParaRPr lang="en-US" sz="240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199" y="3050627"/>
            <a:ext cx="6366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u="sng" dirty="0" smtClean="0"/>
              <a:t>Read(page):</a:t>
            </a:r>
            <a:r>
              <a:rPr lang="en-US" sz="2800" b="1" dirty="0" smtClean="0"/>
              <a:t> </a:t>
            </a:r>
            <a:r>
              <a:rPr lang="en-US" sz="2800" dirty="0" smtClean="0"/>
              <a:t>Read page from disk -&gt; buffer </a:t>
            </a:r>
            <a:r>
              <a:rPr lang="en-US" sz="2800" i="1" dirty="0" smtClean="0"/>
              <a:t>if not already in buffer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9834499" y="2829741"/>
            <a:ext cx="370614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</a:t>
            </a:r>
            <a:endParaRPr lang="en-US" sz="240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04939" y="2835995"/>
            <a:ext cx="370614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16932" y="4226437"/>
            <a:ext cx="469152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Processes can then read from / write to the page in the buffer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49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3671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7.40741E-7 L 0.1349 -0.000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466322" y="1027906"/>
            <a:ext cx="4259923" cy="2456273"/>
            <a:chOff x="7466322" y="1027906"/>
            <a:chExt cx="4259923" cy="2456273"/>
          </a:xfrm>
        </p:grpSpPr>
        <p:sp>
          <p:nvSpPr>
            <p:cNvPr id="17" name="Rectangle 16"/>
            <p:cNvSpPr/>
            <p:nvPr/>
          </p:nvSpPr>
          <p:spPr>
            <a:xfrm>
              <a:off x="7466322" y="1027906"/>
              <a:ext cx="4252691" cy="24405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459310" y="1986455"/>
              <a:ext cx="2266935" cy="149772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4243" y="1210562"/>
              <a:ext cx="1968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Main Memory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15979" y="2048829"/>
              <a:ext cx="9535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Buffer</a:t>
              </a:r>
              <a:endParaRPr lang="en-US" sz="2400"/>
            </a:p>
          </p:txBody>
        </p:sp>
        <p:sp>
          <p:nvSpPr>
            <p:cNvPr id="21" name="Left-Right Arrow 20"/>
            <p:cNvSpPr/>
            <p:nvPr/>
          </p:nvSpPr>
          <p:spPr>
            <a:xfrm>
              <a:off x="8994227" y="2098357"/>
              <a:ext cx="930166" cy="362607"/>
            </a:xfrm>
            <a:prstGeom prst="left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(Simplified)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6856722" cy="1450425"/>
          </a:xfrm>
        </p:spPr>
        <p:txBody>
          <a:bodyPr>
            <a:noAutofit/>
          </a:bodyPr>
          <a:lstStyle/>
          <a:p>
            <a:r>
              <a:rPr lang="en-US" dirty="0" smtClean="0"/>
              <a:t>In this class: We’ll consider a buffer located in </a:t>
            </a:r>
            <a:r>
              <a:rPr lang="en-US" b="1" dirty="0" smtClean="0"/>
              <a:t>main memory</a:t>
            </a:r>
            <a:r>
              <a:rPr lang="en-US" dirty="0" smtClean="0"/>
              <a:t> that operates over </a:t>
            </a:r>
            <a:r>
              <a:rPr lang="en-US" b="1" dirty="0" smtClean="0"/>
              <a:t>pages</a:t>
            </a:r>
            <a:r>
              <a:rPr lang="en-US" dirty="0" smtClean="0"/>
              <a:t> and </a:t>
            </a:r>
            <a:r>
              <a:rPr lang="en-US" b="1" dirty="0" smtClean="0"/>
              <a:t>files</a:t>
            </a:r>
            <a:r>
              <a:rPr lang="en-US" sz="2800" dirty="0" smtClean="0"/>
              <a:t>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2741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3  &gt;  The Buffer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0" name="Can 9"/>
          <p:cNvSpPr/>
          <p:nvPr/>
        </p:nvSpPr>
        <p:spPr>
          <a:xfrm>
            <a:off x="9270640" y="4666593"/>
            <a:ext cx="2644274" cy="189930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Disk</a:t>
            </a:r>
            <a:endParaRPr lang="en-US" sz="2800"/>
          </a:p>
        </p:txBody>
      </p:sp>
      <p:sp>
        <p:nvSpPr>
          <p:cNvPr id="12" name="Up-Down Arrow 11"/>
          <p:cNvSpPr/>
          <p:nvPr/>
        </p:nvSpPr>
        <p:spPr>
          <a:xfrm>
            <a:off x="10316880" y="3642353"/>
            <a:ext cx="551793" cy="1383699"/>
          </a:xfrm>
          <a:prstGeom prst="up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478368" y="5103478"/>
            <a:ext cx="1114408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1,0,3</a:t>
            </a:r>
            <a:endParaRPr lang="en-US" sz="240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78368" y="2835995"/>
            <a:ext cx="1114408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1,2,3</a:t>
            </a:r>
            <a:endParaRPr lang="en-US" sz="24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199" y="3050627"/>
            <a:ext cx="6366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u="sng" dirty="0" smtClean="0"/>
              <a:t>Read(page):</a:t>
            </a:r>
            <a:r>
              <a:rPr lang="en-US" sz="2800" b="1" dirty="0" smtClean="0"/>
              <a:t> </a:t>
            </a:r>
            <a:r>
              <a:rPr lang="en-US" sz="2800" dirty="0" smtClean="0"/>
              <a:t>Read page from disk -&gt; buffer </a:t>
            </a:r>
            <a:r>
              <a:rPr lang="en-US" sz="2800" i="1" dirty="0" smtClean="0"/>
              <a:t>if not already in buffer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" y="4149371"/>
            <a:ext cx="6366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u="sng" dirty="0" smtClean="0"/>
              <a:t>Flush(page):</a:t>
            </a:r>
            <a:r>
              <a:rPr lang="en-US" sz="2800" b="1" dirty="0" smtClean="0"/>
              <a:t> </a:t>
            </a:r>
            <a:r>
              <a:rPr lang="en-US" sz="2800" dirty="0" smtClean="0"/>
              <a:t>Evict page from buffer &amp; write to disk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113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2.91667E-6 0.33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466322" y="1027906"/>
            <a:ext cx="4259923" cy="2456273"/>
            <a:chOff x="7466322" y="1027906"/>
            <a:chExt cx="4259923" cy="2456273"/>
          </a:xfrm>
        </p:grpSpPr>
        <p:sp>
          <p:nvSpPr>
            <p:cNvPr id="17" name="Rectangle 16"/>
            <p:cNvSpPr/>
            <p:nvPr/>
          </p:nvSpPr>
          <p:spPr>
            <a:xfrm>
              <a:off x="7466322" y="1027906"/>
              <a:ext cx="4252691" cy="24405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459310" y="1986455"/>
              <a:ext cx="2266935" cy="149772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4243" y="1210562"/>
              <a:ext cx="1968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Main Memory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15979" y="2048829"/>
              <a:ext cx="9535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Buffer</a:t>
              </a:r>
              <a:endParaRPr lang="en-US" sz="2400"/>
            </a:p>
          </p:txBody>
        </p:sp>
        <p:sp>
          <p:nvSpPr>
            <p:cNvPr id="21" name="Left-Right Arrow 20"/>
            <p:cNvSpPr/>
            <p:nvPr/>
          </p:nvSpPr>
          <p:spPr>
            <a:xfrm>
              <a:off x="8994227" y="2098357"/>
              <a:ext cx="930166" cy="362607"/>
            </a:xfrm>
            <a:prstGeom prst="left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(Simplified)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6856722" cy="1450425"/>
          </a:xfrm>
        </p:spPr>
        <p:txBody>
          <a:bodyPr>
            <a:noAutofit/>
          </a:bodyPr>
          <a:lstStyle/>
          <a:p>
            <a:r>
              <a:rPr lang="en-US" dirty="0" smtClean="0"/>
              <a:t>In this class: We’ll consider a buffer located in </a:t>
            </a:r>
            <a:r>
              <a:rPr lang="en-US" b="1" dirty="0" smtClean="0"/>
              <a:t>main memory</a:t>
            </a:r>
            <a:r>
              <a:rPr lang="en-US" dirty="0" smtClean="0"/>
              <a:t> that operates over </a:t>
            </a:r>
            <a:r>
              <a:rPr lang="en-US" b="1" dirty="0" smtClean="0"/>
              <a:t>pages</a:t>
            </a:r>
            <a:r>
              <a:rPr lang="en-US" dirty="0" smtClean="0"/>
              <a:t> and </a:t>
            </a:r>
            <a:r>
              <a:rPr lang="en-US" b="1" dirty="0" smtClean="0"/>
              <a:t>files</a:t>
            </a:r>
            <a:r>
              <a:rPr lang="en-US" sz="2800" dirty="0" smtClean="0"/>
              <a:t>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2741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3  &gt;  The Buffer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0" name="Can 9"/>
          <p:cNvSpPr/>
          <p:nvPr/>
        </p:nvSpPr>
        <p:spPr>
          <a:xfrm>
            <a:off x="9270640" y="4666593"/>
            <a:ext cx="2644274" cy="189930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Disk</a:t>
            </a:r>
            <a:endParaRPr lang="en-US" sz="2800"/>
          </a:p>
        </p:txBody>
      </p:sp>
      <p:sp>
        <p:nvSpPr>
          <p:cNvPr id="12" name="Up-Down Arrow 11"/>
          <p:cNvSpPr/>
          <p:nvPr/>
        </p:nvSpPr>
        <p:spPr>
          <a:xfrm>
            <a:off x="10316880" y="3642353"/>
            <a:ext cx="551793" cy="1383699"/>
          </a:xfrm>
          <a:prstGeom prst="up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478368" y="5103478"/>
            <a:ext cx="1114408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1,0,3</a:t>
            </a:r>
            <a:endParaRPr lang="en-US" sz="240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78368" y="2835995"/>
            <a:ext cx="1114408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1,2,3</a:t>
            </a:r>
            <a:endParaRPr lang="en-US" sz="24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199" y="3050627"/>
            <a:ext cx="6366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u="sng" dirty="0" smtClean="0"/>
              <a:t>Read(page):</a:t>
            </a:r>
            <a:r>
              <a:rPr lang="en-US" sz="2800" b="1" dirty="0" smtClean="0"/>
              <a:t> </a:t>
            </a:r>
            <a:r>
              <a:rPr lang="en-US" sz="2800" dirty="0" smtClean="0"/>
              <a:t>Read page from disk -&gt; buffer </a:t>
            </a:r>
            <a:r>
              <a:rPr lang="en-US" sz="2800" i="1" dirty="0" smtClean="0"/>
              <a:t>if not already in buffer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" y="4149371"/>
            <a:ext cx="6366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u="sng" dirty="0" smtClean="0"/>
              <a:t>Flush(page):</a:t>
            </a:r>
            <a:r>
              <a:rPr lang="en-US" sz="2800" b="1" dirty="0" smtClean="0"/>
              <a:t> </a:t>
            </a:r>
            <a:r>
              <a:rPr lang="en-US" sz="2800" dirty="0" smtClean="0"/>
              <a:t>Evict page from buffer &amp; write to disk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199" y="5207192"/>
            <a:ext cx="6366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u="sng" dirty="0" smtClean="0"/>
              <a:t>Release(page):</a:t>
            </a:r>
            <a:r>
              <a:rPr lang="en-US" sz="2800" b="1" dirty="0" smtClean="0"/>
              <a:t> </a:t>
            </a:r>
            <a:r>
              <a:rPr lang="en-US" sz="2800" dirty="0" smtClean="0"/>
              <a:t>Evict page from buffer </a:t>
            </a:r>
            <a:r>
              <a:rPr lang="en-US" sz="2800" i="1" dirty="0" smtClean="0"/>
              <a:t>without</a:t>
            </a:r>
            <a:r>
              <a:rPr lang="en-US" sz="2800" dirty="0" smtClean="0"/>
              <a:t> writing to disk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099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466322" y="1027906"/>
            <a:ext cx="4259923" cy="2456273"/>
            <a:chOff x="7466322" y="1027906"/>
            <a:chExt cx="4259923" cy="2456273"/>
          </a:xfrm>
        </p:grpSpPr>
        <p:sp>
          <p:nvSpPr>
            <p:cNvPr id="17" name="Rectangle 16"/>
            <p:cNvSpPr/>
            <p:nvPr/>
          </p:nvSpPr>
          <p:spPr>
            <a:xfrm>
              <a:off x="7466322" y="1027906"/>
              <a:ext cx="4252691" cy="24405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459310" y="1986455"/>
              <a:ext cx="2266935" cy="149772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4243" y="1210562"/>
              <a:ext cx="1968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Main Memory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15979" y="2048829"/>
              <a:ext cx="9535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Buffer</a:t>
              </a:r>
              <a:endParaRPr lang="en-US" sz="2400"/>
            </a:p>
          </p:txBody>
        </p:sp>
        <p:sp>
          <p:nvSpPr>
            <p:cNvPr id="21" name="Left-Right Arrow 20"/>
            <p:cNvSpPr/>
            <p:nvPr/>
          </p:nvSpPr>
          <p:spPr>
            <a:xfrm>
              <a:off x="8994227" y="2098357"/>
              <a:ext cx="930166" cy="362607"/>
            </a:xfrm>
            <a:prstGeom prst="left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2741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3  &gt;  The Buffer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0" name="Can 9"/>
          <p:cNvSpPr/>
          <p:nvPr/>
        </p:nvSpPr>
        <p:spPr>
          <a:xfrm>
            <a:off x="9270640" y="4666593"/>
            <a:ext cx="2644274" cy="189930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Disk</a:t>
            </a:r>
            <a:endParaRPr lang="en-US" sz="2800"/>
          </a:p>
        </p:txBody>
      </p:sp>
      <p:sp>
        <p:nvSpPr>
          <p:cNvPr id="12" name="Up-Down Arrow 11"/>
          <p:cNvSpPr/>
          <p:nvPr/>
        </p:nvSpPr>
        <p:spPr>
          <a:xfrm>
            <a:off x="10316880" y="3642353"/>
            <a:ext cx="551793" cy="1383699"/>
          </a:xfrm>
          <a:prstGeom prst="up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660892"/>
            <a:ext cx="6208986" cy="1325563"/>
          </a:xfrm>
        </p:spPr>
        <p:txBody>
          <a:bodyPr/>
          <a:lstStyle/>
          <a:p>
            <a:r>
              <a:rPr lang="en-US" dirty="0" smtClean="0"/>
              <a:t>Managing Disk: The DBMS Buffer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838200" y="2214562"/>
            <a:ext cx="6208986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Database maintains its own buffer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Why? The OS already does this…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DB knows more about access patterns.</a:t>
            </a:r>
          </a:p>
          <a:p>
            <a:pPr lvl="2"/>
            <a:r>
              <a:rPr lang="en-US" dirty="0" smtClean="0"/>
              <a:t>Watch for how this shows up! (cf. </a:t>
            </a:r>
            <a:r>
              <a:rPr lang="en-US" i="1" dirty="0" smtClean="0"/>
              <a:t>Sequential Flooding</a:t>
            </a:r>
            <a:r>
              <a:rPr lang="en-US" dirty="0" smtClean="0"/>
              <a:t>)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Recovery and logging require ability to </a:t>
            </a:r>
            <a:r>
              <a:rPr lang="en-US" sz="2800" b="1" dirty="0" smtClean="0"/>
              <a:t>flush</a:t>
            </a:r>
            <a:r>
              <a:rPr lang="en-US" sz="2800" dirty="0" smtClean="0"/>
              <a:t> to disk.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Buffer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65699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u="sng" dirty="0" smtClean="0"/>
              <a:t>buffer manager</a:t>
            </a:r>
            <a:r>
              <a:rPr lang="en-US" dirty="0" smtClean="0"/>
              <a:t> handles supporting operations for the buffer: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Primarily, handles &amp; executes the “replacement policy” </a:t>
            </a:r>
          </a:p>
          <a:p>
            <a:pPr lvl="2"/>
            <a:r>
              <a:rPr lang="en-US" sz="2800" dirty="0" smtClean="0"/>
              <a:t>i.e. finds a page in buffer to flush/release if buffer is full and a new page needs to be read in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 smtClean="0"/>
              <a:t>DBMSs typically implement their own buffer management routines</a:t>
            </a:r>
            <a:endParaRPr lang="en-US" sz="2800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2741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3  &gt;  The Buffer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4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Simplified </a:t>
            </a:r>
            <a:r>
              <a:rPr lang="en-US" dirty="0" err="1" smtClean="0"/>
              <a:t>Filesystem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81041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us, a </a:t>
            </a:r>
            <a:r>
              <a:rPr lang="en-US" b="1" u="sng" dirty="0" smtClean="0"/>
              <a:t>page</a:t>
            </a:r>
            <a:r>
              <a:rPr lang="en-US" dirty="0" smtClean="0"/>
              <a:t> is a </a:t>
            </a:r>
            <a:r>
              <a:rPr lang="en-US" b="1" i="1" dirty="0" smtClean="0"/>
              <a:t>fixed-sized array</a:t>
            </a:r>
            <a:r>
              <a:rPr lang="en-US" b="1" dirty="0" smtClean="0"/>
              <a:t> </a:t>
            </a:r>
            <a:r>
              <a:rPr lang="en-US" dirty="0" smtClean="0"/>
              <a:t>of memory </a:t>
            </a:r>
          </a:p>
          <a:p>
            <a:pPr lvl="1"/>
            <a:r>
              <a:rPr lang="en-US" dirty="0" smtClean="0"/>
              <a:t>Think: One or more disk blocks</a:t>
            </a:r>
          </a:p>
          <a:p>
            <a:pPr lvl="1"/>
            <a:r>
              <a:rPr lang="en-US" dirty="0" smtClean="0"/>
              <a:t>Interface:</a:t>
            </a:r>
          </a:p>
          <a:p>
            <a:pPr lvl="2"/>
            <a:r>
              <a:rPr lang="en-US" dirty="0"/>
              <a:t>write to an entry (called a </a:t>
            </a:r>
            <a:r>
              <a:rPr lang="en-US" b="1" dirty="0"/>
              <a:t>slot</a:t>
            </a:r>
            <a:r>
              <a:rPr lang="en-US" dirty="0"/>
              <a:t>) </a:t>
            </a:r>
            <a:r>
              <a:rPr lang="en-US" dirty="0" smtClean="0"/>
              <a:t>or set to “None”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DBMS also needs to handle variable length fields</a:t>
            </a:r>
          </a:p>
          <a:p>
            <a:pPr lvl="2"/>
            <a:r>
              <a:rPr lang="en-US" dirty="0" smtClean="0"/>
              <a:t>Page layout is important for good hardware utilization as well (see 346)</a:t>
            </a:r>
          </a:p>
          <a:p>
            <a:endParaRPr lang="en-US" dirty="0"/>
          </a:p>
          <a:p>
            <a:r>
              <a:rPr lang="en-US" dirty="0" smtClean="0"/>
              <a:t>And a </a:t>
            </a:r>
            <a:r>
              <a:rPr lang="en-US" b="1" u="sng" dirty="0" smtClean="0"/>
              <a:t>file</a:t>
            </a:r>
            <a:r>
              <a:rPr lang="en-US" dirty="0" smtClean="0"/>
              <a:t> is a </a:t>
            </a:r>
            <a:r>
              <a:rPr lang="en-US" i="1" dirty="0" smtClean="0"/>
              <a:t>variable-length list</a:t>
            </a:r>
            <a:r>
              <a:rPr lang="en-US" dirty="0" smtClean="0"/>
              <a:t> of pages</a:t>
            </a:r>
          </a:p>
          <a:p>
            <a:pPr lvl="1"/>
            <a:r>
              <a:rPr lang="en-US" dirty="0" smtClean="0"/>
              <a:t>Interface: create / open / close; </a:t>
            </a:r>
            <a:r>
              <a:rPr lang="en-US" dirty="0" err="1" smtClean="0"/>
              <a:t>next_page</a:t>
            </a:r>
            <a:r>
              <a:rPr lang="en-US" dirty="0" smtClean="0"/>
              <a:t>(); etc.</a:t>
            </a:r>
          </a:p>
          <a:p>
            <a:pPr lvl="2"/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2741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3  &gt;  The Buffer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Can 10"/>
          <p:cNvSpPr/>
          <p:nvPr/>
        </p:nvSpPr>
        <p:spPr>
          <a:xfrm>
            <a:off x="8713435" y="2412125"/>
            <a:ext cx="3201478" cy="282202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Disk</a:t>
            </a:r>
            <a:endParaRPr lang="en-US" sz="2800"/>
          </a:p>
        </p:txBody>
      </p:sp>
      <p:sp>
        <p:nvSpPr>
          <p:cNvPr id="5" name="Rounded Rectangle 4"/>
          <p:cNvSpPr/>
          <p:nvPr/>
        </p:nvSpPr>
        <p:spPr>
          <a:xfrm>
            <a:off x="9133292" y="4430111"/>
            <a:ext cx="2361763" cy="5833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243651" y="4521718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1,0,3</a:t>
            </a:r>
            <a:endParaRPr lang="en-US" sz="200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54043" y="4521718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1,0,3</a:t>
            </a:r>
            <a:endParaRPr lang="en-US" sz="200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3452" y="449021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+mj-lt"/>
              </a:rPr>
              <a:t>File</a:t>
            </a:r>
            <a:endParaRPr lang="en-US" sz="2800" b="1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4751" y="5693980"/>
            <a:ext cx="871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Page</a:t>
            </a:r>
            <a:endParaRPr lang="en-US" sz="2800" b="1" dirty="0">
              <a:latin typeface="+mj-lt"/>
            </a:endParaRPr>
          </a:p>
        </p:txBody>
      </p:sp>
      <p:cxnSp>
        <p:nvCxnSpPr>
          <p:cNvPr id="15" name="Straight Arrow Connector 14"/>
          <p:cNvCxnSpPr>
            <a:endCxn id="10" idx="2"/>
          </p:cNvCxnSpPr>
          <p:nvPr/>
        </p:nvCxnSpPr>
        <p:spPr>
          <a:xfrm flipV="1">
            <a:off x="9720704" y="4921828"/>
            <a:ext cx="1" cy="77215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70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981199" y="2170011"/>
            <a:ext cx="8229600" cy="42484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Data must be in RAM for DBMS to operate on it</a:t>
            </a:r>
          </a:p>
          <a:p>
            <a:pPr>
              <a:lnSpc>
                <a:spcPct val="90000"/>
              </a:lnSpc>
            </a:pPr>
            <a:r>
              <a:rPr lang="en-US" dirty="0"/>
              <a:t>All the pages may not fit into main </a:t>
            </a:r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37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Buffer Manager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2741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3  &gt;  The Buffer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7341" y="4294247"/>
            <a:ext cx="11597317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+mj-lt"/>
              </a:rPr>
              <a:t>Buffer manager</a:t>
            </a:r>
            <a:r>
              <a:rPr lang="en-US" sz="3200" dirty="0">
                <a:latin typeface="+mj-lt"/>
              </a:rPr>
              <a:t>: responsible for bringing pages from disk to main memory as needed </a:t>
            </a:r>
            <a:r>
              <a:rPr lang="en-US" sz="3200" dirty="0" smtClean="0">
                <a:solidFill>
                  <a:srgbClr val="00B050"/>
                </a:solidFill>
                <a:latin typeface="+mj-lt"/>
              </a:rPr>
              <a:t>pages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brought into main memory are in the </a:t>
            </a:r>
            <a:r>
              <a:rPr lang="en-US" sz="3200" u="sng" dirty="0">
                <a:solidFill>
                  <a:srgbClr val="0070C0"/>
                </a:solidFill>
                <a:latin typeface="+mj-lt"/>
              </a:rPr>
              <a:t>buffer pool </a:t>
            </a:r>
            <a:r>
              <a:rPr lang="en-US" sz="3200" dirty="0" smtClean="0">
                <a:latin typeface="+mj-lt"/>
              </a:rPr>
              <a:t>the </a:t>
            </a:r>
            <a:r>
              <a:rPr lang="en-US" sz="3200" dirty="0">
                <a:latin typeface="+mj-lt"/>
              </a:rPr>
              <a:t>buffer pool is partitioned into </a:t>
            </a:r>
            <a:r>
              <a:rPr lang="en-US" sz="3200" u="sng" dirty="0">
                <a:solidFill>
                  <a:srgbClr val="AA0311"/>
                </a:solidFill>
                <a:latin typeface="+mj-lt"/>
              </a:rPr>
              <a:t>frames</a:t>
            </a:r>
            <a:r>
              <a:rPr lang="en-US" sz="3200" dirty="0">
                <a:latin typeface="+mj-lt"/>
              </a:rPr>
              <a:t>: slots for holding disk pages</a:t>
            </a:r>
          </a:p>
        </p:txBody>
      </p:sp>
    </p:spTree>
    <p:extLst>
      <p:ext uri="{BB962C8B-B14F-4D97-AF65-F5344CB8AC3E}">
        <p14:creationId xmlns:p14="http://schemas.microsoft.com/office/powerpoint/2010/main" val="18009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625933" y="2560781"/>
          <a:ext cx="4762009" cy="1483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80287"/>
                <a:gridCol w="680287"/>
                <a:gridCol w="680287"/>
                <a:gridCol w="680287"/>
                <a:gridCol w="680287"/>
                <a:gridCol w="680287"/>
                <a:gridCol w="68028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34795" y="2054432"/>
            <a:ext cx="1609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buffer pool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0852" y="4391891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65917" y="4515763"/>
            <a:ext cx="95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AA0311"/>
                </a:solidFill>
              </a:rPr>
              <a:t>frame</a:t>
            </a:r>
            <a:endParaRPr lang="en-US" sz="2400" dirty="0">
              <a:solidFill>
                <a:srgbClr val="AA0311"/>
              </a:solidFill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V="1">
            <a:off x="4895771" y="3918858"/>
            <a:ext cx="333331" cy="473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0"/>
          </p:cNvCxnSpPr>
          <p:nvPr/>
        </p:nvCxnSpPr>
        <p:spPr>
          <a:xfrm flipH="1" flipV="1">
            <a:off x="7342909" y="3892434"/>
            <a:ext cx="1440" cy="623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Up-Down Arrow 19"/>
          <p:cNvSpPr/>
          <p:nvPr/>
        </p:nvSpPr>
        <p:spPr>
          <a:xfrm>
            <a:off x="5763492" y="1508167"/>
            <a:ext cx="190005" cy="831273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42708" y="1624941"/>
            <a:ext cx="1876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page request</a:t>
            </a:r>
          </a:p>
        </p:txBody>
      </p:sp>
      <p:sp>
        <p:nvSpPr>
          <p:cNvPr id="23" name="Up-Down Arrow 22"/>
          <p:cNvSpPr/>
          <p:nvPr/>
        </p:nvSpPr>
        <p:spPr>
          <a:xfrm>
            <a:off x="5749637" y="4249388"/>
            <a:ext cx="190005" cy="831273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n 23"/>
          <p:cNvSpPr/>
          <p:nvPr/>
        </p:nvSpPr>
        <p:spPr>
          <a:xfrm>
            <a:off x="5573337" y="5243855"/>
            <a:ext cx="576064" cy="814978"/>
          </a:xfrm>
          <a:prstGeom prst="can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95749" y="5423065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disk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Buffer Manager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8780" y="-22510"/>
              <a:ext cx="2741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3  &gt;  The Buffer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8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39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Remember:  Buffer Manager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2741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3  &gt;  The Buffer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22982" y="2306518"/>
            <a:ext cx="6366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u="sng" dirty="0" smtClean="0"/>
              <a:t>Read(page):</a:t>
            </a:r>
            <a:r>
              <a:rPr lang="en-US" sz="2800" b="1" dirty="0" smtClean="0"/>
              <a:t> </a:t>
            </a:r>
            <a:r>
              <a:rPr lang="en-US" sz="2800" dirty="0" smtClean="0"/>
              <a:t>Read page from disk -&gt; buffer </a:t>
            </a:r>
            <a:r>
              <a:rPr lang="en-US" sz="2800" i="1" dirty="0" smtClean="0"/>
              <a:t>if not already in buffer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322983" y="3405262"/>
            <a:ext cx="6366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u="sng" dirty="0" smtClean="0"/>
              <a:t>Flush(page):</a:t>
            </a:r>
            <a:r>
              <a:rPr lang="en-US" sz="2800" b="1" dirty="0" smtClean="0"/>
              <a:t> </a:t>
            </a:r>
            <a:r>
              <a:rPr lang="en-US" sz="2800" dirty="0" smtClean="0"/>
              <a:t>Evict page from buffer &amp; write to disk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322982" y="4463083"/>
            <a:ext cx="6366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u="sng" dirty="0" smtClean="0"/>
              <a:t>Release(page):</a:t>
            </a:r>
            <a:r>
              <a:rPr lang="en-US" sz="2800" b="1" dirty="0" smtClean="0"/>
              <a:t> </a:t>
            </a:r>
            <a:r>
              <a:rPr lang="en-US" sz="2800" dirty="0" smtClean="0"/>
              <a:t>Evict page from buffer </a:t>
            </a:r>
            <a:r>
              <a:rPr lang="en-US" sz="2800" i="1" dirty="0" smtClean="0"/>
              <a:t>without</a:t>
            </a:r>
            <a:r>
              <a:rPr lang="en-US" sz="2800" dirty="0" smtClean="0"/>
              <a:t> writing to disk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98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Data Storage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981200" y="1605585"/>
            <a:ext cx="8229600" cy="424847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How do we choose a frame for replacement?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dirty="0"/>
              <a:t>LRU (</a:t>
            </a:r>
            <a:r>
              <a:rPr lang="en-US" b="1" dirty="0"/>
              <a:t>L</a:t>
            </a:r>
            <a:r>
              <a:rPr lang="en-US" dirty="0"/>
              <a:t>east </a:t>
            </a:r>
            <a:r>
              <a:rPr lang="en-US" b="1" dirty="0"/>
              <a:t>R</a:t>
            </a:r>
            <a:r>
              <a:rPr lang="en-US" dirty="0"/>
              <a:t>ecently </a:t>
            </a:r>
            <a:r>
              <a:rPr lang="en-US" b="1" dirty="0"/>
              <a:t>U</a:t>
            </a:r>
            <a:r>
              <a:rPr lang="en-US" dirty="0"/>
              <a:t>sed)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dirty="0"/>
              <a:t>Clock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dirty="0"/>
              <a:t>MRU (</a:t>
            </a:r>
            <a:r>
              <a:rPr lang="en-US" b="1" dirty="0"/>
              <a:t>M</a:t>
            </a:r>
            <a:r>
              <a:rPr lang="en-US" dirty="0"/>
              <a:t>ost </a:t>
            </a:r>
            <a:r>
              <a:rPr lang="en-US" b="1" dirty="0"/>
              <a:t>R</a:t>
            </a:r>
            <a:r>
              <a:rPr lang="en-US" dirty="0"/>
              <a:t>ecently </a:t>
            </a:r>
            <a:r>
              <a:rPr lang="en-US" b="1" dirty="0"/>
              <a:t>U</a:t>
            </a:r>
            <a:r>
              <a:rPr lang="en-US" dirty="0"/>
              <a:t>sed)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dirty="0"/>
              <a:t>FIFO, random, …</a:t>
            </a:r>
          </a:p>
          <a:p>
            <a:pPr lvl="1">
              <a:spcAft>
                <a:spcPts val="600"/>
              </a:spcAft>
              <a:buSzPct val="75000"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The replacement policy has big impact on # of I/O’s (depends on the access pattern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To be continued!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40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Buffer replacement policy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2741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3  &gt;  The Buffer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9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Life cycle of a query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Architecture of a DBMS</a:t>
            </a: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Memory Hierarchy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9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9EF-19FA-2A4A-AA20-DF2C12A960A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a query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8780" y="-22510"/>
              <a:ext cx="17123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&gt;  Section 1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Freeform 1052"/>
          <p:cNvSpPr>
            <a:spLocks/>
          </p:cNvSpPr>
          <p:nvPr/>
        </p:nvSpPr>
        <p:spPr bwMode="auto">
          <a:xfrm>
            <a:off x="1747562" y="2058988"/>
            <a:ext cx="2614612" cy="2312988"/>
          </a:xfrm>
          <a:custGeom>
            <a:avLst/>
            <a:gdLst/>
            <a:ahLst/>
            <a:cxnLst>
              <a:cxn ang="0">
                <a:pos x="1032" y="112"/>
              </a:cxn>
              <a:cxn ang="0">
                <a:pos x="1080" y="112"/>
              </a:cxn>
              <a:cxn ang="0">
                <a:pos x="1560" y="112"/>
              </a:cxn>
              <a:cxn ang="0">
                <a:pos x="552" y="784"/>
              </a:cxn>
              <a:cxn ang="0">
                <a:pos x="72" y="1168"/>
              </a:cxn>
              <a:cxn ang="0">
                <a:pos x="120" y="1456"/>
              </a:cxn>
            </a:cxnLst>
            <a:rect l="0" t="0" r="r" b="b"/>
            <a:pathLst>
              <a:path w="1648" h="1456">
                <a:moveTo>
                  <a:pt x="1032" y="112"/>
                </a:moveTo>
                <a:cubicBezTo>
                  <a:pt x="1012" y="112"/>
                  <a:pt x="992" y="112"/>
                  <a:pt x="1080" y="112"/>
                </a:cubicBezTo>
                <a:cubicBezTo>
                  <a:pt x="1168" y="112"/>
                  <a:pt x="1648" y="0"/>
                  <a:pt x="1560" y="112"/>
                </a:cubicBezTo>
                <a:cubicBezTo>
                  <a:pt x="1472" y="224"/>
                  <a:pt x="800" y="608"/>
                  <a:pt x="552" y="784"/>
                </a:cubicBezTo>
                <a:cubicBezTo>
                  <a:pt x="304" y="960"/>
                  <a:pt x="144" y="1056"/>
                  <a:pt x="72" y="1168"/>
                </a:cubicBezTo>
                <a:cubicBezTo>
                  <a:pt x="0" y="1280"/>
                  <a:pt x="60" y="1368"/>
                  <a:pt x="120" y="145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053"/>
          <p:cNvSpPr>
            <a:spLocks/>
          </p:cNvSpPr>
          <p:nvPr/>
        </p:nvSpPr>
        <p:spPr bwMode="auto">
          <a:xfrm>
            <a:off x="3460474" y="1690688"/>
            <a:ext cx="7094538" cy="2755900"/>
          </a:xfrm>
          <a:custGeom>
            <a:avLst/>
            <a:gdLst/>
            <a:ahLst/>
            <a:cxnLst>
              <a:cxn ang="0">
                <a:pos x="4368" y="1736"/>
              </a:cxn>
              <a:cxn ang="0">
                <a:pos x="4461" y="1600"/>
              </a:cxn>
              <a:cxn ang="0">
                <a:pos x="4322" y="986"/>
              </a:cxn>
              <a:cxn ang="0">
                <a:pos x="3898" y="581"/>
              </a:cxn>
              <a:cxn ang="0">
                <a:pos x="2832" y="200"/>
              </a:cxn>
              <a:cxn ang="0">
                <a:pos x="1056" y="8"/>
              </a:cxn>
              <a:cxn ang="0">
                <a:pos x="0" y="248"/>
              </a:cxn>
            </a:cxnLst>
            <a:rect l="0" t="0" r="r" b="b"/>
            <a:pathLst>
              <a:path w="4469" h="1736">
                <a:moveTo>
                  <a:pt x="4368" y="1736"/>
                </a:moveTo>
                <a:cubicBezTo>
                  <a:pt x="4384" y="1713"/>
                  <a:pt x="4469" y="1725"/>
                  <a:pt x="4461" y="1600"/>
                </a:cubicBezTo>
                <a:cubicBezTo>
                  <a:pt x="4453" y="1475"/>
                  <a:pt x="4416" y="1156"/>
                  <a:pt x="4322" y="986"/>
                </a:cubicBezTo>
                <a:cubicBezTo>
                  <a:pt x="4228" y="816"/>
                  <a:pt x="4146" y="712"/>
                  <a:pt x="3898" y="581"/>
                </a:cubicBezTo>
                <a:cubicBezTo>
                  <a:pt x="3650" y="450"/>
                  <a:pt x="3306" y="295"/>
                  <a:pt x="2832" y="200"/>
                </a:cubicBezTo>
                <a:cubicBezTo>
                  <a:pt x="2358" y="105"/>
                  <a:pt x="1528" y="0"/>
                  <a:pt x="1056" y="8"/>
                </a:cubicBezTo>
                <a:cubicBezTo>
                  <a:pt x="584" y="16"/>
                  <a:pt x="292" y="132"/>
                  <a:pt x="0" y="248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Box 1054"/>
          <p:cNvSpPr txBox="1">
            <a:spLocks noChangeArrowheads="1"/>
          </p:cNvSpPr>
          <p:nvPr/>
        </p:nvSpPr>
        <p:spPr bwMode="auto">
          <a:xfrm>
            <a:off x="3690662" y="2495551"/>
            <a:ext cx="874712" cy="3968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3300"/>
                </a:solidFill>
                <a:latin typeface="Arial" charset="0"/>
              </a:rPr>
              <a:t>Query</a:t>
            </a:r>
            <a:endParaRPr lang="en-US" sz="2000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42" name="Text Box 1055"/>
          <p:cNvSpPr txBox="1">
            <a:spLocks noChangeArrowheads="1"/>
          </p:cNvSpPr>
          <p:nvPr/>
        </p:nvSpPr>
        <p:spPr bwMode="auto">
          <a:xfrm>
            <a:off x="5049562" y="1703388"/>
            <a:ext cx="1665287" cy="3968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3300"/>
                </a:solidFill>
                <a:latin typeface="Arial" charset="0"/>
              </a:rPr>
              <a:t>Query Result</a:t>
            </a:r>
          </a:p>
        </p:txBody>
      </p:sp>
      <p:sp>
        <p:nvSpPr>
          <p:cNvPr id="43" name="Oval 1057"/>
          <p:cNvSpPr>
            <a:spLocks noChangeArrowheads="1"/>
          </p:cNvSpPr>
          <p:nvPr/>
        </p:nvSpPr>
        <p:spPr bwMode="auto">
          <a:xfrm>
            <a:off x="1860274" y="2922588"/>
            <a:ext cx="8610600" cy="3429000"/>
          </a:xfrm>
          <a:prstGeom prst="ellipse">
            <a:avLst/>
          </a:prstGeom>
          <a:solidFill>
            <a:srgbClr val="E0E9D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1058"/>
          <p:cNvSpPr txBox="1">
            <a:spLocks noChangeArrowheads="1"/>
          </p:cNvSpPr>
          <p:nvPr/>
        </p:nvSpPr>
        <p:spPr bwMode="auto">
          <a:xfrm>
            <a:off x="4503462" y="3028951"/>
            <a:ext cx="322897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3300"/>
                </a:solidFill>
                <a:latin typeface="Arial" charset="0"/>
              </a:rPr>
              <a:t>Database Server</a:t>
            </a:r>
            <a:endParaRPr lang="en-US" sz="3200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45" name="Rectangle 1071"/>
          <p:cNvSpPr>
            <a:spLocks noChangeArrowheads="1"/>
          </p:cNvSpPr>
          <p:nvPr/>
        </p:nvSpPr>
        <p:spPr bwMode="auto">
          <a:xfrm>
            <a:off x="2773087" y="4116388"/>
            <a:ext cx="1066800" cy="609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000">
              <a:solidFill>
                <a:srgbClr val="0339BD"/>
              </a:solidFill>
              <a:latin typeface="Arial" charset="0"/>
            </a:endParaRPr>
          </a:p>
        </p:txBody>
      </p:sp>
      <p:sp>
        <p:nvSpPr>
          <p:cNvPr id="46" name="Rectangle 1072"/>
          <p:cNvSpPr>
            <a:spLocks noChangeArrowheads="1"/>
          </p:cNvSpPr>
          <p:nvPr/>
        </p:nvSpPr>
        <p:spPr bwMode="auto">
          <a:xfrm>
            <a:off x="4678087" y="4116388"/>
            <a:ext cx="1143000" cy="609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000">
              <a:solidFill>
                <a:srgbClr val="0339BD"/>
              </a:solidFill>
              <a:latin typeface="Arial" charset="0"/>
            </a:endParaRPr>
          </a:p>
        </p:txBody>
      </p:sp>
      <p:grpSp>
        <p:nvGrpSpPr>
          <p:cNvPr id="47" name="Group 1073"/>
          <p:cNvGrpSpPr>
            <a:grpSpLocks/>
          </p:cNvGrpSpPr>
          <p:nvPr/>
        </p:nvGrpSpPr>
        <p:grpSpPr bwMode="auto">
          <a:xfrm>
            <a:off x="2001562" y="4484688"/>
            <a:ext cx="874712" cy="854075"/>
            <a:chOff x="96" y="2496"/>
            <a:chExt cx="551" cy="538"/>
          </a:xfrm>
        </p:grpSpPr>
        <p:sp>
          <p:nvSpPr>
            <p:cNvPr id="48" name="Rectangle 1074"/>
            <p:cNvSpPr>
              <a:spLocks noChangeArrowheads="1"/>
            </p:cNvSpPr>
            <p:nvPr/>
          </p:nvSpPr>
          <p:spPr bwMode="auto">
            <a:xfrm>
              <a:off x="192" y="2496"/>
              <a:ext cx="336" cy="33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300">
                  <a:solidFill>
                    <a:srgbClr val="0339BD"/>
                  </a:solidFill>
                  <a:latin typeface="Arial" charset="0"/>
                </a:rPr>
                <a:t>Select R.text from </a:t>
              </a:r>
            </a:p>
            <a:p>
              <a:pPr algn="ctr" eaLnBrk="0" hangingPunct="0"/>
              <a:r>
                <a:rPr lang="en-US" sz="300">
                  <a:solidFill>
                    <a:srgbClr val="0339BD"/>
                  </a:solidFill>
                  <a:latin typeface="Arial" charset="0"/>
                </a:rPr>
                <a:t>Report R, Weather W</a:t>
              </a:r>
            </a:p>
            <a:p>
              <a:pPr algn="ctr" eaLnBrk="0" hangingPunct="0"/>
              <a:r>
                <a:rPr lang="en-US" sz="300">
                  <a:solidFill>
                    <a:srgbClr val="0339BD"/>
                  </a:solidFill>
                  <a:latin typeface="Arial" charset="0"/>
                </a:rPr>
                <a:t>where W.image.rain() </a:t>
              </a:r>
            </a:p>
            <a:p>
              <a:pPr algn="ctr" eaLnBrk="0" hangingPunct="0"/>
              <a:r>
                <a:rPr lang="en-US" sz="300">
                  <a:solidFill>
                    <a:srgbClr val="0339BD"/>
                  </a:solidFill>
                  <a:latin typeface="Arial" charset="0"/>
                </a:rPr>
                <a:t>and W.city = R.city </a:t>
              </a:r>
            </a:p>
            <a:p>
              <a:pPr algn="ctr" eaLnBrk="0" hangingPunct="0"/>
              <a:r>
                <a:rPr lang="en-US" sz="300">
                  <a:solidFill>
                    <a:srgbClr val="0339BD"/>
                  </a:solidFill>
                  <a:latin typeface="Arial" charset="0"/>
                </a:rPr>
                <a:t>and W.date = R.date</a:t>
              </a:r>
            </a:p>
            <a:p>
              <a:pPr algn="ctr" eaLnBrk="0" hangingPunct="0"/>
              <a:r>
                <a:rPr lang="en-US" sz="300">
                  <a:solidFill>
                    <a:srgbClr val="0339BD"/>
                  </a:solidFill>
                  <a:latin typeface="Arial" charset="0"/>
                </a:rPr>
                <a:t>and </a:t>
              </a:r>
            </a:p>
            <a:p>
              <a:pPr algn="ctr" eaLnBrk="0" hangingPunct="0"/>
              <a:r>
                <a:rPr lang="en-US" sz="300">
                  <a:solidFill>
                    <a:srgbClr val="0339BD"/>
                  </a:solidFill>
                  <a:latin typeface="Arial" charset="0"/>
                </a:rPr>
                <a:t>R.text.</a:t>
              </a:r>
            </a:p>
            <a:p>
              <a:pPr algn="ctr" eaLnBrk="0" hangingPunct="0"/>
              <a:r>
                <a:rPr lang="en-US" sz="300">
                  <a:solidFill>
                    <a:srgbClr val="0339BD"/>
                  </a:solidFill>
                  <a:latin typeface="Arial" charset="0"/>
                </a:rPr>
                <a:t>matches(“insurance claims”)</a:t>
              </a:r>
            </a:p>
          </p:txBody>
        </p:sp>
        <p:sp>
          <p:nvSpPr>
            <p:cNvPr id="49" name="Text Box 1075"/>
            <p:cNvSpPr txBox="1">
              <a:spLocks noChangeArrowheads="1"/>
            </p:cNvSpPr>
            <p:nvPr/>
          </p:nvSpPr>
          <p:spPr bwMode="auto">
            <a:xfrm>
              <a:off x="96" y="2784"/>
              <a:ext cx="551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003300"/>
                  </a:solidFill>
                  <a:latin typeface="Arial" charset="0"/>
                </a:rPr>
                <a:t>Query</a:t>
              </a:r>
              <a:endParaRPr lang="en-US" sz="2000">
                <a:solidFill>
                  <a:srgbClr val="336600"/>
                </a:solidFill>
                <a:latin typeface="Arial" charset="0"/>
              </a:endParaRPr>
            </a:p>
          </p:txBody>
        </p:sp>
      </p:grpSp>
      <p:sp>
        <p:nvSpPr>
          <p:cNvPr id="50" name="Line 1076"/>
          <p:cNvSpPr>
            <a:spLocks noChangeShapeType="1"/>
          </p:cNvSpPr>
          <p:nvPr/>
        </p:nvSpPr>
        <p:spPr bwMode="auto">
          <a:xfrm flipV="1">
            <a:off x="1923774" y="4370388"/>
            <a:ext cx="8382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1077"/>
          <p:cNvSpPr>
            <a:spLocks noChangeArrowheads="1"/>
          </p:cNvSpPr>
          <p:nvPr/>
        </p:nvSpPr>
        <p:spPr bwMode="auto">
          <a:xfrm>
            <a:off x="6648174" y="4116388"/>
            <a:ext cx="1295400" cy="609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000">
              <a:solidFill>
                <a:srgbClr val="0339BD"/>
              </a:solidFill>
              <a:latin typeface="Arial" charset="0"/>
            </a:endParaRPr>
          </a:p>
        </p:txBody>
      </p:sp>
      <p:sp>
        <p:nvSpPr>
          <p:cNvPr id="52" name="Rectangle 1078"/>
          <p:cNvSpPr>
            <a:spLocks noChangeArrowheads="1"/>
          </p:cNvSpPr>
          <p:nvPr/>
        </p:nvSpPr>
        <p:spPr bwMode="auto">
          <a:xfrm>
            <a:off x="8781774" y="4116388"/>
            <a:ext cx="1295400" cy="609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000">
              <a:solidFill>
                <a:srgbClr val="0339BD"/>
              </a:solidFill>
              <a:latin typeface="Arial" charset="0"/>
            </a:endParaRPr>
          </a:p>
        </p:txBody>
      </p:sp>
      <p:sp>
        <p:nvSpPr>
          <p:cNvPr id="53" name="Line 1090"/>
          <p:cNvSpPr>
            <a:spLocks noChangeShapeType="1"/>
          </p:cNvSpPr>
          <p:nvPr/>
        </p:nvSpPr>
        <p:spPr bwMode="auto">
          <a:xfrm flipV="1">
            <a:off x="7943574" y="4427538"/>
            <a:ext cx="8382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1109"/>
          <p:cNvSpPr>
            <a:spLocks noChangeShapeType="1"/>
          </p:cNvSpPr>
          <p:nvPr/>
        </p:nvSpPr>
        <p:spPr bwMode="auto">
          <a:xfrm flipV="1">
            <a:off x="10077174" y="4427538"/>
            <a:ext cx="381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1110"/>
          <p:cNvSpPr>
            <a:spLocks noChangeShapeType="1"/>
          </p:cNvSpPr>
          <p:nvPr/>
        </p:nvSpPr>
        <p:spPr bwMode="auto">
          <a:xfrm flipV="1">
            <a:off x="3828774" y="4427538"/>
            <a:ext cx="8382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1111"/>
          <p:cNvSpPr>
            <a:spLocks noChangeShapeType="1"/>
          </p:cNvSpPr>
          <p:nvPr/>
        </p:nvSpPr>
        <p:spPr bwMode="auto">
          <a:xfrm flipV="1">
            <a:off x="5809974" y="4427538"/>
            <a:ext cx="8382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115"/>
          <p:cNvSpPr>
            <a:spLocks/>
          </p:cNvSpPr>
          <p:nvPr/>
        </p:nvSpPr>
        <p:spPr bwMode="auto">
          <a:xfrm>
            <a:off x="7079974" y="3532188"/>
            <a:ext cx="2387600" cy="609600"/>
          </a:xfrm>
          <a:custGeom>
            <a:avLst/>
            <a:gdLst/>
            <a:ahLst/>
            <a:cxnLst>
              <a:cxn ang="0">
                <a:pos x="1488" y="384"/>
              </a:cxn>
              <a:cxn ang="0">
                <a:pos x="1296" y="96"/>
              </a:cxn>
              <a:cxn ang="0">
                <a:pos x="240" y="48"/>
              </a:cxn>
              <a:cxn ang="0">
                <a:pos x="0" y="384"/>
              </a:cxn>
            </a:cxnLst>
            <a:rect l="0" t="0" r="r" b="b"/>
            <a:pathLst>
              <a:path w="1504" h="384">
                <a:moveTo>
                  <a:pt x="1488" y="384"/>
                </a:moveTo>
                <a:cubicBezTo>
                  <a:pt x="1496" y="268"/>
                  <a:pt x="1504" y="152"/>
                  <a:pt x="1296" y="96"/>
                </a:cubicBezTo>
                <a:cubicBezTo>
                  <a:pt x="1088" y="40"/>
                  <a:pt x="456" y="0"/>
                  <a:pt x="240" y="48"/>
                </a:cubicBezTo>
                <a:cubicBezTo>
                  <a:pt x="24" y="96"/>
                  <a:pt x="12" y="240"/>
                  <a:pt x="0" y="384"/>
                </a:cubicBezTo>
              </a:path>
            </a:pathLst>
          </a:custGeom>
          <a:noFill/>
          <a:ln w="22225" cap="rnd" cmpd="sng">
            <a:solidFill>
              <a:srgbClr val="000000"/>
            </a:solidFill>
            <a:prstDash val="sysDot"/>
            <a:round/>
            <a:headEnd type="none" w="med" len="med"/>
            <a:tailEnd type="stealth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8" name="Group 1120"/>
          <p:cNvGrpSpPr>
            <a:grpSpLocks/>
          </p:cNvGrpSpPr>
          <p:nvPr/>
        </p:nvGrpSpPr>
        <p:grpSpPr bwMode="auto">
          <a:xfrm>
            <a:off x="2769912" y="4117976"/>
            <a:ext cx="2020887" cy="1500187"/>
            <a:chOff x="693" y="2385"/>
            <a:chExt cx="1273" cy="945"/>
          </a:xfrm>
        </p:grpSpPr>
        <p:grpSp>
          <p:nvGrpSpPr>
            <p:cNvPr id="59" name="Group 1079"/>
            <p:cNvGrpSpPr>
              <a:grpSpLocks/>
            </p:cNvGrpSpPr>
            <p:nvPr/>
          </p:nvGrpSpPr>
          <p:grpSpPr bwMode="auto">
            <a:xfrm>
              <a:off x="1079" y="2648"/>
              <a:ext cx="864" cy="480"/>
              <a:chOff x="1200" y="3024"/>
              <a:chExt cx="864" cy="480"/>
            </a:xfrm>
          </p:grpSpPr>
          <p:sp>
            <p:nvSpPr>
              <p:cNvPr id="62" name="Oval 1080"/>
              <p:cNvSpPr>
                <a:spLocks noChangeArrowheads="1"/>
              </p:cNvSpPr>
              <p:nvPr/>
            </p:nvSpPr>
            <p:spPr bwMode="auto">
              <a:xfrm>
                <a:off x="1632" y="3024"/>
                <a:ext cx="240" cy="96"/>
              </a:xfrm>
              <a:prstGeom prst="ellipse">
                <a:avLst/>
              </a:prstGeom>
              <a:solidFill>
                <a:srgbClr val="FF00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Oval 108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96"/>
              </a:xfrm>
              <a:prstGeom prst="ellipse">
                <a:avLst/>
              </a:prstGeom>
              <a:solidFill>
                <a:srgbClr val="FF00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1082"/>
              <p:cNvSpPr>
                <a:spLocks noChangeArrowheads="1"/>
              </p:cNvSpPr>
              <p:nvPr/>
            </p:nvSpPr>
            <p:spPr bwMode="auto">
              <a:xfrm>
                <a:off x="1440" y="3216"/>
                <a:ext cx="240" cy="96"/>
              </a:xfrm>
              <a:prstGeom prst="ellipse">
                <a:avLst/>
              </a:prstGeom>
              <a:solidFill>
                <a:srgbClr val="FF00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Oval 1083"/>
              <p:cNvSpPr>
                <a:spLocks noChangeArrowheads="1"/>
              </p:cNvSpPr>
              <p:nvPr/>
            </p:nvSpPr>
            <p:spPr bwMode="auto">
              <a:xfrm>
                <a:off x="1584" y="3408"/>
                <a:ext cx="240" cy="96"/>
              </a:xfrm>
              <a:prstGeom prst="ellipse">
                <a:avLst/>
              </a:prstGeom>
              <a:solidFill>
                <a:srgbClr val="FF00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Oval 1084"/>
              <p:cNvSpPr>
                <a:spLocks noChangeArrowheads="1"/>
              </p:cNvSpPr>
              <p:nvPr/>
            </p:nvSpPr>
            <p:spPr bwMode="auto">
              <a:xfrm>
                <a:off x="1200" y="3408"/>
                <a:ext cx="240" cy="96"/>
              </a:xfrm>
              <a:prstGeom prst="ellipse">
                <a:avLst/>
              </a:prstGeom>
              <a:solidFill>
                <a:srgbClr val="FF00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1085"/>
              <p:cNvSpPr>
                <a:spLocks noChangeShapeType="1"/>
              </p:cNvSpPr>
              <p:nvPr/>
            </p:nvSpPr>
            <p:spPr bwMode="auto">
              <a:xfrm flipV="1">
                <a:off x="1296" y="3312"/>
                <a:ext cx="192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1086"/>
              <p:cNvSpPr>
                <a:spLocks noChangeShapeType="1"/>
              </p:cNvSpPr>
              <p:nvPr/>
            </p:nvSpPr>
            <p:spPr bwMode="auto">
              <a:xfrm flipH="1" flipV="1">
                <a:off x="1584" y="3312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1087"/>
              <p:cNvSpPr>
                <a:spLocks noChangeShapeType="1"/>
              </p:cNvSpPr>
              <p:nvPr/>
            </p:nvSpPr>
            <p:spPr bwMode="auto">
              <a:xfrm flipH="1" flipV="1">
                <a:off x="1776" y="3120"/>
                <a:ext cx="144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1088"/>
              <p:cNvSpPr>
                <a:spLocks noChangeShapeType="1"/>
              </p:cNvSpPr>
              <p:nvPr/>
            </p:nvSpPr>
            <p:spPr bwMode="auto">
              <a:xfrm flipV="1">
                <a:off x="1584" y="3120"/>
                <a:ext cx="144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0" name="Text Box 1089"/>
            <p:cNvSpPr txBox="1">
              <a:spLocks noChangeArrowheads="1"/>
            </p:cNvSpPr>
            <p:nvPr/>
          </p:nvSpPr>
          <p:spPr bwMode="auto">
            <a:xfrm>
              <a:off x="988" y="3080"/>
              <a:ext cx="978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003300"/>
                  </a:solidFill>
                  <a:latin typeface="Arial" charset="0"/>
                </a:rPr>
                <a:t>Syntax Tree</a:t>
              </a:r>
              <a:endParaRPr lang="en-US" sz="2000">
                <a:solidFill>
                  <a:srgbClr val="336600"/>
                </a:solidFill>
                <a:latin typeface="Arial" charset="0"/>
              </a:endParaRPr>
            </a:p>
          </p:txBody>
        </p:sp>
        <p:sp>
          <p:nvSpPr>
            <p:cNvPr id="61" name="Rectangle 1116"/>
            <p:cNvSpPr>
              <a:spLocks noChangeArrowheads="1"/>
            </p:cNvSpPr>
            <p:nvPr/>
          </p:nvSpPr>
          <p:spPr bwMode="auto">
            <a:xfrm>
              <a:off x="693" y="2385"/>
              <a:ext cx="672" cy="384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solidFill>
                    <a:srgbClr val="0339BD"/>
                  </a:solidFill>
                  <a:latin typeface="Arial" charset="0"/>
                </a:rPr>
                <a:t>Parser</a:t>
              </a:r>
            </a:p>
          </p:txBody>
        </p:sp>
      </p:grpSp>
      <p:grpSp>
        <p:nvGrpSpPr>
          <p:cNvPr id="71" name="Group 1121"/>
          <p:cNvGrpSpPr>
            <a:grpSpLocks/>
          </p:cNvGrpSpPr>
          <p:nvPr/>
        </p:nvGrpSpPr>
        <p:grpSpPr bwMode="auto">
          <a:xfrm>
            <a:off x="4674912" y="4117976"/>
            <a:ext cx="2132012" cy="1500187"/>
            <a:chOff x="1893" y="2385"/>
            <a:chExt cx="1343" cy="945"/>
          </a:xfrm>
        </p:grpSpPr>
        <p:grpSp>
          <p:nvGrpSpPr>
            <p:cNvPr id="72" name="Group 1059"/>
            <p:cNvGrpSpPr>
              <a:grpSpLocks/>
            </p:cNvGrpSpPr>
            <p:nvPr/>
          </p:nvGrpSpPr>
          <p:grpSpPr bwMode="auto">
            <a:xfrm>
              <a:off x="2320" y="2648"/>
              <a:ext cx="916" cy="682"/>
              <a:chOff x="2403" y="2456"/>
              <a:chExt cx="916" cy="682"/>
            </a:xfrm>
          </p:grpSpPr>
          <p:grpSp>
            <p:nvGrpSpPr>
              <p:cNvPr id="74" name="Group 1060"/>
              <p:cNvGrpSpPr>
                <a:grpSpLocks/>
              </p:cNvGrpSpPr>
              <p:nvPr/>
            </p:nvGrpSpPr>
            <p:grpSpPr bwMode="auto">
              <a:xfrm>
                <a:off x="2407" y="2456"/>
                <a:ext cx="864" cy="480"/>
                <a:chOff x="1200" y="3024"/>
                <a:chExt cx="864" cy="480"/>
              </a:xfrm>
            </p:grpSpPr>
            <p:sp>
              <p:nvSpPr>
                <p:cNvPr id="76" name="Oval 1061"/>
                <p:cNvSpPr>
                  <a:spLocks noChangeArrowheads="1"/>
                </p:cNvSpPr>
                <p:nvPr/>
              </p:nvSpPr>
              <p:spPr bwMode="auto">
                <a:xfrm>
                  <a:off x="1632" y="3024"/>
                  <a:ext cx="240" cy="96"/>
                </a:xfrm>
                <a:prstGeom prst="ellipse">
                  <a:avLst/>
                </a:prstGeom>
                <a:solidFill>
                  <a:srgbClr val="FF99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Oval 1062"/>
                <p:cNvSpPr>
                  <a:spLocks noChangeArrowheads="1"/>
                </p:cNvSpPr>
                <p:nvPr/>
              </p:nvSpPr>
              <p:spPr bwMode="auto">
                <a:xfrm>
                  <a:off x="1824" y="3216"/>
                  <a:ext cx="240" cy="96"/>
                </a:xfrm>
                <a:prstGeom prst="ellipse">
                  <a:avLst/>
                </a:prstGeom>
                <a:solidFill>
                  <a:srgbClr val="FF99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Oval 1063"/>
                <p:cNvSpPr>
                  <a:spLocks noChangeArrowheads="1"/>
                </p:cNvSpPr>
                <p:nvPr/>
              </p:nvSpPr>
              <p:spPr bwMode="auto">
                <a:xfrm>
                  <a:off x="1440" y="3216"/>
                  <a:ext cx="240" cy="96"/>
                </a:xfrm>
                <a:prstGeom prst="ellipse">
                  <a:avLst/>
                </a:prstGeom>
                <a:solidFill>
                  <a:srgbClr val="FF99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Oval 1064"/>
                <p:cNvSpPr>
                  <a:spLocks noChangeArrowheads="1"/>
                </p:cNvSpPr>
                <p:nvPr/>
              </p:nvSpPr>
              <p:spPr bwMode="auto">
                <a:xfrm>
                  <a:off x="1584" y="3408"/>
                  <a:ext cx="240" cy="96"/>
                </a:xfrm>
                <a:prstGeom prst="ellipse">
                  <a:avLst/>
                </a:prstGeom>
                <a:solidFill>
                  <a:srgbClr val="FF99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Oval 1065"/>
                <p:cNvSpPr>
                  <a:spLocks noChangeArrowheads="1"/>
                </p:cNvSpPr>
                <p:nvPr/>
              </p:nvSpPr>
              <p:spPr bwMode="auto">
                <a:xfrm>
                  <a:off x="1200" y="3408"/>
                  <a:ext cx="240" cy="96"/>
                </a:xfrm>
                <a:prstGeom prst="ellipse">
                  <a:avLst/>
                </a:prstGeom>
                <a:solidFill>
                  <a:srgbClr val="FF99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Line 1066"/>
                <p:cNvSpPr>
                  <a:spLocks noChangeShapeType="1"/>
                </p:cNvSpPr>
                <p:nvPr/>
              </p:nvSpPr>
              <p:spPr bwMode="auto">
                <a:xfrm flipV="1">
                  <a:off x="1296" y="3312"/>
                  <a:ext cx="192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1067"/>
                <p:cNvSpPr>
                  <a:spLocks noChangeShapeType="1"/>
                </p:cNvSpPr>
                <p:nvPr/>
              </p:nvSpPr>
              <p:spPr bwMode="auto">
                <a:xfrm flipH="1" flipV="1">
                  <a:off x="1584" y="3312"/>
                  <a:ext cx="96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Line 1068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120"/>
                  <a:ext cx="144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Line 1069"/>
                <p:cNvSpPr>
                  <a:spLocks noChangeShapeType="1"/>
                </p:cNvSpPr>
                <p:nvPr/>
              </p:nvSpPr>
              <p:spPr bwMode="auto">
                <a:xfrm flipV="1">
                  <a:off x="1584" y="3120"/>
                  <a:ext cx="144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" name="Text Box 1070"/>
              <p:cNvSpPr txBox="1">
                <a:spLocks noChangeArrowheads="1"/>
              </p:cNvSpPr>
              <p:nvPr/>
            </p:nvSpPr>
            <p:spPr bwMode="auto">
              <a:xfrm>
                <a:off x="2403" y="2888"/>
                <a:ext cx="916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003300"/>
                    </a:solidFill>
                    <a:latin typeface="Arial" charset="0"/>
                  </a:rPr>
                  <a:t>Query Plan</a:t>
                </a:r>
              </a:p>
            </p:txBody>
          </p:sp>
        </p:grpSp>
        <p:sp>
          <p:nvSpPr>
            <p:cNvPr id="73" name="Rectangle 1117"/>
            <p:cNvSpPr>
              <a:spLocks noChangeArrowheads="1"/>
            </p:cNvSpPr>
            <p:nvPr/>
          </p:nvSpPr>
          <p:spPr bwMode="auto">
            <a:xfrm>
              <a:off x="1893" y="2385"/>
              <a:ext cx="720" cy="384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solidFill>
                    <a:srgbClr val="0339BD"/>
                  </a:solidFill>
                  <a:latin typeface="Arial" charset="0"/>
                </a:rPr>
                <a:t>Optimizer</a:t>
              </a:r>
            </a:p>
          </p:txBody>
        </p:sp>
      </p:grpSp>
      <p:grpSp>
        <p:nvGrpSpPr>
          <p:cNvPr id="85" name="Group 1122"/>
          <p:cNvGrpSpPr>
            <a:grpSpLocks/>
          </p:cNvGrpSpPr>
          <p:nvPr/>
        </p:nvGrpSpPr>
        <p:grpSpPr bwMode="auto">
          <a:xfrm>
            <a:off x="6644999" y="4117976"/>
            <a:ext cx="2173288" cy="2081212"/>
            <a:chOff x="3134" y="2385"/>
            <a:chExt cx="1369" cy="1311"/>
          </a:xfrm>
        </p:grpSpPr>
        <p:grpSp>
          <p:nvGrpSpPr>
            <p:cNvPr id="86" name="Group 1091"/>
            <p:cNvGrpSpPr>
              <a:grpSpLocks/>
            </p:cNvGrpSpPr>
            <p:nvPr/>
          </p:nvGrpSpPr>
          <p:grpSpPr bwMode="auto">
            <a:xfrm>
              <a:off x="3328" y="2736"/>
              <a:ext cx="1175" cy="960"/>
              <a:chOff x="3360" y="2640"/>
              <a:chExt cx="1175" cy="960"/>
            </a:xfrm>
          </p:grpSpPr>
          <p:sp>
            <p:nvSpPr>
              <p:cNvPr id="88" name="Text Box 1092"/>
              <p:cNvSpPr txBox="1">
                <a:spLocks noChangeArrowheads="1"/>
              </p:cNvSpPr>
              <p:nvPr/>
            </p:nvSpPr>
            <p:spPr bwMode="auto">
              <a:xfrm>
                <a:off x="3440" y="3350"/>
                <a:ext cx="836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003300"/>
                    </a:solidFill>
                    <a:latin typeface="Arial" charset="0"/>
                  </a:rPr>
                  <a:t>Segments</a:t>
                </a:r>
                <a:endParaRPr lang="en-US" sz="2000">
                  <a:solidFill>
                    <a:srgbClr val="336600"/>
                  </a:solidFill>
                  <a:latin typeface="Arial" charset="0"/>
                </a:endParaRPr>
              </a:p>
            </p:txBody>
          </p:sp>
          <p:grpSp>
            <p:nvGrpSpPr>
              <p:cNvPr id="89" name="Group 1093"/>
              <p:cNvGrpSpPr>
                <a:grpSpLocks/>
              </p:cNvGrpSpPr>
              <p:nvPr/>
            </p:nvGrpSpPr>
            <p:grpSpPr bwMode="auto">
              <a:xfrm>
                <a:off x="3360" y="2640"/>
                <a:ext cx="1175" cy="765"/>
                <a:chOff x="3360" y="2640"/>
                <a:chExt cx="1175" cy="765"/>
              </a:xfrm>
            </p:grpSpPr>
            <p:grpSp>
              <p:nvGrpSpPr>
                <p:cNvPr id="90" name="Group 1094"/>
                <p:cNvGrpSpPr>
                  <a:grpSpLocks/>
                </p:cNvGrpSpPr>
                <p:nvPr/>
              </p:nvGrpSpPr>
              <p:grpSpPr bwMode="auto">
                <a:xfrm>
                  <a:off x="3360" y="2958"/>
                  <a:ext cx="776" cy="447"/>
                  <a:chOff x="3980" y="2928"/>
                  <a:chExt cx="776" cy="447"/>
                </a:xfrm>
              </p:grpSpPr>
              <p:sp>
                <p:nvSpPr>
                  <p:cNvPr id="98" name="Oval 1095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024"/>
                    <a:ext cx="240" cy="96"/>
                  </a:xfrm>
                  <a:prstGeom prst="ellipse">
                    <a:avLst/>
                  </a:prstGeom>
                  <a:solidFill>
                    <a:srgbClr val="CC99FF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" name="Oval 1096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3216"/>
                    <a:ext cx="240" cy="96"/>
                  </a:xfrm>
                  <a:prstGeom prst="ellipse">
                    <a:avLst/>
                  </a:prstGeom>
                  <a:solidFill>
                    <a:srgbClr val="CC99FF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" name="Oval 1097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216"/>
                    <a:ext cx="240" cy="96"/>
                  </a:xfrm>
                  <a:prstGeom prst="ellipse">
                    <a:avLst/>
                  </a:prstGeom>
                  <a:solidFill>
                    <a:srgbClr val="CC99FF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" name="Line 10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76" y="3120"/>
                    <a:ext cx="192" cy="9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" name="Line 109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64" y="3120"/>
                    <a:ext cx="96" cy="9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" name="Line 1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64" y="2928"/>
                    <a:ext cx="144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1101"/>
                  <p:cNvSpPr>
                    <a:spLocks/>
                  </p:cNvSpPr>
                  <p:nvPr/>
                </p:nvSpPr>
                <p:spPr bwMode="auto">
                  <a:xfrm>
                    <a:off x="3980" y="2969"/>
                    <a:ext cx="776" cy="406"/>
                  </a:xfrm>
                  <a:custGeom>
                    <a:avLst/>
                    <a:gdLst/>
                    <a:ahLst/>
                    <a:cxnLst>
                      <a:cxn ang="0">
                        <a:pos x="55" y="406"/>
                      </a:cxn>
                      <a:cxn ang="0">
                        <a:pos x="3" y="339"/>
                      </a:cxn>
                      <a:cxn ang="0">
                        <a:pos x="10" y="189"/>
                      </a:cxn>
                      <a:cxn ang="0">
                        <a:pos x="40" y="166"/>
                      </a:cxn>
                      <a:cxn ang="0">
                        <a:pos x="108" y="121"/>
                      </a:cxn>
                      <a:cxn ang="0">
                        <a:pos x="160" y="106"/>
                      </a:cxn>
                      <a:cxn ang="0">
                        <a:pos x="205" y="76"/>
                      </a:cxn>
                      <a:cxn ang="0">
                        <a:pos x="310" y="24"/>
                      </a:cxn>
                      <a:cxn ang="0">
                        <a:pos x="355" y="9"/>
                      </a:cxn>
                      <a:cxn ang="0">
                        <a:pos x="378" y="1"/>
                      </a:cxn>
                      <a:cxn ang="0">
                        <a:pos x="558" y="31"/>
                      </a:cxn>
                      <a:cxn ang="0">
                        <a:pos x="663" y="151"/>
                      </a:cxn>
                      <a:cxn ang="0">
                        <a:pos x="760" y="256"/>
                      </a:cxn>
                      <a:cxn ang="0">
                        <a:pos x="775" y="301"/>
                      </a:cxn>
                      <a:cxn ang="0">
                        <a:pos x="768" y="369"/>
                      </a:cxn>
                      <a:cxn ang="0">
                        <a:pos x="745" y="376"/>
                      </a:cxn>
                      <a:cxn ang="0">
                        <a:pos x="678" y="391"/>
                      </a:cxn>
                      <a:cxn ang="0">
                        <a:pos x="640" y="399"/>
                      </a:cxn>
                      <a:cxn ang="0">
                        <a:pos x="55" y="406"/>
                      </a:cxn>
                    </a:cxnLst>
                    <a:rect l="0" t="0" r="r" b="b"/>
                    <a:pathLst>
                      <a:path w="776" h="406">
                        <a:moveTo>
                          <a:pt x="55" y="406"/>
                        </a:moveTo>
                        <a:cubicBezTo>
                          <a:pt x="39" y="382"/>
                          <a:pt x="19" y="363"/>
                          <a:pt x="3" y="339"/>
                        </a:cubicBezTo>
                        <a:cubicBezTo>
                          <a:pt x="5" y="289"/>
                          <a:pt x="0" y="238"/>
                          <a:pt x="10" y="189"/>
                        </a:cubicBezTo>
                        <a:cubicBezTo>
                          <a:pt x="13" y="177"/>
                          <a:pt x="30" y="173"/>
                          <a:pt x="40" y="166"/>
                        </a:cubicBezTo>
                        <a:cubicBezTo>
                          <a:pt x="54" y="156"/>
                          <a:pt x="90" y="133"/>
                          <a:pt x="108" y="121"/>
                        </a:cubicBezTo>
                        <a:cubicBezTo>
                          <a:pt x="123" y="111"/>
                          <a:pt x="144" y="115"/>
                          <a:pt x="160" y="106"/>
                        </a:cubicBezTo>
                        <a:cubicBezTo>
                          <a:pt x="176" y="97"/>
                          <a:pt x="189" y="84"/>
                          <a:pt x="205" y="76"/>
                        </a:cubicBezTo>
                        <a:cubicBezTo>
                          <a:pt x="239" y="59"/>
                          <a:pt x="275" y="40"/>
                          <a:pt x="310" y="24"/>
                        </a:cubicBezTo>
                        <a:cubicBezTo>
                          <a:pt x="324" y="18"/>
                          <a:pt x="340" y="14"/>
                          <a:pt x="355" y="9"/>
                        </a:cubicBezTo>
                        <a:cubicBezTo>
                          <a:pt x="363" y="6"/>
                          <a:pt x="378" y="1"/>
                          <a:pt x="378" y="1"/>
                        </a:cubicBezTo>
                        <a:cubicBezTo>
                          <a:pt x="580" y="13"/>
                          <a:pt x="457" y="0"/>
                          <a:pt x="558" y="31"/>
                        </a:cubicBezTo>
                        <a:cubicBezTo>
                          <a:pt x="584" y="69"/>
                          <a:pt x="617" y="137"/>
                          <a:pt x="663" y="151"/>
                        </a:cubicBezTo>
                        <a:cubicBezTo>
                          <a:pt x="697" y="174"/>
                          <a:pt x="746" y="214"/>
                          <a:pt x="760" y="256"/>
                        </a:cubicBezTo>
                        <a:cubicBezTo>
                          <a:pt x="765" y="271"/>
                          <a:pt x="775" y="301"/>
                          <a:pt x="775" y="301"/>
                        </a:cubicBezTo>
                        <a:cubicBezTo>
                          <a:pt x="773" y="324"/>
                          <a:pt x="776" y="348"/>
                          <a:pt x="768" y="369"/>
                        </a:cubicBezTo>
                        <a:cubicBezTo>
                          <a:pt x="765" y="376"/>
                          <a:pt x="753" y="374"/>
                          <a:pt x="745" y="376"/>
                        </a:cubicBezTo>
                        <a:cubicBezTo>
                          <a:pt x="723" y="381"/>
                          <a:pt x="700" y="386"/>
                          <a:pt x="678" y="391"/>
                        </a:cubicBezTo>
                        <a:cubicBezTo>
                          <a:pt x="665" y="394"/>
                          <a:pt x="640" y="399"/>
                          <a:pt x="640" y="399"/>
                        </a:cubicBezTo>
                        <a:cubicBezTo>
                          <a:pt x="125" y="390"/>
                          <a:pt x="318" y="368"/>
                          <a:pt x="55" y="406"/>
                        </a:cubicBezTo>
                        <a:close/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" name="Group 1102"/>
                <p:cNvGrpSpPr>
                  <a:grpSpLocks/>
                </p:cNvGrpSpPr>
                <p:nvPr/>
              </p:nvGrpSpPr>
              <p:grpSpPr bwMode="auto">
                <a:xfrm>
                  <a:off x="3840" y="2640"/>
                  <a:ext cx="695" cy="366"/>
                  <a:chOff x="3840" y="2640"/>
                  <a:chExt cx="695" cy="366"/>
                </a:xfrm>
              </p:grpSpPr>
              <p:sp>
                <p:nvSpPr>
                  <p:cNvPr id="92" name="Oval 1103"/>
                  <p:cNvSpPr>
                    <a:spLocks noChangeArrowheads="1"/>
                  </p:cNvSpPr>
                  <p:nvPr/>
                </p:nvSpPr>
                <p:spPr bwMode="auto">
                  <a:xfrm>
                    <a:off x="4064" y="2667"/>
                    <a:ext cx="240" cy="96"/>
                  </a:xfrm>
                  <a:prstGeom prst="ellipse">
                    <a:avLst/>
                  </a:prstGeom>
                  <a:solidFill>
                    <a:srgbClr val="CC99FF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" name="Oval 1104"/>
                  <p:cNvSpPr>
                    <a:spLocks noChangeArrowheads="1"/>
                  </p:cNvSpPr>
                  <p:nvPr/>
                </p:nvSpPr>
                <p:spPr bwMode="auto">
                  <a:xfrm>
                    <a:off x="4256" y="2859"/>
                    <a:ext cx="240" cy="96"/>
                  </a:xfrm>
                  <a:prstGeom prst="ellipse">
                    <a:avLst/>
                  </a:prstGeom>
                  <a:solidFill>
                    <a:srgbClr val="CC99FF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" name="Oval 1105"/>
                  <p:cNvSpPr>
                    <a:spLocks noChangeArrowheads="1"/>
                  </p:cNvSpPr>
                  <p:nvPr/>
                </p:nvSpPr>
                <p:spPr bwMode="auto">
                  <a:xfrm>
                    <a:off x="3872" y="2859"/>
                    <a:ext cx="240" cy="96"/>
                  </a:xfrm>
                  <a:prstGeom prst="ellipse">
                    <a:avLst/>
                  </a:prstGeom>
                  <a:solidFill>
                    <a:srgbClr val="CC99FF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" name="Line 110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08" y="2763"/>
                    <a:ext cx="144" cy="9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" name="Line 11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16" y="2763"/>
                    <a:ext cx="144" cy="9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1108"/>
                  <p:cNvSpPr>
                    <a:spLocks/>
                  </p:cNvSpPr>
                  <p:nvPr/>
                </p:nvSpPr>
                <p:spPr bwMode="auto">
                  <a:xfrm>
                    <a:off x="3840" y="2640"/>
                    <a:ext cx="695" cy="366"/>
                  </a:xfrm>
                  <a:custGeom>
                    <a:avLst/>
                    <a:gdLst/>
                    <a:ahLst/>
                    <a:cxnLst>
                      <a:cxn ang="0">
                        <a:pos x="735" y="355"/>
                      </a:cxn>
                      <a:cxn ang="0">
                        <a:pos x="82" y="363"/>
                      </a:cxn>
                      <a:cxn ang="0">
                        <a:pos x="22" y="348"/>
                      </a:cxn>
                      <a:cxn ang="0">
                        <a:pos x="0" y="265"/>
                      </a:cxn>
                      <a:cxn ang="0">
                        <a:pos x="7" y="160"/>
                      </a:cxn>
                      <a:cxn ang="0">
                        <a:pos x="52" y="115"/>
                      </a:cxn>
                      <a:cxn ang="0">
                        <a:pos x="307" y="10"/>
                      </a:cxn>
                      <a:cxn ang="0">
                        <a:pos x="652" y="33"/>
                      </a:cxn>
                      <a:cxn ang="0">
                        <a:pos x="705" y="100"/>
                      </a:cxn>
                      <a:cxn ang="0">
                        <a:pos x="735" y="355"/>
                      </a:cxn>
                    </a:cxnLst>
                    <a:rect l="0" t="0" r="r" b="b"/>
                    <a:pathLst>
                      <a:path w="747" h="376">
                        <a:moveTo>
                          <a:pt x="735" y="355"/>
                        </a:moveTo>
                        <a:cubicBezTo>
                          <a:pt x="496" y="376"/>
                          <a:pt x="399" y="367"/>
                          <a:pt x="82" y="363"/>
                        </a:cubicBezTo>
                        <a:cubicBezTo>
                          <a:pt x="62" y="359"/>
                          <a:pt x="37" y="363"/>
                          <a:pt x="22" y="348"/>
                        </a:cubicBezTo>
                        <a:cubicBezTo>
                          <a:pt x="8" y="334"/>
                          <a:pt x="4" y="283"/>
                          <a:pt x="0" y="265"/>
                        </a:cubicBezTo>
                        <a:cubicBezTo>
                          <a:pt x="2" y="230"/>
                          <a:pt x="1" y="195"/>
                          <a:pt x="7" y="160"/>
                        </a:cubicBezTo>
                        <a:cubicBezTo>
                          <a:pt x="10" y="143"/>
                          <a:pt x="42" y="122"/>
                          <a:pt x="52" y="115"/>
                        </a:cubicBezTo>
                        <a:cubicBezTo>
                          <a:pt x="128" y="61"/>
                          <a:pt x="218" y="34"/>
                          <a:pt x="307" y="10"/>
                        </a:cubicBezTo>
                        <a:cubicBezTo>
                          <a:pt x="481" y="15"/>
                          <a:pt x="529" y="0"/>
                          <a:pt x="652" y="33"/>
                        </a:cubicBezTo>
                        <a:cubicBezTo>
                          <a:pt x="681" y="52"/>
                          <a:pt x="689" y="69"/>
                          <a:pt x="705" y="100"/>
                        </a:cubicBezTo>
                        <a:cubicBezTo>
                          <a:pt x="725" y="185"/>
                          <a:pt x="747" y="267"/>
                          <a:pt x="735" y="355"/>
                        </a:cubicBezTo>
                        <a:close/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7" name="Rectangle 1118"/>
            <p:cNvSpPr>
              <a:spLocks noChangeArrowheads="1"/>
            </p:cNvSpPr>
            <p:nvPr/>
          </p:nvSpPr>
          <p:spPr bwMode="auto">
            <a:xfrm>
              <a:off x="3134" y="2385"/>
              <a:ext cx="816" cy="384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smtClean="0">
                  <a:solidFill>
                    <a:srgbClr val="0339BD"/>
                  </a:solidFill>
                  <a:latin typeface="Arial" charset="0"/>
                </a:rPr>
                <a:t>Query </a:t>
              </a:r>
              <a:br>
                <a:rPr lang="en-US" sz="2000" dirty="0" smtClean="0">
                  <a:solidFill>
                    <a:srgbClr val="0339BD"/>
                  </a:solidFill>
                  <a:latin typeface="Arial" charset="0"/>
                </a:rPr>
              </a:br>
              <a:r>
                <a:rPr lang="en-US" sz="2000" dirty="0" smtClean="0">
                  <a:solidFill>
                    <a:srgbClr val="0339BD"/>
                  </a:solidFill>
                  <a:latin typeface="Arial" charset="0"/>
                </a:rPr>
                <a:t>Scheduler</a:t>
              </a:r>
              <a:endParaRPr lang="en-US" sz="2000" dirty="0">
                <a:solidFill>
                  <a:srgbClr val="0339BD"/>
                </a:solidFill>
                <a:latin typeface="Arial" charset="0"/>
              </a:endParaRPr>
            </a:p>
          </p:txBody>
        </p:sp>
      </p:grpSp>
      <p:grpSp>
        <p:nvGrpSpPr>
          <p:cNvPr id="105" name="Group 1123"/>
          <p:cNvGrpSpPr>
            <a:grpSpLocks/>
          </p:cNvGrpSpPr>
          <p:nvPr/>
        </p:nvGrpSpPr>
        <p:grpSpPr bwMode="auto">
          <a:xfrm>
            <a:off x="8778599" y="4117976"/>
            <a:ext cx="2095500" cy="1508125"/>
            <a:chOff x="4478" y="2385"/>
            <a:chExt cx="1320" cy="950"/>
          </a:xfrm>
        </p:grpSpPr>
        <p:grpSp>
          <p:nvGrpSpPr>
            <p:cNvPr id="106" name="Group 1112"/>
            <p:cNvGrpSpPr>
              <a:grpSpLocks/>
            </p:cNvGrpSpPr>
            <p:nvPr/>
          </p:nvGrpSpPr>
          <p:grpSpPr bwMode="auto">
            <a:xfrm>
              <a:off x="5228" y="2653"/>
              <a:ext cx="570" cy="682"/>
              <a:chOff x="4743" y="576"/>
              <a:chExt cx="570" cy="682"/>
            </a:xfrm>
          </p:grpSpPr>
          <p:sp>
            <p:nvSpPr>
              <p:cNvPr id="108" name="Rectangle 1113"/>
              <p:cNvSpPr>
                <a:spLocks noChangeArrowheads="1"/>
              </p:cNvSpPr>
              <p:nvPr/>
            </p:nvSpPr>
            <p:spPr bwMode="auto">
              <a:xfrm>
                <a:off x="4848" y="576"/>
                <a:ext cx="336" cy="33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300">
                    <a:solidFill>
                      <a:srgbClr val="0339BD"/>
                    </a:solidFill>
                    <a:latin typeface="Arial" charset="0"/>
                  </a:rPr>
                  <a:t>|…|……|………..|………..|</a:t>
                </a:r>
              </a:p>
              <a:p>
                <a:pPr algn="ctr" eaLnBrk="0" hangingPunct="0"/>
                <a:r>
                  <a:rPr lang="en-US" sz="300">
                    <a:solidFill>
                      <a:srgbClr val="0339BD"/>
                    </a:solidFill>
                    <a:latin typeface="Arial" charset="0"/>
                  </a:rPr>
                  <a:t>|…|……|………..|………..|</a:t>
                </a:r>
              </a:p>
              <a:p>
                <a:pPr algn="ctr" eaLnBrk="0" hangingPunct="0"/>
                <a:r>
                  <a:rPr lang="en-US" sz="300">
                    <a:solidFill>
                      <a:srgbClr val="0339BD"/>
                    </a:solidFill>
                    <a:latin typeface="Arial" charset="0"/>
                  </a:rPr>
                  <a:t>|…|……|………..|………..|</a:t>
                </a:r>
              </a:p>
              <a:p>
                <a:pPr algn="ctr" eaLnBrk="0" hangingPunct="0"/>
                <a:r>
                  <a:rPr lang="en-US" sz="300">
                    <a:solidFill>
                      <a:srgbClr val="0339BD"/>
                    </a:solidFill>
                    <a:latin typeface="Arial" charset="0"/>
                  </a:rPr>
                  <a:t>|…|……|………..|………..|</a:t>
                </a:r>
              </a:p>
              <a:p>
                <a:pPr algn="ctr" eaLnBrk="0" hangingPunct="0"/>
                <a:r>
                  <a:rPr lang="en-US" sz="300">
                    <a:solidFill>
                      <a:srgbClr val="0339BD"/>
                    </a:solidFill>
                    <a:latin typeface="Arial" charset="0"/>
                  </a:rPr>
                  <a:t>|…|……|………..|………..|</a:t>
                </a:r>
              </a:p>
              <a:p>
                <a:pPr algn="ctr" eaLnBrk="0" hangingPunct="0"/>
                <a:r>
                  <a:rPr lang="en-US" sz="300">
                    <a:solidFill>
                      <a:srgbClr val="0339BD"/>
                    </a:solidFill>
                    <a:latin typeface="Arial" charset="0"/>
                  </a:rPr>
                  <a:t>|…|……|………..|………..|</a:t>
                </a:r>
              </a:p>
              <a:p>
                <a:pPr algn="ctr" eaLnBrk="0" hangingPunct="0"/>
                <a:r>
                  <a:rPr lang="en-US" sz="300">
                    <a:solidFill>
                      <a:srgbClr val="0339BD"/>
                    </a:solidFill>
                    <a:latin typeface="Arial" charset="0"/>
                  </a:rPr>
                  <a:t>|…|……|………..|………..|</a:t>
                </a:r>
              </a:p>
              <a:p>
                <a:pPr algn="ctr" eaLnBrk="0" hangingPunct="0"/>
                <a:r>
                  <a:rPr lang="en-US" sz="300">
                    <a:solidFill>
                      <a:srgbClr val="0339BD"/>
                    </a:solidFill>
                    <a:latin typeface="Arial" charset="0"/>
                  </a:rPr>
                  <a:t>|…|……|………..|………..|</a:t>
                </a:r>
              </a:p>
              <a:p>
                <a:pPr algn="ctr" eaLnBrk="0" hangingPunct="0"/>
                <a:r>
                  <a:rPr lang="en-US" sz="300">
                    <a:solidFill>
                      <a:srgbClr val="0339BD"/>
                    </a:solidFill>
                    <a:latin typeface="Arial" charset="0"/>
                  </a:rPr>
                  <a:t>|…|……|………..|………..|</a:t>
                </a:r>
              </a:p>
              <a:p>
                <a:pPr algn="ctr" eaLnBrk="0" hangingPunct="0"/>
                <a:r>
                  <a:rPr lang="en-US" sz="300">
                    <a:solidFill>
                      <a:srgbClr val="0339BD"/>
                    </a:solidFill>
                    <a:latin typeface="Arial" charset="0"/>
                  </a:rPr>
                  <a:t>|…|……|………..|………..|</a:t>
                </a:r>
              </a:p>
              <a:p>
                <a:pPr algn="ctr" eaLnBrk="0" hangingPunct="0"/>
                <a:r>
                  <a:rPr lang="en-US" sz="300">
                    <a:solidFill>
                      <a:srgbClr val="0339BD"/>
                    </a:solidFill>
                    <a:latin typeface="Arial" charset="0"/>
                  </a:rPr>
                  <a:t>|…|……|………..|………..|</a:t>
                </a:r>
              </a:p>
            </p:txBody>
          </p:sp>
          <p:sp>
            <p:nvSpPr>
              <p:cNvPr id="109" name="Text Box 1114"/>
              <p:cNvSpPr txBox="1">
                <a:spLocks noChangeArrowheads="1"/>
              </p:cNvSpPr>
              <p:nvPr/>
            </p:nvSpPr>
            <p:spPr bwMode="auto">
              <a:xfrm>
                <a:off x="4743" y="892"/>
                <a:ext cx="570" cy="36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sz="2000">
                    <a:solidFill>
                      <a:srgbClr val="003300"/>
                    </a:solidFill>
                    <a:latin typeface="Arial" charset="0"/>
                  </a:rPr>
                  <a:t>Query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2000">
                    <a:solidFill>
                      <a:srgbClr val="003300"/>
                    </a:solidFill>
                    <a:latin typeface="Arial" charset="0"/>
                  </a:rPr>
                  <a:t>Result</a:t>
                </a:r>
                <a:endParaRPr lang="en-US" sz="2000">
                  <a:solidFill>
                    <a:srgbClr val="336600"/>
                  </a:solidFill>
                  <a:latin typeface="Arial" charset="0"/>
                </a:endParaRPr>
              </a:p>
            </p:txBody>
          </p:sp>
        </p:grpSp>
        <p:sp>
          <p:nvSpPr>
            <p:cNvPr id="107" name="Rectangle 1119"/>
            <p:cNvSpPr>
              <a:spLocks noChangeArrowheads="1"/>
            </p:cNvSpPr>
            <p:nvPr/>
          </p:nvSpPr>
          <p:spPr bwMode="auto">
            <a:xfrm>
              <a:off x="4478" y="2385"/>
              <a:ext cx="816" cy="384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solidFill>
                    <a:srgbClr val="0339BD"/>
                  </a:solidFill>
                  <a:latin typeface="Arial" charset="0"/>
                </a:rPr>
                <a:t>Execute</a:t>
              </a:r>
            </a:p>
            <a:p>
              <a:pPr algn="ctr" eaLnBrk="0" hangingPunct="0"/>
              <a:r>
                <a:rPr lang="en-US" sz="2000">
                  <a:solidFill>
                    <a:srgbClr val="0339BD"/>
                  </a:solidFill>
                  <a:latin typeface="Arial" charset="0"/>
                </a:rPr>
                <a:t>Operators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652"/>
          <a:stretch/>
        </p:blipFill>
        <p:spPr>
          <a:xfrm>
            <a:off x="1404662" y="1346482"/>
            <a:ext cx="1940718" cy="146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9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9EF-19FA-2A4A-AA20-DF2C12A960A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Architecture of a </a:t>
            </a:r>
            <a:r>
              <a:rPr lang="en-US" dirty="0" smtClean="0"/>
              <a:t>DBMS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8780" y="-22510"/>
              <a:ext cx="35584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&gt;  Section 1 &gt; Architecture of a DBMS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6105697" y="1744749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dirty="0" smtClean="0"/>
              <a:t>uery</a:t>
            </a:r>
            <a:endParaRPr lang="en-US" sz="2400" dirty="0"/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5951511" y="1542340"/>
            <a:ext cx="0" cy="800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943399" y="2408823"/>
            <a:ext cx="2455912" cy="461665"/>
          </a:xfrm>
          <a:prstGeom prst="rect">
            <a:avLst/>
          </a:prstGeom>
          <a:solidFill>
            <a:srgbClr val="E1DFDE"/>
          </a:solidFill>
          <a:ln w="25400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Query Execution</a:t>
            </a:r>
            <a:endParaRPr lang="en-US" sz="2400" dirty="0"/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5961191" y="3017774"/>
            <a:ext cx="0" cy="800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115376" y="3178186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dirty="0" smtClean="0"/>
              <a:t>ata access</a:t>
            </a:r>
            <a:endParaRPr lang="en-US" sz="2400" dirty="0"/>
          </a:p>
        </p:txBody>
      </p:sp>
      <p:sp>
        <p:nvSpPr>
          <p:cNvPr id="115" name="TextBox 114"/>
          <p:cNvSpPr txBox="1"/>
          <p:nvPr/>
        </p:nvSpPr>
        <p:spPr>
          <a:xfrm>
            <a:off x="4943399" y="3993164"/>
            <a:ext cx="2455912" cy="461665"/>
          </a:xfrm>
          <a:prstGeom prst="rect">
            <a:avLst/>
          </a:prstGeom>
          <a:solidFill>
            <a:srgbClr val="E1DFDE"/>
          </a:solidFill>
          <a:ln w="25400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Storage Manager</a:t>
            </a:r>
            <a:endParaRPr lang="en-US" sz="2400" dirty="0"/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5961191" y="4647730"/>
            <a:ext cx="0" cy="800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6115376" y="4808142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I/O access</a:t>
            </a:r>
            <a:endParaRPr lang="en-US" sz="2400" dirty="0"/>
          </a:p>
        </p:txBody>
      </p:sp>
      <p:sp>
        <p:nvSpPr>
          <p:cNvPr id="118" name="Can 117"/>
          <p:cNvSpPr/>
          <p:nvPr/>
        </p:nvSpPr>
        <p:spPr>
          <a:xfrm>
            <a:off x="5673159" y="5487310"/>
            <a:ext cx="576064" cy="814978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9EF-19FA-2A4A-AA20-DF2C12A960A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a Storage Manager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8780" y="-22510"/>
              <a:ext cx="31432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&gt;  Section 1 &gt; Storage Manager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56" name="Down Arrow 55"/>
          <p:cNvSpPr/>
          <p:nvPr/>
        </p:nvSpPr>
        <p:spPr>
          <a:xfrm>
            <a:off x="5090596" y="4890797"/>
            <a:ext cx="502120" cy="620211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297260" y="4979320"/>
            <a:ext cx="166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IO Accesses</a:t>
            </a:r>
            <a:endParaRPr lang="en-US" b="1" dirty="0"/>
          </a:p>
        </p:txBody>
      </p:sp>
      <p:grpSp>
        <p:nvGrpSpPr>
          <p:cNvPr id="58" name="Group 57"/>
          <p:cNvGrpSpPr/>
          <p:nvPr/>
        </p:nvGrpSpPr>
        <p:grpSpPr>
          <a:xfrm>
            <a:off x="3905212" y="5511008"/>
            <a:ext cx="3049293" cy="1254047"/>
            <a:chOff x="3210088" y="4946518"/>
            <a:chExt cx="3446414" cy="1466081"/>
          </a:xfrm>
        </p:grpSpPr>
        <p:grpSp>
          <p:nvGrpSpPr>
            <p:cNvPr id="59" name="Group 58"/>
            <p:cNvGrpSpPr/>
            <p:nvPr/>
          </p:nvGrpSpPr>
          <p:grpSpPr>
            <a:xfrm>
              <a:off x="3210088" y="4946518"/>
              <a:ext cx="1495694" cy="1466081"/>
              <a:chOff x="3210088" y="4946518"/>
              <a:chExt cx="1495694" cy="1466081"/>
            </a:xfrm>
          </p:grpSpPr>
          <p:sp>
            <p:nvSpPr>
              <p:cNvPr id="66" name="Can 65"/>
              <p:cNvSpPr/>
              <p:nvPr/>
            </p:nvSpPr>
            <p:spPr>
              <a:xfrm>
                <a:off x="3210088" y="4946518"/>
                <a:ext cx="886094" cy="856481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Can 66"/>
              <p:cNvSpPr/>
              <p:nvPr/>
            </p:nvSpPr>
            <p:spPr>
              <a:xfrm>
                <a:off x="3362488" y="5098918"/>
                <a:ext cx="886094" cy="856481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Can 67"/>
              <p:cNvSpPr/>
              <p:nvPr/>
            </p:nvSpPr>
            <p:spPr>
              <a:xfrm>
                <a:off x="3514888" y="5251318"/>
                <a:ext cx="886094" cy="856481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Can 68"/>
              <p:cNvSpPr/>
              <p:nvPr/>
            </p:nvSpPr>
            <p:spPr>
              <a:xfrm>
                <a:off x="3667288" y="5403718"/>
                <a:ext cx="886094" cy="856481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Can 69"/>
              <p:cNvSpPr/>
              <p:nvPr/>
            </p:nvSpPr>
            <p:spPr>
              <a:xfrm>
                <a:off x="3819688" y="5556118"/>
                <a:ext cx="886094" cy="856481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860538" y="4970076"/>
              <a:ext cx="1795964" cy="1418964"/>
              <a:chOff x="4860538" y="4993635"/>
              <a:chExt cx="1795964" cy="1418964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60538" y="4993635"/>
                <a:ext cx="1186364" cy="809364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2938" y="5146035"/>
                <a:ext cx="1186364" cy="809364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5338" y="5298435"/>
                <a:ext cx="1186364" cy="80936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7738" y="5450835"/>
                <a:ext cx="1186364" cy="809364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70138" y="5603235"/>
                <a:ext cx="1186364" cy="809364"/>
              </a:xfrm>
              <a:prstGeom prst="rect">
                <a:avLst/>
              </a:prstGeom>
            </p:spPr>
          </p:pic>
        </p:grpSp>
      </p:grpSp>
      <p:grpSp>
        <p:nvGrpSpPr>
          <p:cNvPr id="71" name="Group 70"/>
          <p:cNvGrpSpPr/>
          <p:nvPr/>
        </p:nvGrpSpPr>
        <p:grpSpPr>
          <a:xfrm>
            <a:off x="2941983" y="1371600"/>
            <a:ext cx="5011111" cy="3466394"/>
            <a:chOff x="1822174" y="789338"/>
            <a:chExt cx="4209369" cy="3320586"/>
          </a:xfrm>
        </p:grpSpPr>
        <p:sp>
          <p:nvSpPr>
            <p:cNvPr id="72" name="Rectangle 71"/>
            <p:cNvSpPr/>
            <p:nvPr/>
          </p:nvSpPr>
          <p:spPr>
            <a:xfrm>
              <a:off x="1822174" y="3533913"/>
              <a:ext cx="4209369" cy="57601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I/O Manager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1855558" y="809235"/>
              <a:ext cx="2684820" cy="1912651"/>
              <a:chOff x="2737528" y="809235"/>
              <a:chExt cx="2684820" cy="1912651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737528" y="809235"/>
                <a:ext cx="2684820" cy="191265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400" dirty="0" smtClean="0"/>
                  <a:t>Access Methods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863720" y="2093537"/>
                <a:ext cx="1161288" cy="47243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b="1" dirty="0" smtClean="0">
                    <a:solidFill>
                      <a:schemeClr val="bg1"/>
                    </a:solidFill>
                  </a:rPr>
                  <a:t>Heap File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4147080" y="2071451"/>
                <a:ext cx="1161288" cy="494521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b="1" dirty="0" smtClean="0">
                    <a:solidFill>
                      <a:schemeClr val="bg1"/>
                    </a:solidFill>
                  </a:rPr>
                  <a:t>B+-</a:t>
                </a:r>
                <a:r>
                  <a:rPr lang="en-US" sz="2000" b="1" smtClean="0">
                    <a:solidFill>
                      <a:schemeClr val="bg1"/>
                    </a:solidFill>
                  </a:rPr>
                  <a:t>tree Index</a:t>
                </a:r>
                <a:endParaRPr lang="en-US" sz="20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863720" y="1473122"/>
                <a:ext cx="1161288" cy="494521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b="1" dirty="0" smtClean="0">
                    <a:solidFill>
                      <a:schemeClr val="bg1"/>
                    </a:solidFill>
                  </a:rPr>
                  <a:t>Sorted File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147080" y="1473122"/>
                <a:ext cx="1161288" cy="494521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b="1" dirty="0" smtClean="0">
                    <a:solidFill>
                      <a:schemeClr val="bg1"/>
                    </a:solidFill>
                  </a:rPr>
                  <a:t>Hash Index</a:t>
                </a:r>
              </a:p>
            </p:txBody>
          </p:sp>
        </p:grpSp>
        <p:sp>
          <p:nvSpPr>
            <p:cNvPr id="74" name="Rectangle 73"/>
            <p:cNvSpPr/>
            <p:nvPr/>
          </p:nvSpPr>
          <p:spPr>
            <a:xfrm>
              <a:off x="1833550" y="2836764"/>
              <a:ext cx="2667004" cy="57601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Buffer Manager</a:t>
              </a:r>
            </a:p>
          </p:txBody>
        </p:sp>
        <p:sp>
          <p:nvSpPr>
            <p:cNvPr id="75" name="Rectangle 74"/>
            <p:cNvSpPr/>
            <p:nvPr/>
          </p:nvSpPr>
          <p:spPr>
            <a:xfrm rot="16200000">
              <a:off x="3659748" y="1822369"/>
              <a:ext cx="2642072" cy="57601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400" dirty="0" smtClean="0"/>
                <a:t>Concurrency Control Manager</a:t>
              </a: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4422501" y="1822368"/>
              <a:ext cx="2642072" cy="57601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400" dirty="0" smtClean="0"/>
                <a:t>Recovery Manager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8364178" y="5182959"/>
            <a:ext cx="360202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prstClr val="black"/>
                </a:solidFill>
                <a:latin typeface="+mj-lt"/>
              </a:rPr>
              <a:t>In Systems, </a:t>
            </a:r>
          </a:p>
          <a:p>
            <a:pPr algn="ctr"/>
            <a:r>
              <a:rPr lang="en-US" sz="3000" dirty="0" smtClean="0">
                <a:solidFill>
                  <a:prstClr val="black"/>
                </a:solidFill>
                <a:latin typeface="+mj-lt"/>
              </a:rPr>
              <a:t>IO cost matters a ton!</a:t>
            </a:r>
            <a:endParaRPr lang="en-US" sz="3000" i="1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471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9EF-19FA-2A4A-AA20-DF2C12A960A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8780" y="-22510"/>
              <a:ext cx="28281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&gt;  Section 1 &gt; Data Storage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4" name="Content Placeholder 2"/>
          <p:cNvSpPr txBox="1">
            <a:spLocks/>
          </p:cNvSpPr>
          <p:nvPr/>
        </p:nvSpPr>
        <p:spPr>
          <a:xfrm>
            <a:off x="838199" y="1512580"/>
            <a:ext cx="10194235" cy="48437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does a DBMS store and access data?</a:t>
            </a:r>
          </a:p>
          <a:p>
            <a:pPr lvl="1"/>
            <a:r>
              <a:rPr lang="en-US" dirty="0" smtClean="0"/>
              <a:t>main memory (fast, temporary)</a:t>
            </a:r>
          </a:p>
          <a:p>
            <a:pPr lvl="1"/>
            <a:r>
              <a:rPr lang="en-US" dirty="0" smtClean="0"/>
              <a:t>disk (slow, permanent)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do we move data from disk to main memory?</a:t>
            </a:r>
          </a:p>
          <a:p>
            <a:pPr lvl="1"/>
            <a:r>
              <a:rPr lang="en-US" dirty="0" smtClean="0"/>
              <a:t>buffer manager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do we organize relational data into files?</a:t>
            </a:r>
          </a:p>
        </p:txBody>
      </p:sp>
    </p:spTree>
    <p:extLst>
      <p:ext uri="{BB962C8B-B14F-4D97-AF65-F5344CB8AC3E}">
        <p14:creationId xmlns:p14="http://schemas.microsoft.com/office/powerpoint/2010/main" val="11312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6473</TotalTime>
  <Words>2085</Words>
  <Application>Microsoft Macintosh PowerPoint</Application>
  <PresentationFormat>Widescreen</PresentationFormat>
  <Paragraphs>489</Paragraphs>
  <Slides>40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Calibri</vt:lpstr>
      <vt:lpstr>Calibri Light</vt:lpstr>
      <vt:lpstr>Menlo</vt:lpstr>
      <vt:lpstr>ＭＳ Ｐゴシック</vt:lpstr>
      <vt:lpstr>Palatino</vt:lpstr>
      <vt:lpstr>Arial</vt:lpstr>
      <vt:lpstr>Office Theme</vt:lpstr>
      <vt:lpstr>Lecture 9: Data Storage and IO Models</vt:lpstr>
      <vt:lpstr>PowerPoint Presentation</vt:lpstr>
      <vt:lpstr>Today’s Lecture</vt:lpstr>
      <vt:lpstr> Data Storage </vt:lpstr>
      <vt:lpstr>What you will learn about in this section</vt:lpstr>
      <vt:lpstr>Life cycle of a query</vt:lpstr>
      <vt:lpstr>Internal Architecture of a DBMS</vt:lpstr>
      <vt:lpstr>Architecture of a Storage Manager</vt:lpstr>
      <vt:lpstr>Data Storage</vt:lpstr>
      <vt:lpstr>Memory Hierarchy</vt:lpstr>
      <vt:lpstr>Why not main memory?</vt:lpstr>
      <vt:lpstr> 2. Disk and Files </vt:lpstr>
      <vt:lpstr>What you will learn about in this section</vt:lpstr>
      <vt:lpstr>Disks</vt:lpstr>
      <vt:lpstr>The Mechanics of a Disk</vt:lpstr>
      <vt:lpstr>The Mechanics of a Disk</vt:lpstr>
      <vt:lpstr>The Mechanics of a Disk</vt:lpstr>
      <vt:lpstr>The Mechanics of a Disk</vt:lpstr>
      <vt:lpstr>Accessing the disk (I)</vt:lpstr>
      <vt:lpstr>Accessing the disk (II)</vt:lpstr>
      <vt:lpstr>Accessing the disk (III)</vt:lpstr>
      <vt:lpstr>Example: Specs</vt:lpstr>
      <vt:lpstr>Managing Disk Space</vt:lpstr>
      <vt:lpstr>PowerPoint Presentation</vt:lpstr>
      <vt:lpstr>PowerPoint Presentation</vt:lpstr>
      <vt:lpstr>3. Buffer Manager - Prelims </vt:lpstr>
      <vt:lpstr>What you will learn about in this section</vt:lpstr>
      <vt:lpstr>High-level: Disk vs. Main Memory</vt:lpstr>
      <vt:lpstr>The Buffer</vt:lpstr>
      <vt:lpstr>The (Simplified) Buffer</vt:lpstr>
      <vt:lpstr>The (Simplified) Buffer</vt:lpstr>
      <vt:lpstr>The (Simplified) Buffer</vt:lpstr>
      <vt:lpstr>The (Simplified) Buffer</vt:lpstr>
      <vt:lpstr>Managing Disk: The DBMS Buffer</vt:lpstr>
      <vt:lpstr>The Buffer Manager</vt:lpstr>
      <vt:lpstr>A Simplified Filesystem Model</vt:lpstr>
      <vt:lpstr>Buffer Manager</vt:lpstr>
      <vt:lpstr>Buffer Manager</vt:lpstr>
      <vt:lpstr>Remember:  Buffer Manager</vt:lpstr>
      <vt:lpstr>Buffer replacement policy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4: The ER Model</dc:title>
  <dc:creator>Alex Ratner</dc:creator>
  <cp:lastModifiedBy>Theodoros Rekatsinas</cp:lastModifiedBy>
  <cp:revision>400</cp:revision>
  <cp:lastPrinted>2017-10-04T01:54:06Z</cp:lastPrinted>
  <dcterms:created xsi:type="dcterms:W3CDTF">2015-09-18T05:48:25Z</dcterms:created>
  <dcterms:modified xsi:type="dcterms:W3CDTF">2017-10-04T17:09:00Z</dcterms:modified>
</cp:coreProperties>
</file>