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78" r:id="rId9"/>
    <p:sldId id="280" r:id="rId10"/>
    <p:sldId id="281" r:id="rId11"/>
    <p:sldId id="282" r:id="rId12"/>
    <p:sldId id="273" r:id="rId13"/>
    <p:sldId id="285" r:id="rId14"/>
    <p:sldId id="274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3"/>
    <p:restoredTop sz="94669"/>
  </p:normalViewPr>
  <p:slideViewPr>
    <p:cSldViewPr snapToGrid="0" snapToObjects="1">
      <p:cViewPr varScale="1">
        <p:scale>
          <a:sx n="96" d="100"/>
          <a:sy n="96" d="100"/>
        </p:scale>
        <p:origin x="8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CCA76-8D38-7046-B19E-5A689754EB87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2B13C-45B0-C046-83AB-190EE855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0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9DEF-8BE0-8849-BA6F-4200DC94C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19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9DEF-8BE0-8849-BA6F-4200DC94CA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82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9DEF-8BE0-8849-BA6F-4200DC94CA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39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9DEF-8BE0-8849-BA6F-4200DC94CA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7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9DEF-8BE0-8849-BA6F-4200DC94CA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3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9DEF-8BE0-8849-BA6F-4200DC94CA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7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9DEF-8BE0-8849-BA6F-4200DC94CA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6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9DEF-8BE0-8849-BA6F-4200DC94CA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16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9DEF-8BE0-8849-BA6F-4200DC94CA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4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9DEF-8BE0-8849-BA6F-4200DC94CA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0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8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0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7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6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68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3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5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1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8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54DE-509B-4141-8D7C-7278C540F1D4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0788D-C526-3045-B404-CC6C9079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1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Lecture 5 Activity Solutions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1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469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toShape 8"/>
          <p:cNvSpPr>
            <a:spLocks noChangeArrowheads="1"/>
          </p:cNvSpPr>
          <p:nvPr/>
        </p:nvSpPr>
        <p:spPr bwMode="auto">
          <a:xfrm>
            <a:off x="3881373" y="3597149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ParticipateIn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63" name="Straight Connector 62"/>
          <p:cNvCxnSpPr>
            <a:endCxn id="60" idx="1"/>
          </p:cNvCxnSpPr>
          <p:nvPr/>
        </p:nvCxnSpPr>
        <p:spPr bwMode="auto">
          <a:xfrm>
            <a:off x="3051719" y="2752837"/>
            <a:ext cx="829654" cy="1109815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60" idx="3"/>
          </p:cNvCxnSpPr>
          <p:nvPr/>
        </p:nvCxnSpPr>
        <p:spPr bwMode="auto">
          <a:xfrm>
            <a:off x="5143427" y="3862652"/>
            <a:ext cx="631027" cy="305248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5774454" y="3941279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Plays</a:t>
            </a: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4694861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 </a:t>
            </a:r>
            <a:r>
              <a:rPr lang="en-US" sz="1200" u="sng" dirty="0" smtClean="0">
                <a:solidFill>
                  <a:srgbClr val="000000"/>
                </a:solidFill>
              </a:rPr>
              <a:t>ID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 bwMode="auto">
          <a:xfrm flipH="1">
            <a:off x="5269657" y="4394520"/>
            <a:ext cx="1230854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5925715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Yardage Diff</a:t>
            </a:r>
          </a:p>
        </p:txBody>
      </p:sp>
      <p:cxnSp>
        <p:nvCxnSpPr>
          <p:cNvPr id="73" name="Straight Connector 72"/>
          <p:cNvCxnSpPr/>
          <p:nvPr/>
        </p:nvCxnSpPr>
        <p:spPr bwMode="auto">
          <a:xfrm>
            <a:off x="6500511" y="4394520"/>
            <a:ext cx="0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6500512" y="4394520"/>
            <a:ext cx="1220333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7146049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Touchdown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2567681" y="2339833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Players</a:t>
            </a:r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1493721" y="1437602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name</a:t>
            </a: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2068517" y="1968607"/>
            <a:ext cx="983203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 flipV="1">
            <a:off x="3535757" y="2251333"/>
            <a:ext cx="484039" cy="2950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0" name="AutoShape 8"/>
          <p:cNvSpPr>
            <a:spLocks noChangeArrowheads="1"/>
          </p:cNvSpPr>
          <p:nvPr/>
        </p:nvSpPr>
        <p:spPr bwMode="auto">
          <a:xfrm>
            <a:off x="4019796" y="1985830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MemberOf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1" name="Oval 13"/>
          <p:cNvSpPr>
            <a:spLocks noChangeArrowheads="1"/>
          </p:cNvSpPr>
          <p:nvPr/>
        </p:nvSpPr>
        <p:spPr bwMode="auto">
          <a:xfrm>
            <a:off x="2784873" y="1437602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Player ID</a:t>
            </a:r>
          </a:p>
        </p:txBody>
      </p:sp>
      <p:cxnSp>
        <p:nvCxnSpPr>
          <p:cNvPr id="85" name="Straight Connector 84"/>
          <p:cNvCxnSpPr/>
          <p:nvPr/>
        </p:nvCxnSpPr>
        <p:spPr bwMode="auto">
          <a:xfrm flipH="1">
            <a:off x="3051720" y="1968607"/>
            <a:ext cx="307949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5774454" y="1779329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Teams</a:t>
            </a:r>
          </a:p>
        </p:txBody>
      </p:sp>
      <p:sp>
        <p:nvSpPr>
          <p:cNvPr id="92" name="Oval 13"/>
          <p:cNvSpPr>
            <a:spLocks noChangeArrowheads="1"/>
          </p:cNvSpPr>
          <p:nvPr/>
        </p:nvSpPr>
        <p:spPr bwMode="auto">
          <a:xfrm>
            <a:off x="5580724" y="95805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Team ID</a:t>
            </a:r>
          </a:p>
        </p:txBody>
      </p:sp>
      <p:cxnSp>
        <p:nvCxnSpPr>
          <p:cNvPr id="93" name="Straight Connector 92"/>
          <p:cNvCxnSpPr/>
          <p:nvPr/>
        </p:nvCxnSpPr>
        <p:spPr bwMode="auto">
          <a:xfrm>
            <a:off x="6155520" y="1489059"/>
            <a:ext cx="102973" cy="29027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 flipV="1">
            <a:off x="5281850" y="1985831"/>
            <a:ext cx="492604" cy="2655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Oval 103"/>
          <p:cNvSpPr>
            <a:spLocks noChangeArrowheads="1"/>
          </p:cNvSpPr>
          <p:nvPr/>
        </p:nvSpPr>
        <p:spPr bwMode="auto">
          <a:xfrm>
            <a:off x="4624863" y="285024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Participation Type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05" name="Straight Connector 104"/>
          <p:cNvCxnSpPr>
            <a:stCxn id="60" idx="0"/>
            <a:endCxn id="104" idx="4"/>
          </p:cNvCxnSpPr>
          <p:nvPr/>
        </p:nvCxnSpPr>
        <p:spPr bwMode="auto">
          <a:xfrm flipV="1">
            <a:off x="4512400" y="3381249"/>
            <a:ext cx="687258" cy="21590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4" name="Group 43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45" name="Rectangle 44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2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49" name="AutoShape 8"/>
          <p:cNvSpPr>
            <a:spLocks noChangeArrowheads="1"/>
          </p:cNvSpPr>
          <p:nvPr/>
        </p:nvSpPr>
        <p:spPr bwMode="auto">
          <a:xfrm>
            <a:off x="7647083" y="3634251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OccurIn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 flipH="1">
            <a:off x="8909137" y="3047999"/>
            <a:ext cx="574620" cy="85175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>
            <a:stCxn id="66" idx="3"/>
            <a:endCxn id="49" idx="1"/>
          </p:cNvCxnSpPr>
          <p:nvPr/>
        </p:nvCxnSpPr>
        <p:spPr bwMode="auto">
          <a:xfrm flipV="1">
            <a:off x="7226568" y="3899754"/>
            <a:ext cx="420515" cy="268146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8757700" y="2605337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Games</a:t>
            </a: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7885257" y="124832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date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8460053" y="1779330"/>
            <a:ext cx="1023705" cy="82600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8232318" y="2831958"/>
            <a:ext cx="525382" cy="13672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6742530" y="1985831"/>
            <a:ext cx="227734" cy="98284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AutoShape 8"/>
          <p:cNvSpPr>
            <a:spLocks noChangeArrowheads="1"/>
          </p:cNvSpPr>
          <p:nvPr/>
        </p:nvSpPr>
        <p:spPr bwMode="auto">
          <a:xfrm>
            <a:off x="6970264" y="2703177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PlayingHome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9317584" y="121948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location</a:t>
            </a:r>
          </a:p>
        </p:txBody>
      </p:sp>
      <p:cxnSp>
        <p:nvCxnSpPr>
          <p:cNvPr id="65" name="Straight Connector 64"/>
          <p:cNvCxnSpPr/>
          <p:nvPr/>
        </p:nvCxnSpPr>
        <p:spPr bwMode="auto">
          <a:xfrm flipH="1">
            <a:off x="9483757" y="1750490"/>
            <a:ext cx="408622" cy="85484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6742530" y="1985831"/>
            <a:ext cx="227734" cy="26550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AutoShape 8"/>
          <p:cNvSpPr>
            <a:spLocks noChangeArrowheads="1"/>
          </p:cNvSpPr>
          <p:nvPr/>
        </p:nvSpPr>
        <p:spPr bwMode="auto">
          <a:xfrm>
            <a:off x="6970264" y="1985831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PlayingAway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8232318" y="2251334"/>
            <a:ext cx="525382" cy="580624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sp>
        <p:nvSpPr>
          <p:cNvPr id="87" name="AutoShape 8"/>
          <p:cNvSpPr>
            <a:spLocks noChangeArrowheads="1"/>
          </p:cNvSpPr>
          <p:nvPr/>
        </p:nvSpPr>
        <p:spPr bwMode="auto">
          <a:xfrm>
            <a:off x="3359668" y="4175959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PRIn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88" name="Straight Connector 87"/>
          <p:cNvCxnSpPr>
            <a:stCxn id="87" idx="3"/>
            <a:endCxn id="66" idx="1"/>
          </p:cNvCxnSpPr>
          <p:nvPr/>
        </p:nvCxnSpPr>
        <p:spPr bwMode="auto">
          <a:xfrm flipV="1">
            <a:off x="4621722" y="4167900"/>
            <a:ext cx="1152732" cy="273562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76" idx="2"/>
            <a:endCxn id="87" idx="1"/>
          </p:cNvCxnSpPr>
          <p:nvPr/>
        </p:nvCxnSpPr>
        <p:spPr bwMode="auto">
          <a:xfrm>
            <a:off x="3051719" y="2752837"/>
            <a:ext cx="307949" cy="1688625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10375987" y="2434158"/>
            <a:ext cx="1799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Players might have </a:t>
            </a:r>
            <a:r>
              <a:rPr lang="en-US" sz="2000" dirty="0" smtClean="0">
                <a:latin typeface="+mj-lt"/>
              </a:rPr>
              <a:t>different weights at different times</a:t>
            </a:r>
            <a:endParaRPr lang="en-US" sz="2000" i="1" dirty="0">
              <a:latin typeface="+mj-lt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611" y="559908"/>
            <a:ext cx="1256770" cy="1748294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8551217" y="4299822"/>
            <a:ext cx="3584518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Note: point here is that different players might have </a:t>
            </a:r>
            <a:r>
              <a:rPr lang="en-US" sz="2400" i="1" dirty="0" smtClean="0">
                <a:latin typeface="+mj-lt"/>
              </a:rPr>
              <a:t>different numbers </a:t>
            </a:r>
            <a:r>
              <a:rPr lang="en-US" sz="2400" dirty="0" smtClean="0">
                <a:latin typeface="+mj-lt"/>
              </a:rPr>
              <a:t>of training / weight phases- hence should represent as new entity!</a:t>
            </a:r>
            <a:endParaRPr lang="en-US" sz="2400" dirty="0">
              <a:latin typeface="+mj-lt"/>
            </a:endParaRPr>
          </a:p>
        </p:txBody>
      </p:sp>
      <p:cxnSp>
        <p:nvCxnSpPr>
          <p:cNvPr id="95" name="Straight Connector 94"/>
          <p:cNvCxnSpPr>
            <a:stCxn id="96" idx="3"/>
            <a:endCxn id="76" idx="1"/>
          </p:cNvCxnSpPr>
          <p:nvPr/>
        </p:nvCxnSpPr>
        <p:spPr bwMode="auto">
          <a:xfrm flipV="1">
            <a:off x="2296934" y="2546335"/>
            <a:ext cx="270747" cy="255798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AutoShape 8"/>
          <p:cNvSpPr>
            <a:spLocks noChangeArrowheads="1"/>
          </p:cNvSpPr>
          <p:nvPr/>
        </p:nvSpPr>
        <p:spPr bwMode="auto">
          <a:xfrm>
            <a:off x="1271402" y="2586388"/>
            <a:ext cx="1025532" cy="431489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WeightOf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884526" y="3273137"/>
            <a:ext cx="786649" cy="3356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Weight</a:t>
            </a:r>
          </a:p>
        </p:txBody>
      </p:sp>
      <p:sp>
        <p:nvSpPr>
          <p:cNvPr id="98" name="Oval 12"/>
          <p:cNvSpPr>
            <a:spLocks noChangeArrowheads="1"/>
          </p:cNvSpPr>
          <p:nvPr/>
        </p:nvSpPr>
        <p:spPr bwMode="auto">
          <a:xfrm>
            <a:off x="737030" y="3935404"/>
            <a:ext cx="934145" cy="431489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Weight</a:t>
            </a:r>
          </a:p>
        </p:txBody>
      </p:sp>
      <p:cxnSp>
        <p:nvCxnSpPr>
          <p:cNvPr id="99" name="Straight Connector 98"/>
          <p:cNvCxnSpPr>
            <a:stCxn id="97" idx="2"/>
            <a:endCxn id="98" idx="0"/>
          </p:cNvCxnSpPr>
          <p:nvPr/>
        </p:nvCxnSpPr>
        <p:spPr bwMode="auto">
          <a:xfrm flipH="1">
            <a:off x="1204103" y="3608740"/>
            <a:ext cx="73748" cy="32666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Oval 13"/>
          <p:cNvSpPr>
            <a:spLocks noChangeArrowheads="1"/>
          </p:cNvSpPr>
          <p:nvPr/>
        </p:nvSpPr>
        <p:spPr bwMode="auto">
          <a:xfrm>
            <a:off x="6696" y="4252732"/>
            <a:ext cx="934145" cy="431489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Player ID</a:t>
            </a:r>
          </a:p>
        </p:txBody>
      </p:sp>
      <p:cxnSp>
        <p:nvCxnSpPr>
          <p:cNvPr id="101" name="Straight Connector 100"/>
          <p:cNvCxnSpPr>
            <a:stCxn id="100" idx="0"/>
            <a:endCxn id="97" idx="2"/>
          </p:cNvCxnSpPr>
          <p:nvPr/>
        </p:nvCxnSpPr>
        <p:spPr bwMode="auto">
          <a:xfrm flipV="1">
            <a:off x="473769" y="3608740"/>
            <a:ext cx="804082" cy="643992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96" idx="1"/>
            <a:endCxn id="97" idx="0"/>
          </p:cNvCxnSpPr>
          <p:nvPr/>
        </p:nvCxnSpPr>
        <p:spPr bwMode="auto">
          <a:xfrm>
            <a:off x="1271402" y="2802133"/>
            <a:ext cx="6449" cy="47100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6" name="Oval 12"/>
          <p:cNvSpPr>
            <a:spLocks noChangeArrowheads="1"/>
          </p:cNvSpPr>
          <p:nvPr/>
        </p:nvSpPr>
        <p:spPr bwMode="auto">
          <a:xfrm>
            <a:off x="1449292" y="4287325"/>
            <a:ext cx="934145" cy="431489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Time Period</a:t>
            </a:r>
          </a:p>
        </p:txBody>
      </p:sp>
      <p:cxnSp>
        <p:nvCxnSpPr>
          <p:cNvPr id="107" name="Straight Connector 106"/>
          <p:cNvCxnSpPr>
            <a:stCxn id="106" idx="0"/>
            <a:endCxn id="97" idx="2"/>
          </p:cNvCxnSpPr>
          <p:nvPr/>
        </p:nvCxnSpPr>
        <p:spPr bwMode="auto">
          <a:xfrm flipH="1" flipV="1">
            <a:off x="1277851" y="3608740"/>
            <a:ext cx="638514" cy="678585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796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toShape 8"/>
          <p:cNvSpPr>
            <a:spLocks noChangeArrowheads="1"/>
          </p:cNvSpPr>
          <p:nvPr/>
        </p:nvSpPr>
        <p:spPr bwMode="auto">
          <a:xfrm>
            <a:off x="3881373" y="3597149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ParticipateIn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63" name="Straight Connector 62"/>
          <p:cNvCxnSpPr>
            <a:endCxn id="60" idx="1"/>
          </p:cNvCxnSpPr>
          <p:nvPr/>
        </p:nvCxnSpPr>
        <p:spPr bwMode="auto">
          <a:xfrm>
            <a:off x="3051719" y="2752837"/>
            <a:ext cx="829654" cy="1109815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60" idx="3"/>
          </p:cNvCxnSpPr>
          <p:nvPr/>
        </p:nvCxnSpPr>
        <p:spPr bwMode="auto">
          <a:xfrm>
            <a:off x="5143427" y="3862652"/>
            <a:ext cx="631027" cy="305248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5774454" y="3941279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Plays</a:t>
            </a: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4694861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 </a:t>
            </a:r>
            <a:r>
              <a:rPr lang="en-US" sz="1200" u="sng" dirty="0" smtClean="0">
                <a:solidFill>
                  <a:srgbClr val="000000"/>
                </a:solidFill>
              </a:rPr>
              <a:t>ID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 bwMode="auto">
          <a:xfrm flipH="1">
            <a:off x="5269657" y="4394520"/>
            <a:ext cx="1230854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5925715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Yardage Diff</a:t>
            </a:r>
          </a:p>
        </p:txBody>
      </p:sp>
      <p:cxnSp>
        <p:nvCxnSpPr>
          <p:cNvPr id="73" name="Straight Connector 72"/>
          <p:cNvCxnSpPr/>
          <p:nvPr/>
        </p:nvCxnSpPr>
        <p:spPr bwMode="auto">
          <a:xfrm>
            <a:off x="6500511" y="4394520"/>
            <a:ext cx="0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6500512" y="4394520"/>
            <a:ext cx="1220333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7146049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Touchdown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2567681" y="2339833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Players</a:t>
            </a:r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1493721" y="1437602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name</a:t>
            </a: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2068517" y="1968607"/>
            <a:ext cx="983203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 flipV="1">
            <a:off x="3535757" y="2251333"/>
            <a:ext cx="484039" cy="2950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0" name="AutoShape 8"/>
          <p:cNvSpPr>
            <a:spLocks noChangeArrowheads="1"/>
          </p:cNvSpPr>
          <p:nvPr/>
        </p:nvSpPr>
        <p:spPr bwMode="auto">
          <a:xfrm>
            <a:off x="4019796" y="1985830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MemberOf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1" name="Oval 13"/>
          <p:cNvSpPr>
            <a:spLocks noChangeArrowheads="1"/>
          </p:cNvSpPr>
          <p:nvPr/>
        </p:nvSpPr>
        <p:spPr bwMode="auto">
          <a:xfrm>
            <a:off x="2784873" y="1437602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Player ID</a:t>
            </a:r>
          </a:p>
        </p:txBody>
      </p:sp>
      <p:cxnSp>
        <p:nvCxnSpPr>
          <p:cNvPr id="85" name="Straight Connector 84"/>
          <p:cNvCxnSpPr/>
          <p:nvPr/>
        </p:nvCxnSpPr>
        <p:spPr bwMode="auto">
          <a:xfrm flipH="1">
            <a:off x="3051720" y="1968607"/>
            <a:ext cx="307949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5774454" y="1779329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Teams</a:t>
            </a:r>
          </a:p>
        </p:txBody>
      </p:sp>
      <p:sp>
        <p:nvSpPr>
          <p:cNvPr id="92" name="Oval 13"/>
          <p:cNvSpPr>
            <a:spLocks noChangeArrowheads="1"/>
          </p:cNvSpPr>
          <p:nvPr/>
        </p:nvSpPr>
        <p:spPr bwMode="auto">
          <a:xfrm>
            <a:off x="5580724" y="95805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Team ID</a:t>
            </a:r>
          </a:p>
        </p:txBody>
      </p:sp>
      <p:cxnSp>
        <p:nvCxnSpPr>
          <p:cNvPr id="93" name="Straight Connector 92"/>
          <p:cNvCxnSpPr/>
          <p:nvPr/>
        </p:nvCxnSpPr>
        <p:spPr bwMode="auto">
          <a:xfrm>
            <a:off x="6155520" y="1489059"/>
            <a:ext cx="102973" cy="29027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 flipV="1">
            <a:off x="5281850" y="1985831"/>
            <a:ext cx="492604" cy="2655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Oval 103"/>
          <p:cNvSpPr>
            <a:spLocks noChangeArrowheads="1"/>
          </p:cNvSpPr>
          <p:nvPr/>
        </p:nvSpPr>
        <p:spPr bwMode="auto">
          <a:xfrm>
            <a:off x="4624863" y="285024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Participation Type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05" name="Straight Connector 104"/>
          <p:cNvCxnSpPr>
            <a:stCxn id="60" idx="0"/>
            <a:endCxn id="104" idx="4"/>
          </p:cNvCxnSpPr>
          <p:nvPr/>
        </p:nvCxnSpPr>
        <p:spPr bwMode="auto">
          <a:xfrm flipV="1">
            <a:off x="4512400" y="3381249"/>
            <a:ext cx="687258" cy="21590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4" name="Group 43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45" name="Rectangle 44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2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49" name="AutoShape 8"/>
          <p:cNvSpPr>
            <a:spLocks noChangeArrowheads="1"/>
          </p:cNvSpPr>
          <p:nvPr/>
        </p:nvSpPr>
        <p:spPr bwMode="auto">
          <a:xfrm>
            <a:off x="7647083" y="3634251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OccurIn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 flipH="1">
            <a:off x="8909137" y="3047999"/>
            <a:ext cx="574620" cy="85175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>
            <a:stCxn id="66" idx="3"/>
            <a:endCxn id="49" idx="1"/>
          </p:cNvCxnSpPr>
          <p:nvPr/>
        </p:nvCxnSpPr>
        <p:spPr bwMode="auto">
          <a:xfrm flipV="1">
            <a:off x="7226568" y="3899754"/>
            <a:ext cx="420515" cy="268146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8757700" y="2605337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Games</a:t>
            </a: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7885257" y="124832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date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8460053" y="1779330"/>
            <a:ext cx="1023705" cy="82600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8232318" y="2831958"/>
            <a:ext cx="525382" cy="13672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6742530" y="1985831"/>
            <a:ext cx="227734" cy="98284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AutoShape 8"/>
          <p:cNvSpPr>
            <a:spLocks noChangeArrowheads="1"/>
          </p:cNvSpPr>
          <p:nvPr/>
        </p:nvSpPr>
        <p:spPr bwMode="auto">
          <a:xfrm>
            <a:off x="6970264" y="2703177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PlayingHome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9317584" y="121948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location</a:t>
            </a:r>
          </a:p>
        </p:txBody>
      </p:sp>
      <p:cxnSp>
        <p:nvCxnSpPr>
          <p:cNvPr id="65" name="Straight Connector 64"/>
          <p:cNvCxnSpPr/>
          <p:nvPr/>
        </p:nvCxnSpPr>
        <p:spPr bwMode="auto">
          <a:xfrm flipH="1">
            <a:off x="9483757" y="1750490"/>
            <a:ext cx="408622" cy="85484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6742530" y="1985831"/>
            <a:ext cx="227734" cy="26550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AutoShape 8"/>
          <p:cNvSpPr>
            <a:spLocks noChangeArrowheads="1"/>
          </p:cNvSpPr>
          <p:nvPr/>
        </p:nvSpPr>
        <p:spPr bwMode="auto">
          <a:xfrm>
            <a:off x="6970264" y="1985831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PlayingAway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8232318" y="2251334"/>
            <a:ext cx="525382" cy="580624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sp>
        <p:nvSpPr>
          <p:cNvPr id="87" name="AutoShape 8"/>
          <p:cNvSpPr>
            <a:spLocks noChangeArrowheads="1"/>
          </p:cNvSpPr>
          <p:nvPr/>
        </p:nvSpPr>
        <p:spPr bwMode="auto">
          <a:xfrm>
            <a:off x="3359668" y="4175959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PRIn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88" name="Straight Connector 87"/>
          <p:cNvCxnSpPr>
            <a:stCxn id="87" idx="3"/>
            <a:endCxn id="66" idx="1"/>
          </p:cNvCxnSpPr>
          <p:nvPr/>
        </p:nvCxnSpPr>
        <p:spPr bwMode="auto">
          <a:xfrm flipV="1">
            <a:off x="4621722" y="4167900"/>
            <a:ext cx="1152732" cy="273562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76" idx="2"/>
            <a:endCxn id="87" idx="1"/>
          </p:cNvCxnSpPr>
          <p:nvPr/>
        </p:nvCxnSpPr>
        <p:spPr bwMode="auto">
          <a:xfrm>
            <a:off x="3051719" y="2752837"/>
            <a:ext cx="307949" cy="1688625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10244619" y="2947020"/>
            <a:ext cx="1799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Players might have </a:t>
            </a:r>
            <a:r>
              <a:rPr lang="en-US" sz="2000" dirty="0" smtClean="0">
                <a:latin typeface="+mj-lt"/>
              </a:rPr>
              <a:t>different weights at different times</a:t>
            </a:r>
            <a:endParaRPr lang="en-US" sz="2000" i="1" dirty="0">
              <a:latin typeface="+mj-lt"/>
            </a:endParaRPr>
          </a:p>
        </p:txBody>
      </p:sp>
      <p:cxnSp>
        <p:nvCxnSpPr>
          <p:cNvPr id="95" name="Straight Connector 94"/>
          <p:cNvCxnSpPr>
            <a:stCxn id="96" idx="3"/>
            <a:endCxn id="76" idx="1"/>
          </p:cNvCxnSpPr>
          <p:nvPr/>
        </p:nvCxnSpPr>
        <p:spPr bwMode="auto">
          <a:xfrm flipV="1">
            <a:off x="2296934" y="2546335"/>
            <a:ext cx="270747" cy="255798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AutoShape 8"/>
          <p:cNvSpPr>
            <a:spLocks noChangeArrowheads="1"/>
          </p:cNvSpPr>
          <p:nvPr/>
        </p:nvSpPr>
        <p:spPr bwMode="auto">
          <a:xfrm>
            <a:off x="1271402" y="2586388"/>
            <a:ext cx="1025532" cy="431489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WeightOf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884526" y="3273137"/>
            <a:ext cx="786649" cy="3356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Weight</a:t>
            </a:r>
          </a:p>
        </p:txBody>
      </p:sp>
      <p:sp>
        <p:nvSpPr>
          <p:cNvPr id="98" name="Oval 12"/>
          <p:cNvSpPr>
            <a:spLocks noChangeArrowheads="1"/>
          </p:cNvSpPr>
          <p:nvPr/>
        </p:nvSpPr>
        <p:spPr bwMode="auto">
          <a:xfrm>
            <a:off x="737030" y="3935404"/>
            <a:ext cx="934145" cy="431489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Weight</a:t>
            </a:r>
          </a:p>
        </p:txBody>
      </p:sp>
      <p:cxnSp>
        <p:nvCxnSpPr>
          <p:cNvPr id="99" name="Straight Connector 98"/>
          <p:cNvCxnSpPr>
            <a:stCxn id="97" idx="2"/>
            <a:endCxn id="98" idx="0"/>
          </p:cNvCxnSpPr>
          <p:nvPr/>
        </p:nvCxnSpPr>
        <p:spPr bwMode="auto">
          <a:xfrm flipH="1">
            <a:off x="1204103" y="3608740"/>
            <a:ext cx="73748" cy="32666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Oval 13"/>
          <p:cNvSpPr>
            <a:spLocks noChangeArrowheads="1"/>
          </p:cNvSpPr>
          <p:nvPr/>
        </p:nvSpPr>
        <p:spPr bwMode="auto">
          <a:xfrm>
            <a:off x="6696" y="4252732"/>
            <a:ext cx="934145" cy="431489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Player ID</a:t>
            </a:r>
          </a:p>
        </p:txBody>
      </p:sp>
      <p:cxnSp>
        <p:nvCxnSpPr>
          <p:cNvPr id="101" name="Straight Connector 100"/>
          <p:cNvCxnSpPr>
            <a:stCxn id="100" idx="0"/>
            <a:endCxn id="97" idx="2"/>
          </p:cNvCxnSpPr>
          <p:nvPr/>
        </p:nvCxnSpPr>
        <p:spPr bwMode="auto">
          <a:xfrm flipV="1">
            <a:off x="473769" y="3608740"/>
            <a:ext cx="804082" cy="643992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96" idx="1"/>
            <a:endCxn id="97" idx="0"/>
          </p:cNvCxnSpPr>
          <p:nvPr/>
        </p:nvCxnSpPr>
        <p:spPr bwMode="auto">
          <a:xfrm>
            <a:off x="1271402" y="2802133"/>
            <a:ext cx="6449" cy="47100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6" name="Oval 12"/>
          <p:cNvSpPr>
            <a:spLocks noChangeArrowheads="1"/>
          </p:cNvSpPr>
          <p:nvPr/>
        </p:nvSpPr>
        <p:spPr bwMode="auto">
          <a:xfrm>
            <a:off x="1449292" y="4287325"/>
            <a:ext cx="934145" cy="431489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Time Period</a:t>
            </a:r>
          </a:p>
        </p:txBody>
      </p:sp>
      <p:cxnSp>
        <p:nvCxnSpPr>
          <p:cNvPr id="107" name="Straight Connector 106"/>
          <p:cNvCxnSpPr>
            <a:stCxn id="106" idx="0"/>
            <a:endCxn id="97" idx="2"/>
          </p:cNvCxnSpPr>
          <p:nvPr/>
        </p:nvCxnSpPr>
        <p:spPr bwMode="auto">
          <a:xfrm flipH="1" flipV="1">
            <a:off x="1277851" y="3608740"/>
            <a:ext cx="638514" cy="678585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8" name="Picture 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76" y="4738426"/>
            <a:ext cx="1457840" cy="194378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183" y="403167"/>
            <a:ext cx="1227082" cy="2178071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11" y="5332110"/>
            <a:ext cx="2039391" cy="1312304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8" y="403167"/>
            <a:ext cx="1429912" cy="12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Activity (Not in Lecture)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various ER diagrams could work, not just the following one!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3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9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4093"/>
            <a:ext cx="10515600" cy="1886511"/>
          </a:xfrm>
        </p:spPr>
        <p:txBody>
          <a:bodyPr/>
          <a:lstStyle/>
          <a:p>
            <a:r>
              <a:rPr lang="en-US" dirty="0" smtClean="0"/>
              <a:t>Add in: Subclasses, constraints, and weak entity 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780" y="-22510"/>
              <a:ext cx="2678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&gt;  Section  3  &gt;  ACTIVITY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3317" y="5131359"/>
            <a:ext cx="1978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Teams belong </a:t>
            </a:r>
            <a:r>
              <a:rPr lang="en-US" sz="2000" smtClean="0">
                <a:latin typeface="+mj-lt"/>
              </a:rPr>
              <a:t>to cities- model as </a:t>
            </a:r>
            <a:r>
              <a:rPr lang="en-US" sz="2000" b="1" i="1" smtClean="0">
                <a:latin typeface="+mj-lt"/>
              </a:rPr>
              <a:t>weak entity sets</a:t>
            </a:r>
            <a:endParaRPr lang="en-US" sz="2000" dirty="0" smtClean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9526" y="5163671"/>
            <a:ext cx="22171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Players are either on Offense or Defense, and are of types (QB, RB, WR, TE, K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…)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6896" y="5191275"/>
            <a:ext cx="1810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All passes are to exactly one player; all runs include a player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8200" y="2568388"/>
            <a:ext cx="3781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+mj-lt"/>
              </a:rPr>
              <a:t>Concepts to include / model:</a:t>
            </a:r>
            <a:endParaRPr lang="en-US" sz="240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96254" y="5131358"/>
            <a:ext cx="2282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Make sure you have designated keys for all our concepts!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49" y="3413092"/>
            <a:ext cx="1711898" cy="162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34" y="3528316"/>
            <a:ext cx="2425320" cy="1362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693" y="3236410"/>
            <a:ext cx="1378152" cy="198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3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456918" y="1757358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Teams</a:t>
            </a:r>
          </a:p>
        </p:txBody>
      </p:sp>
      <p:cxnSp>
        <p:nvCxnSpPr>
          <p:cNvPr id="20" name="Straight Connector 19"/>
          <p:cNvCxnSpPr>
            <a:stCxn id="19" idx="4"/>
            <a:endCxn id="16" idx="0"/>
          </p:cNvCxnSpPr>
          <p:nvPr/>
        </p:nvCxnSpPr>
        <p:spPr bwMode="auto">
          <a:xfrm>
            <a:off x="5940956" y="1423473"/>
            <a:ext cx="0" cy="333885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AutoShape 8"/>
          <p:cNvSpPr>
            <a:spLocks noChangeArrowheads="1"/>
          </p:cNvSpPr>
          <p:nvPr/>
        </p:nvSpPr>
        <p:spPr bwMode="auto">
          <a:xfrm>
            <a:off x="5309929" y="2618756"/>
            <a:ext cx="1262054" cy="531005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LocatedIn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91" name="Straight Connector 90"/>
          <p:cNvCxnSpPr>
            <a:stCxn id="90" idx="0"/>
            <a:endCxn id="16" idx="2"/>
          </p:cNvCxnSpPr>
          <p:nvPr/>
        </p:nvCxnSpPr>
        <p:spPr bwMode="auto">
          <a:xfrm flipV="1">
            <a:off x="5940956" y="2170363"/>
            <a:ext cx="0" cy="44839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111" idx="0"/>
            <a:endCxn id="90" idx="2"/>
          </p:cNvCxnSpPr>
          <p:nvPr/>
        </p:nvCxnSpPr>
        <p:spPr bwMode="auto">
          <a:xfrm flipV="1">
            <a:off x="5940956" y="3149760"/>
            <a:ext cx="0" cy="333886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Arrow Connector 98"/>
          <p:cNvCxnSpPr>
            <a:stCxn id="16" idx="2"/>
            <a:endCxn id="90" idx="0"/>
          </p:cNvCxnSpPr>
          <p:nvPr/>
        </p:nvCxnSpPr>
        <p:spPr>
          <a:xfrm>
            <a:off x="5940956" y="2170363"/>
            <a:ext cx="0" cy="448393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5456918" y="3483646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Cities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887355" y="3459718"/>
            <a:ext cx="1978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Teams belong </a:t>
            </a:r>
            <a:r>
              <a:rPr lang="en-US" sz="2000">
                <a:latin typeface="+mj-lt"/>
              </a:rPr>
              <a:t>to cities- model as </a:t>
            </a:r>
            <a:r>
              <a:rPr lang="en-US" sz="2000" b="1" i="1">
                <a:latin typeface="+mj-lt"/>
              </a:rPr>
              <a:t>weak entity sets</a:t>
            </a:r>
            <a:endParaRPr lang="en-US" sz="2000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3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66161" y="892468"/>
            <a:ext cx="1149590" cy="531005"/>
            <a:chOff x="5366161" y="892468"/>
            <a:chExt cx="1149590" cy="531005"/>
          </a:xfrm>
        </p:grpSpPr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5366161" y="892468"/>
              <a:ext cx="1149590" cy="5310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</a:rPr>
                <a:t>Team </a:t>
              </a:r>
              <a:r>
                <a:rPr lang="en-US" sz="1200" dirty="0" smtClean="0">
                  <a:solidFill>
                    <a:srgbClr val="000000"/>
                  </a:solidFill>
                </a:rPr>
                <a:t>Name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534515" y="1263728"/>
              <a:ext cx="81288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5366161" y="4229929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 smtClean="0">
                <a:solidFill>
                  <a:srgbClr val="000000"/>
                </a:solidFill>
              </a:rPr>
              <a:t>Name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cxnSp>
        <p:nvCxnSpPr>
          <p:cNvPr id="26" name="Straight Connector 25"/>
          <p:cNvCxnSpPr>
            <a:stCxn id="24" idx="0"/>
            <a:endCxn id="111" idx="2"/>
          </p:cNvCxnSpPr>
          <p:nvPr/>
        </p:nvCxnSpPr>
        <p:spPr bwMode="auto">
          <a:xfrm flipV="1">
            <a:off x="5940956" y="3896650"/>
            <a:ext cx="0" cy="33327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735" y="1688973"/>
            <a:ext cx="1711898" cy="16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456918" y="1757358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Teams</a:t>
            </a:r>
          </a:p>
        </p:txBody>
      </p:sp>
      <p:cxnSp>
        <p:nvCxnSpPr>
          <p:cNvPr id="20" name="Straight Connector 19"/>
          <p:cNvCxnSpPr>
            <a:stCxn id="19" idx="4"/>
            <a:endCxn id="16" idx="0"/>
          </p:cNvCxnSpPr>
          <p:nvPr/>
        </p:nvCxnSpPr>
        <p:spPr bwMode="auto">
          <a:xfrm>
            <a:off x="5940956" y="1423473"/>
            <a:ext cx="0" cy="333885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AutoShape 8"/>
          <p:cNvSpPr>
            <a:spLocks noChangeArrowheads="1"/>
          </p:cNvSpPr>
          <p:nvPr/>
        </p:nvSpPr>
        <p:spPr bwMode="auto">
          <a:xfrm>
            <a:off x="5309929" y="2618756"/>
            <a:ext cx="1262054" cy="531005"/>
          </a:xfrm>
          <a:prstGeom prst="diamond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LocatedIn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91" name="Straight Connector 90"/>
          <p:cNvCxnSpPr>
            <a:stCxn id="90" idx="0"/>
            <a:endCxn id="16" idx="2"/>
          </p:cNvCxnSpPr>
          <p:nvPr/>
        </p:nvCxnSpPr>
        <p:spPr bwMode="auto">
          <a:xfrm flipV="1">
            <a:off x="5940956" y="2170363"/>
            <a:ext cx="0" cy="44839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111" idx="0"/>
            <a:endCxn id="90" idx="2"/>
          </p:cNvCxnSpPr>
          <p:nvPr/>
        </p:nvCxnSpPr>
        <p:spPr bwMode="auto">
          <a:xfrm flipV="1">
            <a:off x="5940956" y="3149760"/>
            <a:ext cx="0" cy="333886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Arrow Connector 98"/>
          <p:cNvCxnSpPr>
            <a:stCxn id="16" idx="2"/>
            <a:endCxn id="90" idx="0"/>
          </p:cNvCxnSpPr>
          <p:nvPr/>
        </p:nvCxnSpPr>
        <p:spPr>
          <a:xfrm>
            <a:off x="5940956" y="2170363"/>
            <a:ext cx="0" cy="448393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5456918" y="3483646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Cities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3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66161" y="892468"/>
            <a:ext cx="1149590" cy="531005"/>
            <a:chOff x="5366161" y="892468"/>
            <a:chExt cx="1149590" cy="531005"/>
          </a:xfrm>
        </p:grpSpPr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5366161" y="892468"/>
              <a:ext cx="1149590" cy="5310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</a:rPr>
                <a:t>Team </a:t>
              </a:r>
              <a:r>
                <a:rPr lang="en-US" sz="1200" dirty="0" smtClean="0">
                  <a:solidFill>
                    <a:srgbClr val="000000"/>
                  </a:solidFill>
                </a:rPr>
                <a:t>Name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534515" y="1263728"/>
              <a:ext cx="81288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5366161" y="4229929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 smtClean="0">
                <a:solidFill>
                  <a:srgbClr val="000000"/>
                </a:solidFill>
              </a:rPr>
              <a:t>Name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cxnSp>
        <p:nvCxnSpPr>
          <p:cNvPr id="26" name="Straight Connector 25"/>
          <p:cNvCxnSpPr>
            <a:stCxn id="24" idx="0"/>
            <a:endCxn id="111" idx="2"/>
          </p:cNvCxnSpPr>
          <p:nvPr/>
        </p:nvCxnSpPr>
        <p:spPr bwMode="auto">
          <a:xfrm flipV="1">
            <a:off x="5940956" y="3896650"/>
            <a:ext cx="0" cy="33327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501676" y="1943742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Players</a:t>
            </a:r>
          </a:p>
        </p:txBody>
      </p:sp>
      <p:sp>
        <p:nvSpPr>
          <p:cNvPr id="22" name="Oval 12"/>
          <p:cNvSpPr>
            <a:spLocks noChangeArrowheads="1"/>
          </p:cNvSpPr>
          <p:nvPr/>
        </p:nvSpPr>
        <p:spPr bwMode="auto">
          <a:xfrm>
            <a:off x="1749816" y="1015938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name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2345017" y="1534891"/>
            <a:ext cx="661103" cy="39680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AutoShape 8"/>
          <p:cNvSpPr>
            <a:spLocks noChangeArrowheads="1"/>
          </p:cNvSpPr>
          <p:nvPr/>
        </p:nvSpPr>
        <p:spPr bwMode="auto">
          <a:xfrm>
            <a:off x="3887861" y="1757359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MemberOf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2985714" y="104286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Player ID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 flipH="1">
            <a:off x="2985715" y="1573868"/>
            <a:ext cx="574795" cy="36987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1749816" y="2839405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PlaysPosition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67535" y="5211078"/>
            <a:ext cx="110145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OffensePosition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808276" y="5211078"/>
            <a:ext cx="1177437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DefensePosition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190859" y="3563141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Position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4" name="AutoShape 10"/>
          <p:cNvSpPr>
            <a:spLocks noChangeAspect="1" noChangeArrowheads="1"/>
          </p:cNvSpPr>
          <p:nvPr/>
        </p:nvSpPr>
        <p:spPr bwMode="auto">
          <a:xfrm>
            <a:off x="1378932" y="4256813"/>
            <a:ext cx="591931" cy="500674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</a:rPr>
              <a:t>isa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5" name="Straight Connector 34"/>
          <p:cNvCxnSpPr>
            <a:stCxn id="30" idx="2"/>
          </p:cNvCxnSpPr>
          <p:nvPr/>
        </p:nvCxnSpPr>
        <p:spPr bwMode="auto">
          <a:xfrm flipH="1">
            <a:off x="1674898" y="3370410"/>
            <a:ext cx="705945" cy="19273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1674897" y="3976145"/>
            <a:ext cx="0" cy="280668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1084953" y="4757488"/>
            <a:ext cx="589944" cy="45359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1674897" y="4757488"/>
            <a:ext cx="617418" cy="45359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endCxn id="59" idx="0"/>
          </p:cNvCxnSpPr>
          <p:nvPr/>
        </p:nvCxnSpPr>
        <p:spPr bwMode="auto">
          <a:xfrm flipH="1">
            <a:off x="873725" y="5624082"/>
            <a:ext cx="211230" cy="528118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2292317" y="5624082"/>
            <a:ext cx="248844" cy="44990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>
          <a:xfrm flipH="1">
            <a:off x="2407000" y="2356746"/>
            <a:ext cx="604871" cy="482658"/>
          </a:xfrm>
          <a:prstGeom prst="line">
            <a:avLst/>
          </a:prstGeom>
          <a:ln w="28575" cmpd="sng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45" idx="1"/>
          </p:cNvCxnSpPr>
          <p:nvPr/>
        </p:nvCxnSpPr>
        <p:spPr>
          <a:xfrm flipV="1">
            <a:off x="3469753" y="2022862"/>
            <a:ext cx="418109" cy="127383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5819" y="4520984"/>
            <a:ext cx="22171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Players are either on Offense or Defense, and are of types (QB, RB, WR, TE, </a:t>
            </a:r>
            <a:r>
              <a:rPr lang="en-US" sz="2000" dirty="0" smtClean="0">
                <a:latin typeface="+mj-lt"/>
              </a:rPr>
              <a:t>K …)</a:t>
            </a:r>
            <a:endParaRPr lang="en-US" sz="2000" dirty="0">
              <a:latin typeface="+mj-lt"/>
            </a:endParaRPr>
          </a:p>
        </p:txBody>
      </p:sp>
      <p:cxnSp>
        <p:nvCxnSpPr>
          <p:cNvPr id="46" name="Straight Connector 45"/>
          <p:cNvCxnSpPr>
            <a:stCxn id="27" idx="3"/>
            <a:endCxn id="16" idx="1"/>
          </p:cNvCxnSpPr>
          <p:nvPr/>
        </p:nvCxnSpPr>
        <p:spPr bwMode="auto">
          <a:xfrm flipV="1">
            <a:off x="5149915" y="1963860"/>
            <a:ext cx="307003" cy="59002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Oval 13"/>
          <p:cNvSpPr>
            <a:spLocks noChangeArrowheads="1"/>
          </p:cNvSpPr>
          <p:nvPr/>
        </p:nvSpPr>
        <p:spPr bwMode="auto">
          <a:xfrm>
            <a:off x="3153053" y="3903093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 smtClean="0">
                <a:solidFill>
                  <a:srgbClr val="000000"/>
                </a:solidFill>
              </a:rPr>
              <a:t>String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cxnSp>
        <p:nvCxnSpPr>
          <p:cNvPr id="51" name="Straight Connector 50"/>
          <p:cNvCxnSpPr>
            <a:stCxn id="50" idx="2"/>
            <a:endCxn id="33" idx="3"/>
          </p:cNvCxnSpPr>
          <p:nvPr/>
        </p:nvCxnSpPr>
        <p:spPr bwMode="auto">
          <a:xfrm flipH="1" flipV="1">
            <a:off x="2158935" y="3769643"/>
            <a:ext cx="994118" cy="39895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3153053" y="3267177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 smtClean="0">
                <a:solidFill>
                  <a:srgbClr val="000000"/>
                </a:solidFill>
              </a:rPr>
              <a:t>Type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>
            <a:stCxn id="53" idx="2"/>
            <a:endCxn id="33" idx="3"/>
          </p:cNvCxnSpPr>
          <p:nvPr/>
        </p:nvCxnSpPr>
        <p:spPr bwMode="auto">
          <a:xfrm flipH="1">
            <a:off x="2158935" y="3532680"/>
            <a:ext cx="994118" cy="23696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Oval 13"/>
          <p:cNvSpPr>
            <a:spLocks noChangeArrowheads="1"/>
          </p:cNvSpPr>
          <p:nvPr/>
        </p:nvSpPr>
        <p:spPr bwMode="auto">
          <a:xfrm>
            <a:off x="298930" y="6152200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OffensivePosType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1" name="Oval 13"/>
          <p:cNvSpPr>
            <a:spLocks noChangeArrowheads="1"/>
          </p:cNvSpPr>
          <p:nvPr/>
        </p:nvSpPr>
        <p:spPr bwMode="auto">
          <a:xfrm>
            <a:off x="1969502" y="6073986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DefensivePosType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898" y="3132572"/>
            <a:ext cx="2425320" cy="136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0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various ER diagrams could work, not just the following one!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1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77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719863" y="2075616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Games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847420" y="71860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date</a:t>
            </a:r>
          </a:p>
        </p:txBody>
      </p:sp>
      <p:cxnSp>
        <p:nvCxnSpPr>
          <p:cNvPr id="14" name="Straight Connector 13"/>
          <p:cNvCxnSpPr>
            <a:stCxn id="13" idx="4"/>
            <a:endCxn id="12" idx="0"/>
          </p:cNvCxnSpPr>
          <p:nvPr/>
        </p:nvCxnSpPr>
        <p:spPr bwMode="auto">
          <a:xfrm>
            <a:off x="8422216" y="1249609"/>
            <a:ext cx="1023705" cy="82600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736617" y="1249608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Teams</a:t>
            </a: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5542887" y="42833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Team ID</a:t>
            </a:r>
          </a:p>
        </p:txBody>
      </p:sp>
      <p:cxnSp>
        <p:nvCxnSpPr>
          <p:cNvPr id="20" name="Straight Connector 19"/>
          <p:cNvCxnSpPr>
            <a:stCxn id="19" idx="4"/>
            <a:endCxn id="16" idx="0"/>
          </p:cNvCxnSpPr>
          <p:nvPr/>
        </p:nvCxnSpPr>
        <p:spPr bwMode="auto">
          <a:xfrm>
            <a:off x="6117683" y="959338"/>
            <a:ext cx="102973" cy="29027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27" idx="3"/>
            <a:endCxn id="12" idx="1"/>
          </p:cNvCxnSpPr>
          <p:nvPr/>
        </p:nvCxnSpPr>
        <p:spPr bwMode="auto">
          <a:xfrm flipV="1">
            <a:off x="8194481" y="2302237"/>
            <a:ext cx="525382" cy="13672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6" idx="3"/>
            <a:endCxn id="27" idx="1"/>
          </p:cNvCxnSpPr>
          <p:nvPr/>
        </p:nvCxnSpPr>
        <p:spPr bwMode="auto">
          <a:xfrm>
            <a:off x="6704693" y="1456110"/>
            <a:ext cx="227734" cy="98284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AutoShape 8"/>
          <p:cNvSpPr>
            <a:spLocks noChangeArrowheads="1"/>
          </p:cNvSpPr>
          <p:nvPr/>
        </p:nvSpPr>
        <p:spPr bwMode="auto">
          <a:xfrm>
            <a:off x="6932427" y="2173456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PlayingHome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9279747" y="68976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location</a:t>
            </a:r>
          </a:p>
        </p:txBody>
      </p:sp>
      <p:cxnSp>
        <p:nvCxnSpPr>
          <p:cNvPr id="52" name="Straight Connector 51"/>
          <p:cNvCxnSpPr>
            <a:stCxn id="51" idx="4"/>
            <a:endCxn id="12" idx="0"/>
          </p:cNvCxnSpPr>
          <p:nvPr/>
        </p:nvCxnSpPr>
        <p:spPr bwMode="auto">
          <a:xfrm flipH="1">
            <a:off x="9445920" y="1220769"/>
            <a:ext cx="408622" cy="85484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16" idx="3"/>
            <a:endCxn id="30" idx="1"/>
          </p:cNvCxnSpPr>
          <p:nvPr/>
        </p:nvCxnSpPr>
        <p:spPr bwMode="auto">
          <a:xfrm>
            <a:off x="6704693" y="1456110"/>
            <a:ext cx="227734" cy="26550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1659446" y="5204735"/>
            <a:ext cx="24141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+mj-lt"/>
              </a:rPr>
              <a:t>Teams</a:t>
            </a:r>
            <a:r>
              <a:rPr lang="en-US" sz="2000" dirty="0">
                <a:latin typeface="+mj-lt"/>
              </a:rPr>
              <a:t> play each other in </a:t>
            </a:r>
            <a:r>
              <a:rPr lang="en-US" sz="2000" b="1" u="sng" dirty="0">
                <a:latin typeface="+mj-lt"/>
              </a:rPr>
              <a:t>Games</a:t>
            </a:r>
            <a:r>
              <a:rPr lang="en-US" sz="2000" dirty="0">
                <a:latin typeface="+mj-lt"/>
              </a:rPr>
              <a:t>.  Each pair of teams can play each other multiple times</a:t>
            </a:r>
            <a:endParaRPr lang="en-US" sz="2000" b="1" u="sng" dirty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22" name="Rectangle 21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1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6932427" y="1456110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PlayingAway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35" name="Straight Connector 34"/>
          <p:cNvCxnSpPr>
            <a:stCxn id="30" idx="3"/>
            <a:endCxn id="12" idx="1"/>
          </p:cNvCxnSpPr>
          <p:nvPr/>
        </p:nvCxnSpPr>
        <p:spPr bwMode="auto">
          <a:xfrm>
            <a:off x="8194481" y="1721613"/>
            <a:ext cx="525382" cy="580624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121" y="3577005"/>
            <a:ext cx="1711898" cy="16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29844" y="1810112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Players</a:t>
            </a:r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1455884" y="90788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name</a:t>
            </a:r>
          </a:p>
        </p:txBody>
      </p:sp>
      <p:cxnSp>
        <p:nvCxnSpPr>
          <p:cNvPr id="10" name="Straight Connector 9"/>
          <p:cNvCxnSpPr>
            <a:stCxn id="6" idx="4"/>
            <a:endCxn id="5" idx="0"/>
          </p:cNvCxnSpPr>
          <p:nvPr/>
        </p:nvCxnSpPr>
        <p:spPr bwMode="auto">
          <a:xfrm>
            <a:off x="2030680" y="1438886"/>
            <a:ext cx="983203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5" idx="3"/>
            <a:endCxn id="24" idx="1"/>
          </p:cNvCxnSpPr>
          <p:nvPr/>
        </p:nvCxnSpPr>
        <p:spPr bwMode="auto">
          <a:xfrm flipV="1">
            <a:off x="3497920" y="1721612"/>
            <a:ext cx="484039" cy="2950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3981959" y="1456109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MemberOf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2747036" y="90788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Player ID</a:t>
            </a:r>
          </a:p>
        </p:txBody>
      </p:sp>
      <p:cxnSp>
        <p:nvCxnSpPr>
          <p:cNvPr id="45" name="Straight Connector 44"/>
          <p:cNvCxnSpPr>
            <a:stCxn id="44" idx="4"/>
            <a:endCxn id="5" idx="0"/>
          </p:cNvCxnSpPr>
          <p:nvPr/>
        </p:nvCxnSpPr>
        <p:spPr bwMode="auto">
          <a:xfrm flipH="1">
            <a:off x="3013883" y="1438886"/>
            <a:ext cx="307949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1633759" y="5378889"/>
            <a:ext cx="2357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+mj-lt"/>
              </a:rPr>
              <a:t>Players</a:t>
            </a:r>
            <a:r>
              <a:rPr lang="en-US" sz="2000" dirty="0">
                <a:latin typeface="+mj-lt"/>
              </a:rPr>
              <a:t> belong to Teams (assume no trades / changes)</a:t>
            </a:r>
            <a:endParaRPr lang="en-US" sz="2000" b="1" u="sng" dirty="0">
              <a:latin typeface="+mj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31" name="Rectangle 3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1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8719863" y="2075616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Games</a:t>
            </a: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7847420" y="71860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date</a:t>
            </a:r>
          </a:p>
        </p:txBody>
      </p:sp>
      <p:cxnSp>
        <p:nvCxnSpPr>
          <p:cNvPr id="35" name="Straight Connector 34"/>
          <p:cNvCxnSpPr>
            <a:stCxn id="53" idx="4"/>
            <a:endCxn id="48" idx="0"/>
          </p:cNvCxnSpPr>
          <p:nvPr/>
        </p:nvCxnSpPr>
        <p:spPr bwMode="auto">
          <a:xfrm>
            <a:off x="8422216" y="1249609"/>
            <a:ext cx="1023705" cy="82600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5736617" y="1249608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Teams</a:t>
            </a:r>
          </a:p>
        </p:txBody>
      </p:sp>
      <p:sp>
        <p:nvSpPr>
          <p:cNvPr id="37" name="Oval 13"/>
          <p:cNvSpPr>
            <a:spLocks noChangeArrowheads="1"/>
          </p:cNvSpPr>
          <p:nvPr/>
        </p:nvSpPr>
        <p:spPr bwMode="auto">
          <a:xfrm>
            <a:off x="5542887" y="42833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Team ID</a:t>
            </a: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6117683" y="959338"/>
            <a:ext cx="102973" cy="29027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endCxn id="48" idx="1"/>
          </p:cNvCxnSpPr>
          <p:nvPr/>
        </p:nvCxnSpPr>
        <p:spPr bwMode="auto">
          <a:xfrm flipV="1">
            <a:off x="8194481" y="2302237"/>
            <a:ext cx="525382" cy="13672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704693" y="1456110"/>
            <a:ext cx="227734" cy="98284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6932427" y="2173456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PlayingHome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9279747" y="68976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location</a:t>
            </a:r>
          </a:p>
        </p:txBody>
      </p:sp>
      <p:cxnSp>
        <p:nvCxnSpPr>
          <p:cNvPr id="48" name="Straight Connector 47"/>
          <p:cNvCxnSpPr>
            <a:endCxn id="48" idx="0"/>
          </p:cNvCxnSpPr>
          <p:nvPr/>
        </p:nvCxnSpPr>
        <p:spPr bwMode="auto">
          <a:xfrm flipH="1">
            <a:off x="9445920" y="1220769"/>
            <a:ext cx="408622" cy="85484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6704693" y="1456110"/>
            <a:ext cx="227734" cy="26550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8"/>
          <p:cNvSpPr>
            <a:spLocks noChangeArrowheads="1"/>
          </p:cNvSpPr>
          <p:nvPr/>
        </p:nvSpPr>
        <p:spPr bwMode="auto">
          <a:xfrm>
            <a:off x="6932427" y="1456110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PlayingAway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55" name="Straight Connector 54"/>
          <p:cNvCxnSpPr>
            <a:endCxn id="48" idx="1"/>
          </p:cNvCxnSpPr>
          <p:nvPr/>
        </p:nvCxnSpPr>
        <p:spPr bwMode="auto">
          <a:xfrm>
            <a:off x="8194481" y="1721613"/>
            <a:ext cx="525382" cy="580624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24" idx="3"/>
            <a:endCxn id="36" idx="1"/>
          </p:cNvCxnSpPr>
          <p:nvPr/>
        </p:nvCxnSpPr>
        <p:spPr bwMode="auto">
          <a:xfrm flipV="1">
            <a:off x="5244013" y="1456110"/>
            <a:ext cx="492604" cy="2655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920" y="3880223"/>
            <a:ext cx="2425320" cy="136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19" y="3864799"/>
            <a:ext cx="1457265" cy="120831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51211" y="5214592"/>
            <a:ext cx="2770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A Game is made up of </a:t>
            </a:r>
            <a:r>
              <a:rPr lang="en-US" sz="2000" b="1" u="sng" dirty="0">
                <a:latin typeface="+mj-lt"/>
              </a:rPr>
              <a:t>Plays</a:t>
            </a:r>
            <a:r>
              <a:rPr lang="en-US" sz="2000" dirty="0">
                <a:latin typeface="+mj-lt"/>
              </a:rPr>
              <a:t> that result in a yardage gain/loss, and potentially a touchdown</a:t>
            </a:r>
            <a:endParaRPr lang="en-US" sz="2000" b="1" u="sng" dirty="0">
              <a:latin typeface="+mj-lt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736617" y="3411558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Plays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4657024" y="4554780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 </a:t>
            </a:r>
            <a:r>
              <a:rPr lang="en-US" sz="1200" u="sng" dirty="0" smtClean="0">
                <a:solidFill>
                  <a:srgbClr val="000000"/>
                </a:solidFill>
              </a:rPr>
              <a:t>ID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H="1">
            <a:off x="5231820" y="3864799"/>
            <a:ext cx="1230854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AutoShape 8"/>
          <p:cNvSpPr>
            <a:spLocks noChangeArrowheads="1"/>
          </p:cNvSpPr>
          <p:nvPr/>
        </p:nvSpPr>
        <p:spPr bwMode="auto">
          <a:xfrm>
            <a:off x="7609246" y="3104530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OccurIn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34" name="Straight Connector 33"/>
          <p:cNvCxnSpPr>
            <a:stCxn id="40" idx="2"/>
          </p:cNvCxnSpPr>
          <p:nvPr/>
        </p:nvCxnSpPr>
        <p:spPr bwMode="auto">
          <a:xfrm flipH="1">
            <a:off x="8871300" y="2518278"/>
            <a:ext cx="574620" cy="85175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H="1">
            <a:off x="7188731" y="3370033"/>
            <a:ext cx="420515" cy="268145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5887878" y="4554780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Yardage Diff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6462674" y="3864799"/>
            <a:ext cx="0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6462675" y="3864799"/>
            <a:ext cx="1220333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7108212" y="4554780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Touchdown</a:t>
            </a:r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48" name="Rectangle 4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1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529844" y="1810112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Players</a:t>
            </a:r>
          </a:p>
        </p:txBody>
      </p:sp>
      <p:sp>
        <p:nvSpPr>
          <p:cNvPr id="53" name="Oval 12"/>
          <p:cNvSpPr>
            <a:spLocks noChangeArrowheads="1"/>
          </p:cNvSpPr>
          <p:nvPr/>
        </p:nvSpPr>
        <p:spPr bwMode="auto">
          <a:xfrm>
            <a:off x="1455884" y="90788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name</a:t>
            </a:r>
          </a:p>
        </p:txBody>
      </p:sp>
      <p:cxnSp>
        <p:nvCxnSpPr>
          <p:cNvPr id="54" name="Straight Connector 53"/>
          <p:cNvCxnSpPr>
            <a:stCxn id="56" idx="4"/>
            <a:endCxn id="55" idx="0"/>
          </p:cNvCxnSpPr>
          <p:nvPr/>
        </p:nvCxnSpPr>
        <p:spPr bwMode="auto">
          <a:xfrm>
            <a:off x="2030680" y="1438886"/>
            <a:ext cx="983203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55" idx="3"/>
          </p:cNvCxnSpPr>
          <p:nvPr/>
        </p:nvCxnSpPr>
        <p:spPr bwMode="auto">
          <a:xfrm flipV="1">
            <a:off x="3497920" y="1721612"/>
            <a:ext cx="484039" cy="2950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AutoShape 8"/>
          <p:cNvSpPr>
            <a:spLocks noChangeArrowheads="1"/>
          </p:cNvSpPr>
          <p:nvPr/>
        </p:nvSpPr>
        <p:spPr bwMode="auto">
          <a:xfrm>
            <a:off x="3981959" y="1456109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MemberOf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3" name="Oval 13"/>
          <p:cNvSpPr>
            <a:spLocks noChangeArrowheads="1"/>
          </p:cNvSpPr>
          <p:nvPr/>
        </p:nvSpPr>
        <p:spPr bwMode="auto">
          <a:xfrm>
            <a:off x="2747036" y="90788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Player ID</a:t>
            </a:r>
          </a:p>
        </p:txBody>
      </p:sp>
      <p:cxnSp>
        <p:nvCxnSpPr>
          <p:cNvPr id="64" name="Straight Connector 63"/>
          <p:cNvCxnSpPr>
            <a:endCxn id="55" idx="0"/>
          </p:cNvCxnSpPr>
          <p:nvPr/>
        </p:nvCxnSpPr>
        <p:spPr bwMode="auto">
          <a:xfrm flipH="1">
            <a:off x="3013883" y="1438886"/>
            <a:ext cx="307949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8719863" y="2075616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Games</a:t>
            </a: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7847420" y="71860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date</a:t>
            </a:r>
          </a:p>
        </p:txBody>
      </p:sp>
      <p:cxnSp>
        <p:nvCxnSpPr>
          <p:cNvPr id="67" name="Straight Connector 66"/>
          <p:cNvCxnSpPr/>
          <p:nvPr/>
        </p:nvCxnSpPr>
        <p:spPr bwMode="auto">
          <a:xfrm>
            <a:off x="8422216" y="1249609"/>
            <a:ext cx="1023705" cy="82600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5736617" y="1249608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Teams</a:t>
            </a:r>
          </a:p>
        </p:txBody>
      </p:sp>
      <p:sp>
        <p:nvSpPr>
          <p:cNvPr id="69" name="Oval 13"/>
          <p:cNvSpPr>
            <a:spLocks noChangeArrowheads="1"/>
          </p:cNvSpPr>
          <p:nvPr/>
        </p:nvSpPr>
        <p:spPr bwMode="auto">
          <a:xfrm>
            <a:off x="5542887" y="42833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Team ID</a:t>
            </a: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6117683" y="959338"/>
            <a:ext cx="102973" cy="29027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 flipV="1">
            <a:off x="8194481" y="2302237"/>
            <a:ext cx="525382" cy="13672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6704693" y="1456110"/>
            <a:ext cx="227734" cy="98284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AutoShape 8"/>
          <p:cNvSpPr>
            <a:spLocks noChangeArrowheads="1"/>
          </p:cNvSpPr>
          <p:nvPr/>
        </p:nvSpPr>
        <p:spPr bwMode="auto">
          <a:xfrm>
            <a:off x="6932427" y="2173456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PlayingHome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9279747" y="68976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location</a:t>
            </a:r>
          </a:p>
        </p:txBody>
      </p:sp>
      <p:cxnSp>
        <p:nvCxnSpPr>
          <p:cNvPr id="75" name="Straight Connector 74"/>
          <p:cNvCxnSpPr/>
          <p:nvPr/>
        </p:nvCxnSpPr>
        <p:spPr bwMode="auto">
          <a:xfrm flipH="1">
            <a:off x="9445920" y="1220769"/>
            <a:ext cx="408622" cy="85484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6704693" y="1456110"/>
            <a:ext cx="227734" cy="26550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8"/>
          <p:cNvSpPr>
            <a:spLocks noChangeArrowheads="1"/>
          </p:cNvSpPr>
          <p:nvPr/>
        </p:nvSpPr>
        <p:spPr bwMode="auto">
          <a:xfrm>
            <a:off x="6932427" y="1456110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PlayingAway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8194481" y="1721613"/>
            <a:ext cx="525382" cy="580624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 flipV="1">
            <a:off x="5244013" y="1456110"/>
            <a:ext cx="492604" cy="2655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218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8"/>
          <p:cNvSpPr>
            <a:spLocks noChangeArrowheads="1"/>
          </p:cNvSpPr>
          <p:nvPr/>
        </p:nvSpPr>
        <p:spPr bwMode="auto">
          <a:xfrm>
            <a:off x="3243710" y="4003054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ParticipateIn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48" name="Straight Connector 47"/>
          <p:cNvCxnSpPr>
            <a:stCxn id="74" idx="2"/>
            <a:endCxn id="43" idx="1"/>
          </p:cNvCxnSpPr>
          <p:nvPr/>
        </p:nvCxnSpPr>
        <p:spPr bwMode="auto">
          <a:xfrm>
            <a:off x="3013882" y="2223116"/>
            <a:ext cx="229828" cy="204544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stCxn id="43" idx="3"/>
            <a:endCxn id="64" idx="1"/>
          </p:cNvCxnSpPr>
          <p:nvPr/>
        </p:nvCxnSpPr>
        <p:spPr bwMode="auto">
          <a:xfrm flipV="1">
            <a:off x="4505764" y="3638179"/>
            <a:ext cx="1230853" cy="630378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486311" y="5318289"/>
            <a:ext cx="2893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A Play will contain either a </a:t>
            </a:r>
            <a:r>
              <a:rPr lang="en-US" sz="2000" b="1" u="sng" dirty="0">
                <a:latin typeface="+mj-lt"/>
              </a:rPr>
              <a:t>Pass</a:t>
            </a:r>
            <a:r>
              <a:rPr lang="en-US" sz="2000" dirty="0">
                <a:latin typeface="+mj-lt"/>
              </a:rPr>
              <a:t> from one player to another, or a </a:t>
            </a:r>
            <a:r>
              <a:rPr lang="en-US" sz="2000" b="1" u="sng" dirty="0">
                <a:latin typeface="+mj-lt"/>
              </a:rPr>
              <a:t>Run</a:t>
            </a:r>
            <a:r>
              <a:rPr lang="en-US" sz="2000" dirty="0">
                <a:latin typeface="+mj-lt"/>
              </a:rPr>
              <a:t> by one player</a:t>
            </a:r>
            <a:endParaRPr lang="en-US" sz="2000" b="1" u="sng" dirty="0"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62" name="Rectangle 61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1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5736617" y="3411558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Plays</a:t>
            </a: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4657024" y="4554780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 </a:t>
            </a:r>
            <a:r>
              <a:rPr lang="en-US" sz="1200" u="sng" dirty="0" smtClean="0">
                <a:solidFill>
                  <a:srgbClr val="000000"/>
                </a:solidFill>
              </a:rPr>
              <a:t>ID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H="1">
            <a:off x="5231820" y="3864799"/>
            <a:ext cx="1230854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AutoShape 8"/>
          <p:cNvSpPr>
            <a:spLocks noChangeArrowheads="1"/>
          </p:cNvSpPr>
          <p:nvPr/>
        </p:nvSpPr>
        <p:spPr bwMode="auto">
          <a:xfrm>
            <a:off x="7609246" y="3104530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OccurIn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 bwMode="auto">
          <a:xfrm flipH="1">
            <a:off x="8871300" y="2518278"/>
            <a:ext cx="574620" cy="85175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H="1">
            <a:off x="7188731" y="3370033"/>
            <a:ext cx="420515" cy="268145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5887878" y="4554780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Yardage Diff</a:t>
            </a:r>
          </a:p>
        </p:txBody>
      </p:sp>
      <p:cxnSp>
        <p:nvCxnSpPr>
          <p:cNvPr id="71" name="Straight Connector 70"/>
          <p:cNvCxnSpPr/>
          <p:nvPr/>
        </p:nvCxnSpPr>
        <p:spPr bwMode="auto">
          <a:xfrm>
            <a:off x="6462674" y="3864799"/>
            <a:ext cx="0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6462675" y="3864799"/>
            <a:ext cx="1220333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7108212" y="4554780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Touchdown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2529844" y="1810112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Players</a:t>
            </a:r>
          </a:p>
        </p:txBody>
      </p: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1455884" y="90788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name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>
            <a:off x="2030680" y="1438886"/>
            <a:ext cx="983203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3497920" y="1721612"/>
            <a:ext cx="484039" cy="2950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AutoShape 8"/>
          <p:cNvSpPr>
            <a:spLocks noChangeArrowheads="1"/>
          </p:cNvSpPr>
          <p:nvPr/>
        </p:nvSpPr>
        <p:spPr bwMode="auto">
          <a:xfrm>
            <a:off x="3981959" y="1456109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MemberOf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9" name="Oval 13"/>
          <p:cNvSpPr>
            <a:spLocks noChangeArrowheads="1"/>
          </p:cNvSpPr>
          <p:nvPr/>
        </p:nvSpPr>
        <p:spPr bwMode="auto">
          <a:xfrm>
            <a:off x="2747036" y="90788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Player ID</a:t>
            </a:r>
          </a:p>
        </p:txBody>
      </p:sp>
      <p:cxnSp>
        <p:nvCxnSpPr>
          <p:cNvPr id="80" name="Straight Connector 79"/>
          <p:cNvCxnSpPr/>
          <p:nvPr/>
        </p:nvCxnSpPr>
        <p:spPr bwMode="auto">
          <a:xfrm flipH="1">
            <a:off x="3013883" y="1438886"/>
            <a:ext cx="307949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8719863" y="2075616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Games</a:t>
            </a:r>
          </a:p>
        </p:txBody>
      </p: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7847420" y="71860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date</a:t>
            </a:r>
          </a:p>
        </p:txBody>
      </p:sp>
      <p:cxnSp>
        <p:nvCxnSpPr>
          <p:cNvPr id="83" name="Straight Connector 82"/>
          <p:cNvCxnSpPr/>
          <p:nvPr/>
        </p:nvCxnSpPr>
        <p:spPr bwMode="auto">
          <a:xfrm>
            <a:off x="8422216" y="1249609"/>
            <a:ext cx="1023705" cy="82600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5736617" y="1249608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Teams</a:t>
            </a:r>
          </a:p>
        </p:txBody>
      </p:sp>
      <p:sp>
        <p:nvSpPr>
          <p:cNvPr id="85" name="Oval 13"/>
          <p:cNvSpPr>
            <a:spLocks noChangeArrowheads="1"/>
          </p:cNvSpPr>
          <p:nvPr/>
        </p:nvSpPr>
        <p:spPr bwMode="auto">
          <a:xfrm>
            <a:off x="5542887" y="42833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Team ID</a:t>
            </a:r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6117683" y="959338"/>
            <a:ext cx="102973" cy="29027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flipV="1">
            <a:off x="8194481" y="2302237"/>
            <a:ext cx="525382" cy="13672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6704693" y="1456110"/>
            <a:ext cx="227734" cy="98284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9" name="AutoShape 8"/>
          <p:cNvSpPr>
            <a:spLocks noChangeArrowheads="1"/>
          </p:cNvSpPr>
          <p:nvPr/>
        </p:nvSpPr>
        <p:spPr bwMode="auto">
          <a:xfrm>
            <a:off x="6932427" y="2173456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PlayingHome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9279747" y="68976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location</a:t>
            </a:r>
          </a:p>
        </p:txBody>
      </p:sp>
      <p:cxnSp>
        <p:nvCxnSpPr>
          <p:cNvPr id="91" name="Straight Connector 90"/>
          <p:cNvCxnSpPr/>
          <p:nvPr/>
        </p:nvCxnSpPr>
        <p:spPr bwMode="auto">
          <a:xfrm flipH="1">
            <a:off x="9445920" y="1220769"/>
            <a:ext cx="408622" cy="85484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6704693" y="1456110"/>
            <a:ext cx="227734" cy="26550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AutoShape 8"/>
          <p:cNvSpPr>
            <a:spLocks noChangeArrowheads="1"/>
          </p:cNvSpPr>
          <p:nvPr/>
        </p:nvSpPr>
        <p:spPr bwMode="auto">
          <a:xfrm>
            <a:off x="6932427" y="1456110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PlayingAway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 bwMode="auto">
          <a:xfrm>
            <a:off x="8194481" y="1721613"/>
            <a:ext cx="525382" cy="580624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 flipV="1">
            <a:off x="5244013" y="1456110"/>
            <a:ext cx="492604" cy="2655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Oval 107"/>
          <p:cNvSpPr>
            <a:spLocks noChangeArrowheads="1"/>
          </p:cNvSpPr>
          <p:nvPr/>
        </p:nvSpPr>
        <p:spPr bwMode="auto">
          <a:xfrm>
            <a:off x="3559744" y="2828150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Participation Type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09" name="Straight Connector 108"/>
          <p:cNvCxnSpPr>
            <a:stCxn id="43" idx="0"/>
            <a:endCxn id="108" idx="4"/>
          </p:cNvCxnSpPr>
          <p:nvPr/>
        </p:nvCxnSpPr>
        <p:spPr bwMode="auto">
          <a:xfrm flipV="1">
            <a:off x="3874737" y="3359155"/>
            <a:ext cx="259802" cy="64389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65" y="3337195"/>
            <a:ext cx="1378152" cy="198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various ER diagrams could work, not just the following one!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2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02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toShape 8"/>
          <p:cNvSpPr>
            <a:spLocks noChangeArrowheads="1"/>
          </p:cNvSpPr>
          <p:nvPr/>
        </p:nvSpPr>
        <p:spPr bwMode="auto">
          <a:xfrm>
            <a:off x="3281547" y="4532775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ParticipateIn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3051719" y="2752837"/>
            <a:ext cx="229828" cy="204544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flipV="1">
            <a:off x="4543601" y="4167900"/>
            <a:ext cx="1230853" cy="630378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5774454" y="3941279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Plays</a:t>
            </a: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4694861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 </a:t>
            </a:r>
            <a:r>
              <a:rPr lang="en-US" sz="1200" u="sng" dirty="0" smtClean="0">
                <a:solidFill>
                  <a:srgbClr val="000000"/>
                </a:solidFill>
              </a:rPr>
              <a:t>ID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 bwMode="auto">
          <a:xfrm flipH="1">
            <a:off x="5269657" y="4394520"/>
            <a:ext cx="1230854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5925715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Yardage Diff</a:t>
            </a:r>
          </a:p>
        </p:txBody>
      </p:sp>
      <p:cxnSp>
        <p:nvCxnSpPr>
          <p:cNvPr id="73" name="Straight Connector 72"/>
          <p:cNvCxnSpPr/>
          <p:nvPr/>
        </p:nvCxnSpPr>
        <p:spPr bwMode="auto">
          <a:xfrm>
            <a:off x="6500511" y="4394520"/>
            <a:ext cx="0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6500512" y="4394520"/>
            <a:ext cx="1220333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7146049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Touchdown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2567681" y="2339833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Players</a:t>
            </a:r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1493721" y="1437602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name</a:t>
            </a: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2068517" y="1968607"/>
            <a:ext cx="983203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 flipV="1">
            <a:off x="3535757" y="2251333"/>
            <a:ext cx="484039" cy="2950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0" name="AutoShape 8"/>
          <p:cNvSpPr>
            <a:spLocks noChangeArrowheads="1"/>
          </p:cNvSpPr>
          <p:nvPr/>
        </p:nvSpPr>
        <p:spPr bwMode="auto">
          <a:xfrm>
            <a:off x="4019796" y="1985830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MemberOf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1" name="Oval 13"/>
          <p:cNvSpPr>
            <a:spLocks noChangeArrowheads="1"/>
          </p:cNvSpPr>
          <p:nvPr/>
        </p:nvSpPr>
        <p:spPr bwMode="auto">
          <a:xfrm>
            <a:off x="2784873" y="1437602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Player ID</a:t>
            </a:r>
          </a:p>
        </p:txBody>
      </p:sp>
      <p:cxnSp>
        <p:nvCxnSpPr>
          <p:cNvPr id="85" name="Straight Connector 84"/>
          <p:cNvCxnSpPr/>
          <p:nvPr/>
        </p:nvCxnSpPr>
        <p:spPr bwMode="auto">
          <a:xfrm flipH="1">
            <a:off x="3051720" y="1968607"/>
            <a:ext cx="307949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5774454" y="1779329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Teams</a:t>
            </a:r>
          </a:p>
        </p:txBody>
      </p:sp>
      <p:sp>
        <p:nvSpPr>
          <p:cNvPr id="92" name="Oval 13"/>
          <p:cNvSpPr>
            <a:spLocks noChangeArrowheads="1"/>
          </p:cNvSpPr>
          <p:nvPr/>
        </p:nvSpPr>
        <p:spPr bwMode="auto">
          <a:xfrm>
            <a:off x="5580724" y="95805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Team ID</a:t>
            </a:r>
          </a:p>
        </p:txBody>
      </p:sp>
      <p:cxnSp>
        <p:nvCxnSpPr>
          <p:cNvPr id="93" name="Straight Connector 92"/>
          <p:cNvCxnSpPr/>
          <p:nvPr/>
        </p:nvCxnSpPr>
        <p:spPr bwMode="auto">
          <a:xfrm>
            <a:off x="6155520" y="1489059"/>
            <a:ext cx="102973" cy="29027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 flipV="1">
            <a:off x="5281850" y="1985831"/>
            <a:ext cx="492604" cy="2655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Oval 103"/>
          <p:cNvSpPr>
            <a:spLocks noChangeArrowheads="1"/>
          </p:cNvSpPr>
          <p:nvPr/>
        </p:nvSpPr>
        <p:spPr bwMode="auto">
          <a:xfrm>
            <a:off x="3597581" y="335787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Participation Type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05" name="Straight Connector 104"/>
          <p:cNvCxnSpPr/>
          <p:nvPr/>
        </p:nvCxnSpPr>
        <p:spPr bwMode="auto">
          <a:xfrm flipV="1">
            <a:off x="3912574" y="3888876"/>
            <a:ext cx="259802" cy="64389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593072" y="4977624"/>
            <a:ext cx="2213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A player can only belong to one team, a play can only be in one game, a </a:t>
            </a:r>
            <a:r>
              <a:rPr lang="en-US" sz="2000" dirty="0" smtClean="0">
                <a:latin typeface="+mj-lt"/>
              </a:rPr>
              <a:t>pass/run..?</a:t>
            </a:r>
            <a:endParaRPr lang="en-US" sz="2000" dirty="0">
              <a:latin typeface="+mj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45" name="Rectangle 44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2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3611215" y="1928085"/>
            <a:ext cx="646496" cy="646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utoShape 8"/>
          <p:cNvSpPr>
            <a:spLocks noChangeArrowheads="1"/>
          </p:cNvSpPr>
          <p:nvPr/>
        </p:nvSpPr>
        <p:spPr bwMode="auto">
          <a:xfrm>
            <a:off x="7647083" y="3634251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OccurIn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 flipH="1">
            <a:off x="8909137" y="3047999"/>
            <a:ext cx="574620" cy="85175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>
            <a:stCxn id="66" idx="3"/>
            <a:endCxn id="49" idx="1"/>
          </p:cNvCxnSpPr>
          <p:nvPr/>
        </p:nvCxnSpPr>
        <p:spPr bwMode="auto">
          <a:xfrm flipV="1">
            <a:off x="7226568" y="3899754"/>
            <a:ext cx="420515" cy="268146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8757700" y="2605337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Games</a:t>
            </a: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7885257" y="124832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date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8460053" y="1779330"/>
            <a:ext cx="1023705" cy="82600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8232318" y="2831958"/>
            <a:ext cx="525382" cy="13672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6742530" y="1985831"/>
            <a:ext cx="227734" cy="98284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AutoShape 8"/>
          <p:cNvSpPr>
            <a:spLocks noChangeArrowheads="1"/>
          </p:cNvSpPr>
          <p:nvPr/>
        </p:nvSpPr>
        <p:spPr bwMode="auto">
          <a:xfrm>
            <a:off x="6970264" y="2703177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PlayingHome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9317584" y="121948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location</a:t>
            </a:r>
          </a:p>
        </p:txBody>
      </p:sp>
      <p:cxnSp>
        <p:nvCxnSpPr>
          <p:cNvPr id="65" name="Straight Connector 64"/>
          <p:cNvCxnSpPr/>
          <p:nvPr/>
        </p:nvCxnSpPr>
        <p:spPr bwMode="auto">
          <a:xfrm flipH="1">
            <a:off x="9483757" y="1750490"/>
            <a:ext cx="408622" cy="85484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6742530" y="1985831"/>
            <a:ext cx="227734" cy="26550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AutoShape 8"/>
          <p:cNvSpPr>
            <a:spLocks noChangeArrowheads="1"/>
          </p:cNvSpPr>
          <p:nvPr/>
        </p:nvSpPr>
        <p:spPr bwMode="auto">
          <a:xfrm>
            <a:off x="6970264" y="1985831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PlayingAway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8232318" y="2251334"/>
            <a:ext cx="525382" cy="580624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sp>
        <p:nvSpPr>
          <p:cNvPr id="88" name="Oval 87"/>
          <p:cNvSpPr/>
          <p:nvPr/>
        </p:nvSpPr>
        <p:spPr>
          <a:xfrm>
            <a:off x="7962381" y="1965671"/>
            <a:ext cx="646496" cy="646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972391" y="2665592"/>
            <a:ext cx="646496" cy="646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241859" y="3602287"/>
            <a:ext cx="646496" cy="646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4" y="3456771"/>
            <a:ext cx="1711898" cy="16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toShape 8"/>
          <p:cNvSpPr>
            <a:spLocks noChangeArrowheads="1"/>
          </p:cNvSpPr>
          <p:nvPr/>
        </p:nvSpPr>
        <p:spPr bwMode="auto">
          <a:xfrm>
            <a:off x="3881373" y="3597149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ParticipateIn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63" name="Straight Connector 62"/>
          <p:cNvCxnSpPr>
            <a:endCxn id="60" idx="1"/>
          </p:cNvCxnSpPr>
          <p:nvPr/>
        </p:nvCxnSpPr>
        <p:spPr bwMode="auto">
          <a:xfrm>
            <a:off x="3051719" y="2752837"/>
            <a:ext cx="829654" cy="1109815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60" idx="3"/>
          </p:cNvCxnSpPr>
          <p:nvPr/>
        </p:nvCxnSpPr>
        <p:spPr bwMode="auto">
          <a:xfrm>
            <a:off x="5143427" y="3862652"/>
            <a:ext cx="631027" cy="305248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5774454" y="3941279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Plays</a:t>
            </a: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4694861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 </a:t>
            </a:r>
            <a:r>
              <a:rPr lang="en-US" sz="1200" u="sng" dirty="0" smtClean="0">
                <a:solidFill>
                  <a:srgbClr val="000000"/>
                </a:solidFill>
              </a:rPr>
              <a:t>ID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 bwMode="auto">
          <a:xfrm flipH="1">
            <a:off x="5269657" y="4394520"/>
            <a:ext cx="1230854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5925715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Yardage Diff</a:t>
            </a:r>
          </a:p>
        </p:txBody>
      </p:sp>
      <p:cxnSp>
        <p:nvCxnSpPr>
          <p:cNvPr id="73" name="Straight Connector 72"/>
          <p:cNvCxnSpPr/>
          <p:nvPr/>
        </p:nvCxnSpPr>
        <p:spPr bwMode="auto">
          <a:xfrm>
            <a:off x="6500511" y="4394520"/>
            <a:ext cx="0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6500512" y="4394520"/>
            <a:ext cx="1220333" cy="689981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7146049" y="5084501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Touchdown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2567681" y="2339833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Players</a:t>
            </a:r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1493721" y="1437602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name</a:t>
            </a: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2068517" y="1968607"/>
            <a:ext cx="983203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 flipV="1">
            <a:off x="3535757" y="2251333"/>
            <a:ext cx="484039" cy="2950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0" name="AutoShape 8"/>
          <p:cNvSpPr>
            <a:spLocks noChangeArrowheads="1"/>
          </p:cNvSpPr>
          <p:nvPr/>
        </p:nvSpPr>
        <p:spPr bwMode="auto">
          <a:xfrm>
            <a:off x="4019796" y="1985830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MemberOf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1" name="Oval 13"/>
          <p:cNvSpPr>
            <a:spLocks noChangeArrowheads="1"/>
          </p:cNvSpPr>
          <p:nvPr/>
        </p:nvSpPr>
        <p:spPr bwMode="auto">
          <a:xfrm>
            <a:off x="2784873" y="1437602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Player ID</a:t>
            </a:r>
          </a:p>
        </p:txBody>
      </p:sp>
      <p:cxnSp>
        <p:nvCxnSpPr>
          <p:cNvPr id="85" name="Straight Connector 84"/>
          <p:cNvCxnSpPr/>
          <p:nvPr/>
        </p:nvCxnSpPr>
        <p:spPr bwMode="auto">
          <a:xfrm flipH="1">
            <a:off x="3051720" y="1968607"/>
            <a:ext cx="307949" cy="37122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5774454" y="1779329"/>
            <a:ext cx="968076" cy="41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Teams</a:t>
            </a:r>
          </a:p>
        </p:txBody>
      </p:sp>
      <p:sp>
        <p:nvSpPr>
          <p:cNvPr id="92" name="Oval 13"/>
          <p:cNvSpPr>
            <a:spLocks noChangeArrowheads="1"/>
          </p:cNvSpPr>
          <p:nvPr/>
        </p:nvSpPr>
        <p:spPr bwMode="auto">
          <a:xfrm>
            <a:off x="5580724" y="95805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Team ID</a:t>
            </a:r>
          </a:p>
        </p:txBody>
      </p:sp>
      <p:cxnSp>
        <p:nvCxnSpPr>
          <p:cNvPr id="93" name="Straight Connector 92"/>
          <p:cNvCxnSpPr/>
          <p:nvPr/>
        </p:nvCxnSpPr>
        <p:spPr bwMode="auto">
          <a:xfrm>
            <a:off x="6155520" y="1489059"/>
            <a:ext cx="102973" cy="29027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 flipV="1">
            <a:off x="5281850" y="1985831"/>
            <a:ext cx="492604" cy="26550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Oval 103"/>
          <p:cNvSpPr>
            <a:spLocks noChangeArrowheads="1"/>
          </p:cNvSpPr>
          <p:nvPr/>
        </p:nvSpPr>
        <p:spPr bwMode="auto">
          <a:xfrm>
            <a:off x="4624863" y="2850244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Participation Type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05" name="Straight Connector 104"/>
          <p:cNvCxnSpPr>
            <a:stCxn id="60" idx="0"/>
            <a:endCxn id="104" idx="4"/>
          </p:cNvCxnSpPr>
          <p:nvPr/>
        </p:nvCxnSpPr>
        <p:spPr bwMode="auto">
          <a:xfrm flipV="1">
            <a:off x="4512400" y="3381249"/>
            <a:ext cx="687258" cy="215900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4" name="Group 43"/>
          <p:cNvGrpSpPr/>
          <p:nvPr/>
        </p:nvGrpSpPr>
        <p:grpSpPr>
          <a:xfrm>
            <a:off x="0" y="-22510"/>
            <a:ext cx="12192000" cy="307777"/>
            <a:chOff x="0" y="-22510"/>
            <a:chExt cx="12192000" cy="303520"/>
          </a:xfrm>
        </p:grpSpPr>
        <p:sp>
          <p:nvSpPr>
            <p:cNvPr id="45" name="Rectangle 44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8780" y="-22510"/>
              <a:ext cx="3704219" cy="303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Lecture 5 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&gt;  Section 2  &gt; 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ACTIVITY  &gt;  SOLUTIONS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49" name="AutoShape 8"/>
          <p:cNvSpPr>
            <a:spLocks noChangeArrowheads="1"/>
          </p:cNvSpPr>
          <p:nvPr/>
        </p:nvSpPr>
        <p:spPr bwMode="auto">
          <a:xfrm>
            <a:off x="7647083" y="3634251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OccurIn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 flipH="1">
            <a:off x="8909137" y="3047999"/>
            <a:ext cx="574620" cy="851754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>
            <a:stCxn id="66" idx="3"/>
            <a:endCxn id="49" idx="1"/>
          </p:cNvCxnSpPr>
          <p:nvPr/>
        </p:nvCxnSpPr>
        <p:spPr bwMode="auto">
          <a:xfrm flipV="1">
            <a:off x="7226568" y="3899754"/>
            <a:ext cx="420515" cy="268146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8757700" y="2605337"/>
            <a:ext cx="1452114" cy="45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Games</a:t>
            </a: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7885257" y="124832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date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8460053" y="1779330"/>
            <a:ext cx="1023705" cy="82600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8232318" y="2831958"/>
            <a:ext cx="525382" cy="136722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6742530" y="1985831"/>
            <a:ext cx="227734" cy="982849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AutoShape 8"/>
          <p:cNvSpPr>
            <a:spLocks noChangeArrowheads="1"/>
          </p:cNvSpPr>
          <p:nvPr/>
        </p:nvSpPr>
        <p:spPr bwMode="auto">
          <a:xfrm>
            <a:off x="6970264" y="2703177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PlayingHome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9317584" y="1219485"/>
            <a:ext cx="1149590" cy="53100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</a:rPr>
              <a:t>location</a:t>
            </a:r>
          </a:p>
        </p:txBody>
      </p:sp>
      <p:cxnSp>
        <p:nvCxnSpPr>
          <p:cNvPr id="65" name="Straight Connector 64"/>
          <p:cNvCxnSpPr/>
          <p:nvPr/>
        </p:nvCxnSpPr>
        <p:spPr bwMode="auto">
          <a:xfrm flipH="1">
            <a:off x="9483757" y="1750490"/>
            <a:ext cx="408622" cy="854847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6742530" y="1985831"/>
            <a:ext cx="227734" cy="265503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AutoShape 8"/>
          <p:cNvSpPr>
            <a:spLocks noChangeArrowheads="1"/>
          </p:cNvSpPr>
          <p:nvPr/>
        </p:nvSpPr>
        <p:spPr bwMode="auto">
          <a:xfrm>
            <a:off x="6970264" y="1985831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PlayingAway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8232318" y="2251334"/>
            <a:ext cx="525382" cy="580624"/>
          </a:xfrm>
          <a:prstGeom prst="line">
            <a:avLst/>
          </a:prstGeom>
          <a:solidFill>
            <a:srgbClr val="C0C0C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9929438" y="5207052"/>
            <a:ext cx="2403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Players can achieve a </a:t>
            </a:r>
            <a:r>
              <a:rPr lang="en-US" sz="2000" b="1" u="sng" dirty="0">
                <a:latin typeface="+mj-lt"/>
              </a:rPr>
              <a:t>Personal Record</a:t>
            </a:r>
            <a:r>
              <a:rPr lang="en-US" sz="2000" dirty="0">
                <a:latin typeface="+mj-lt"/>
              </a:rPr>
              <a:t> linked to a specific Game and Play</a:t>
            </a:r>
            <a:endParaRPr lang="en-US" sz="2000" b="1" u="sng" dirty="0">
              <a:latin typeface="+mj-lt"/>
            </a:endParaRPr>
          </a:p>
        </p:txBody>
      </p:sp>
      <p:sp>
        <p:nvSpPr>
          <p:cNvPr id="87" name="AutoShape 8"/>
          <p:cNvSpPr>
            <a:spLocks noChangeArrowheads="1"/>
          </p:cNvSpPr>
          <p:nvPr/>
        </p:nvSpPr>
        <p:spPr bwMode="auto">
          <a:xfrm>
            <a:off x="3359668" y="4175959"/>
            <a:ext cx="1262054" cy="53100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</a:rPr>
              <a:t>PRIn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88" name="Straight Connector 87"/>
          <p:cNvCxnSpPr>
            <a:stCxn id="87" idx="3"/>
            <a:endCxn id="66" idx="1"/>
          </p:cNvCxnSpPr>
          <p:nvPr/>
        </p:nvCxnSpPr>
        <p:spPr bwMode="auto">
          <a:xfrm flipV="1">
            <a:off x="4621722" y="4167900"/>
            <a:ext cx="1152732" cy="273562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76" idx="2"/>
            <a:endCxn id="87" idx="1"/>
          </p:cNvCxnSpPr>
          <p:nvPr/>
        </p:nvCxnSpPr>
        <p:spPr bwMode="auto">
          <a:xfrm>
            <a:off x="3051719" y="2752837"/>
            <a:ext cx="307949" cy="1688625"/>
          </a:xfrm>
          <a:prstGeom prst="line">
            <a:avLst/>
          </a:prstGeom>
          <a:solidFill>
            <a:srgbClr val="C0C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221" y="3225958"/>
            <a:ext cx="1378152" cy="198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644</Words>
  <Application>Microsoft Macintosh PowerPoint</Application>
  <PresentationFormat>Widescreen</PresentationFormat>
  <Paragraphs>210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Arial</vt:lpstr>
      <vt:lpstr>Office Theme</vt:lpstr>
      <vt:lpstr>Lecture 5 Activity Solutions</vt:lpstr>
      <vt:lpstr>Activity 1</vt:lpstr>
      <vt:lpstr>PowerPoint Presentation</vt:lpstr>
      <vt:lpstr>PowerPoint Presentation</vt:lpstr>
      <vt:lpstr>PowerPoint Presentation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Extra Activity (Not in Lecture)</vt:lpstr>
      <vt:lpstr>Add in: Subclasses, constraints, and weak entity sets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 Activity Solutions</dc:title>
  <dc:creator>Alex Ratner</dc:creator>
  <cp:lastModifiedBy>Theodoros Rekatsinas</cp:lastModifiedBy>
  <cp:revision>19</cp:revision>
  <dcterms:created xsi:type="dcterms:W3CDTF">2015-10-02T22:22:04Z</dcterms:created>
  <dcterms:modified xsi:type="dcterms:W3CDTF">2017-09-20T15:40:09Z</dcterms:modified>
</cp:coreProperties>
</file>