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sldIdLst>
    <p:sldId id="465" r:id="rId2"/>
    <p:sldId id="462" r:id="rId3"/>
    <p:sldId id="387" r:id="rId4"/>
    <p:sldId id="368" r:id="rId5"/>
    <p:sldId id="411" r:id="rId6"/>
    <p:sldId id="412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427" r:id="rId15"/>
    <p:sldId id="428" r:id="rId16"/>
    <p:sldId id="332" r:id="rId17"/>
    <p:sldId id="335" r:id="rId18"/>
    <p:sldId id="337" r:id="rId19"/>
    <p:sldId id="429" r:id="rId20"/>
    <p:sldId id="430" r:id="rId21"/>
    <p:sldId id="431" r:id="rId22"/>
    <p:sldId id="432" r:id="rId23"/>
    <p:sldId id="426" r:id="rId24"/>
    <p:sldId id="403" r:id="rId25"/>
    <p:sldId id="404" r:id="rId26"/>
    <p:sldId id="341" r:id="rId27"/>
    <p:sldId id="436" r:id="rId28"/>
    <p:sldId id="354" r:id="rId29"/>
    <p:sldId id="356" r:id="rId30"/>
    <p:sldId id="357" r:id="rId31"/>
    <p:sldId id="358" r:id="rId32"/>
    <p:sldId id="359" r:id="rId33"/>
    <p:sldId id="361" r:id="rId34"/>
    <p:sldId id="438" r:id="rId35"/>
    <p:sldId id="362" r:id="rId36"/>
    <p:sldId id="363" r:id="rId37"/>
    <p:sldId id="440" r:id="rId38"/>
    <p:sldId id="366" r:id="rId39"/>
    <p:sldId id="437" r:id="rId40"/>
    <p:sldId id="367" r:id="rId41"/>
    <p:sldId id="466" r:id="rId42"/>
    <p:sldId id="467" r:id="rId43"/>
    <p:sldId id="470" r:id="rId44"/>
    <p:sldId id="468" r:id="rId45"/>
    <p:sldId id="469" r:id="rId46"/>
    <p:sldId id="471" r:id="rId47"/>
    <p:sldId id="472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31BF98-493D-AF4A-802A-D843206EAD63}">
          <p14:sldIdLst>
            <p14:sldId id="465"/>
            <p14:sldId id="462"/>
            <p14:sldId id="387"/>
            <p14:sldId id="368"/>
          </p14:sldIdLst>
        </p14:section>
        <p14:section name="Lecture 4" id="{1371834A-DA99-A14C-AFC3-084C1FB12BE6}">
          <p14:sldIdLst>
            <p14:sldId id="411"/>
            <p14:sldId id="412"/>
            <p14:sldId id="324"/>
            <p14:sldId id="325"/>
            <p14:sldId id="326"/>
            <p14:sldId id="327"/>
            <p14:sldId id="328"/>
            <p14:sldId id="329"/>
            <p14:sldId id="330"/>
            <p14:sldId id="427"/>
            <p14:sldId id="428"/>
            <p14:sldId id="332"/>
            <p14:sldId id="335"/>
            <p14:sldId id="337"/>
            <p14:sldId id="429"/>
            <p14:sldId id="430"/>
            <p14:sldId id="431"/>
            <p14:sldId id="432"/>
            <p14:sldId id="426"/>
            <p14:sldId id="403"/>
            <p14:sldId id="404"/>
            <p14:sldId id="341"/>
            <p14:sldId id="436"/>
            <p14:sldId id="354"/>
            <p14:sldId id="356"/>
            <p14:sldId id="357"/>
            <p14:sldId id="358"/>
            <p14:sldId id="359"/>
            <p14:sldId id="361"/>
            <p14:sldId id="438"/>
            <p14:sldId id="362"/>
            <p14:sldId id="363"/>
            <p14:sldId id="440"/>
            <p14:sldId id="366"/>
            <p14:sldId id="437"/>
            <p14:sldId id="367"/>
            <p14:sldId id="466"/>
            <p14:sldId id="467"/>
            <p14:sldId id="470"/>
            <p14:sldId id="468"/>
            <p14:sldId id="469"/>
            <p14:sldId id="471"/>
            <p14:sldId id="4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5"/>
    <p:restoredTop sz="93929"/>
  </p:normalViewPr>
  <p:slideViewPr>
    <p:cSldViewPr snapToGrid="0" snapToObjects="1">
      <p:cViewPr varScale="1">
        <p:scale>
          <a:sx n="90" d="100"/>
          <a:sy n="90" d="100"/>
        </p:scale>
        <p:origin x="68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DB4B4-F88A-A045-ABD5-7624204FA17F}" type="datetimeFigureOut">
              <a:rPr lang="en-US" smtClean="0"/>
              <a:t>9/14/17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FC2BF-AFBC-2D4F-9C77-81B715142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7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60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CD93C-A1AB-4F9D-A73F-E272AA11FBB9}" type="slidenum">
              <a:rPr lang="en-US"/>
              <a:pPr/>
              <a:t>11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20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587893-6C22-4EAA-8362-768E961E3E74}" type="slidenum">
              <a:rPr lang="en-US"/>
              <a:pPr/>
              <a:t>12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07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1AD065-7167-487D-84C4-7B47B901E43C}" type="slidenum">
              <a:rPr lang="en-US"/>
              <a:pPr/>
              <a:t>13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60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1AD065-7167-487D-84C4-7B47B901E43C}" type="slidenum">
              <a:rPr lang="en-US"/>
              <a:pPr/>
              <a:t>14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33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1AD065-7167-487D-84C4-7B47B901E43C}" type="slidenum">
              <a:rPr lang="en-US"/>
              <a:pPr/>
              <a:t>15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350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EDB32-9059-411C-B470-4F17C612DB19}" type="slidenum">
              <a:rPr lang="en-US"/>
              <a:pPr/>
              <a:t>16</a:t>
            </a:fld>
            <a:endParaRPr lang="en-US"/>
          </a:p>
        </p:txBody>
      </p:sp>
      <p:sp>
        <p:nvSpPr>
          <p:cNvPr id="2385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789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32A3D-8256-43D1-9D37-64AE574CDA46}" type="slidenum">
              <a:rPr lang="en-US"/>
              <a:pPr/>
              <a:t>17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516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D73612-B2B7-415B-BD0B-C3DDB45ED59C}" type="slidenum">
              <a:rPr lang="en-US"/>
              <a:pPr/>
              <a:t>18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354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D73612-B2B7-415B-BD0B-C3DDB45ED59C}" type="slidenum">
              <a:rPr lang="en-US"/>
              <a:pPr/>
              <a:t>19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125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E0670-3023-4BB7-A747-16ED1710E089}" type="slidenum">
              <a:rPr lang="en-US"/>
              <a:pPr/>
              <a:t>20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3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571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EAE8DC-4C15-40A1-B210-B3F44905FF19}" type="slidenum">
              <a:rPr lang="en-US"/>
              <a:pPr/>
              <a:t>21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589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567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00832-FEF8-4A35-B001-DD1AC04483DC}" type="slidenum">
              <a:rPr lang="en-US"/>
              <a:pPr/>
              <a:t>26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322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00832-FEF8-4A35-B001-DD1AC04483DC}" type="slidenum">
              <a:rPr lang="en-US"/>
              <a:pPr/>
              <a:t>27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487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9CCDD6-DCF9-4647-ACD1-A06B9FB769C1}" type="slidenum">
              <a:rPr lang="en-US"/>
              <a:pPr/>
              <a:t>28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448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CF976-0675-4E93-82D8-8266C63D9B50}" type="slidenum">
              <a:rPr lang="en-US"/>
              <a:pPr/>
              <a:t>29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13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AA930-C99C-46CF-B550-963ADE7193B2}" type="slidenum">
              <a:rPr lang="en-US"/>
              <a:pPr/>
              <a:t>30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007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2E86E1-9278-48F6-96C9-0626624145BD}" type="slidenum">
              <a:rPr lang="en-US"/>
              <a:pPr/>
              <a:t>31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186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6D348A-7BFC-4920-8A9D-54488F67B281}" type="slidenum">
              <a:rPr lang="en-US"/>
              <a:pPr/>
              <a:t>32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063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C69EB-C3EE-4167-9D19-2D3B25BCB404}" type="slidenum">
              <a:rPr lang="en-US"/>
              <a:pPr/>
              <a:t>33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94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3540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C69EB-C3EE-4167-9D19-2D3B25BCB404}" type="slidenum">
              <a:rPr lang="en-US"/>
              <a:pPr/>
              <a:t>34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27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0A1A98-B9CB-4B22-9355-B7137C3D055D}" type="slidenum">
              <a:rPr lang="en-US"/>
              <a:pPr/>
              <a:t>35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617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DD09C-D1BD-4088-978B-E55F385BC749}" type="slidenum">
              <a:rPr lang="en-US"/>
              <a:pPr/>
              <a:t>36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02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DD09C-D1BD-4088-978B-E55F385BC749}" type="slidenum">
              <a:rPr lang="en-US"/>
              <a:pPr/>
              <a:t>37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333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F73A19-C203-4DC6-9465-F3C0E7BBC946}" type="slidenum">
              <a:rPr lang="en-US"/>
              <a:pPr/>
              <a:t>38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4089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9721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395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301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279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0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23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80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53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4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0E02B-ACB9-47AA-97EC-D40AD3B49C47}" type="slidenum">
              <a:rPr lang="en-US"/>
              <a:pPr/>
              <a:t>7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30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EA1FD-D7DE-487C-A13B-48CB7B3FCB1B}" type="slidenum">
              <a:rPr lang="en-US"/>
              <a:pPr/>
              <a:t>8</a:t>
            </a:fld>
            <a:endParaRPr lang="en-US"/>
          </a:p>
        </p:txBody>
      </p:sp>
      <p:sp>
        <p:nvSpPr>
          <p:cNvPr id="2314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45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AD5BE-2861-4996-A59C-547EA546E5CC}" type="slidenum">
              <a:rPr lang="en-US"/>
              <a:pPr/>
              <a:t>9</a:t>
            </a:fld>
            <a:endParaRPr lang="en-US"/>
          </a:p>
        </p:txBody>
      </p:sp>
      <p:sp>
        <p:nvSpPr>
          <p:cNvPr id="2324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68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6C2B3F-2EE9-48CD-B642-AB6348E9EFC4}" type="slidenum">
              <a:rPr lang="en-US"/>
              <a:pPr/>
              <a:t>10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02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2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4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90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2FFB4CD0-E1CF-4347-8A81-77586409F3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6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3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8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5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9/14/17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3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9/14/17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5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9/14/17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6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1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1FEA7-45D8-2D44-B4D3-34CB831CBB98}" type="datetimeFigureOut">
              <a:rPr lang="en-US" smtClean="0"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8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Lecture_1_1.ipynb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Lecture_1_1.ipynb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0095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Lecture </a:t>
            </a:r>
            <a:r>
              <a:rPr lang="en-US" dirty="0"/>
              <a:t>4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Advanced SQL </a:t>
            </a:r>
            <a:r>
              <a:rPr lang="mr-IN" dirty="0" smtClean="0"/>
              <a:t>–</a:t>
            </a:r>
            <a:r>
              <a:rPr lang="en-US" dirty="0" smtClean="0"/>
              <a:t> Part II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51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3D0A-9BCB-460A-B87C-22D150A4087A}" type="slidenum">
              <a:rPr lang="en-US"/>
              <a:pPr/>
              <a:t>10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Aggregations</a:t>
            </a:r>
          </a:p>
        </p:txBody>
      </p:sp>
      <p:sp>
        <p:nvSpPr>
          <p:cNvPr id="180236" name="Rectangle 12"/>
          <p:cNvSpPr>
            <a:spLocks noChangeArrowheads="1"/>
          </p:cNvSpPr>
          <p:nvPr/>
        </p:nvSpPr>
        <p:spPr bwMode="auto">
          <a:xfrm>
            <a:off x="3084472" y="1546840"/>
            <a:ext cx="17001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Purchase</a:t>
            </a:r>
          </a:p>
        </p:txBody>
      </p:sp>
      <p:graphicFrame>
        <p:nvGraphicFramePr>
          <p:cNvPr id="180271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72143"/>
              </p:ext>
            </p:extLst>
          </p:nvPr>
        </p:nvGraphicFramePr>
        <p:xfrm>
          <a:off x="3155950" y="2191544"/>
          <a:ext cx="5880100" cy="2489200"/>
        </p:xfrm>
        <a:graphic>
          <a:graphicData uri="http://schemas.openxmlformats.org/drawingml/2006/table">
            <a:tbl>
              <a:tblPr/>
              <a:tblGrid>
                <a:gridCol w="1470025"/>
                <a:gridCol w="1470025"/>
                <a:gridCol w="1470025"/>
                <a:gridCol w="1470025"/>
              </a:tblGrid>
              <a:tr h="498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0272" name="Text Box 48"/>
          <p:cNvSpPr txBox="1">
            <a:spLocks noChangeArrowheads="1"/>
          </p:cNvSpPr>
          <p:nvPr/>
        </p:nvSpPr>
        <p:spPr bwMode="auto">
          <a:xfrm>
            <a:off x="838200" y="5105341"/>
            <a:ext cx="537209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SUM(price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* quantity)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Purchase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= ‘bagel’</a:t>
            </a:r>
          </a:p>
        </p:txBody>
      </p:sp>
      <p:sp>
        <p:nvSpPr>
          <p:cNvPr id="180273" name="AutoShape 49"/>
          <p:cNvSpPr>
            <a:spLocks noChangeArrowheads="1"/>
          </p:cNvSpPr>
          <p:nvPr/>
        </p:nvSpPr>
        <p:spPr bwMode="auto">
          <a:xfrm>
            <a:off x="6584176" y="5400645"/>
            <a:ext cx="1041400" cy="609720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80274" name="Rectangle 50"/>
          <p:cNvSpPr>
            <a:spLocks noChangeArrowheads="1"/>
          </p:cNvSpPr>
          <p:nvPr/>
        </p:nvSpPr>
        <p:spPr bwMode="auto">
          <a:xfrm>
            <a:off x="7883992" y="5418239"/>
            <a:ext cx="35088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50  (= </a:t>
            </a:r>
            <a:r>
              <a:rPr lang="en-US" sz="2800" dirty="0" smtClean="0"/>
              <a:t>1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*</a:t>
            </a:r>
            <a:r>
              <a:rPr lang="en-US" sz="2800" dirty="0" smtClean="0"/>
              <a:t>20 + 1.50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*</a:t>
            </a:r>
            <a:r>
              <a:rPr lang="en-US" sz="2800" dirty="0" smtClean="0"/>
              <a:t>20</a:t>
            </a:r>
            <a:r>
              <a:rPr lang="en-US" sz="2800" dirty="0"/>
              <a:t>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8969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Section 1  &gt;  Aggregation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72" grpId="0" animBg="1"/>
      <p:bldP spid="180273" grpId="0" animBg="1"/>
      <p:bldP spid="1802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4683-2E2F-4C51-A164-2F22C9DE3054}" type="slidenum">
              <a:rPr lang="en-US" sz="2400"/>
              <a:pPr/>
              <a:t>11</a:t>
            </a:fld>
            <a:endParaRPr lang="en-US" sz="2400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Grouping and Aggregation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838200" y="3007611"/>
            <a:ext cx="8334583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product,</a:t>
            </a: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SUM(price * quantity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 AS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TotalSales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Purchase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date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&gt; ‘10/1/2005’</a:t>
            </a:r>
          </a:p>
          <a:p>
            <a:pPr eaLnBrk="0" hangingPunct="0"/>
            <a:r>
              <a:rPr lang="en-US" sz="2400" dirty="0">
                <a:solidFill>
                  <a:srgbClr val="FF0066"/>
                </a:solidFill>
                <a:latin typeface="Menlo" charset="0"/>
                <a:ea typeface="Menlo" charset="0"/>
                <a:cs typeface="Menlo" charset="0"/>
              </a:rPr>
              <a:t>GROUP BY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4038609" y="5722003"/>
            <a:ext cx="41147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+mj-lt"/>
              </a:rPr>
              <a:t>Let’s see what this means…</a:t>
            </a:r>
          </a:p>
        </p:txBody>
      </p:sp>
      <p:sp>
        <p:nvSpPr>
          <p:cNvPr id="181254" name="Rectangle 6"/>
          <p:cNvSpPr>
            <a:spLocks noChangeArrowheads="1"/>
          </p:cNvSpPr>
          <p:nvPr/>
        </p:nvSpPr>
        <p:spPr bwMode="auto">
          <a:xfrm>
            <a:off x="9438481" y="3007611"/>
            <a:ext cx="24336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Find total sales after 10/1/2005 per product.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2746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Section 1  &gt;  GROUP BY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838200" y="1770546"/>
            <a:ext cx="762260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Purchase(product, date, price, quantity)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2" grpId="0" animBg="1"/>
      <p:bldP spid="181253" grpId="0"/>
      <p:bldP spid="1812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6053-BFB1-44E9-9605-58935677B8A9}" type="slidenum">
              <a:rPr lang="en-US"/>
              <a:pPr/>
              <a:t>12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Grouping and Aggregation</a:t>
            </a:r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838200" y="2654300"/>
            <a:ext cx="105156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 smtClean="0"/>
              <a:t>1</a:t>
            </a:r>
            <a:r>
              <a:rPr lang="en-US" sz="2800" dirty="0"/>
              <a:t>. Compute the </a:t>
            </a:r>
            <a:r>
              <a:rPr lang="en-US" sz="2800" dirty="0">
                <a:solidFill>
                  <a:schemeClr val="accent2"/>
                </a:solidFill>
              </a:rPr>
              <a:t>FROM</a:t>
            </a:r>
            <a:r>
              <a:rPr lang="en-US" sz="2800" dirty="0"/>
              <a:t> and </a:t>
            </a:r>
            <a:r>
              <a:rPr lang="en-US" sz="2800" dirty="0">
                <a:solidFill>
                  <a:schemeClr val="accent2"/>
                </a:solidFill>
              </a:rPr>
              <a:t>WHERE</a:t>
            </a:r>
            <a:r>
              <a:rPr lang="en-US" sz="2800" dirty="0"/>
              <a:t> </a:t>
            </a:r>
            <a:r>
              <a:rPr lang="en-US" sz="2800" dirty="0" smtClean="0"/>
              <a:t>clauses</a:t>
            </a:r>
            <a:endParaRPr lang="en-US" sz="2800" dirty="0"/>
          </a:p>
          <a:p>
            <a:pPr eaLnBrk="0" hangingPunct="0"/>
            <a:endParaRPr lang="en-US" sz="2800" dirty="0"/>
          </a:p>
          <a:p>
            <a:pPr eaLnBrk="0" hangingPunct="0"/>
            <a:endParaRPr lang="en-US" sz="2800" dirty="0" smtClean="0"/>
          </a:p>
          <a:p>
            <a:pPr eaLnBrk="0" hangingPunct="0"/>
            <a:r>
              <a:rPr lang="en-US" sz="2800" dirty="0" smtClean="0"/>
              <a:t>2</a:t>
            </a:r>
            <a:r>
              <a:rPr lang="en-US" sz="2800" dirty="0"/>
              <a:t>. Group by the attributes in the </a:t>
            </a:r>
            <a:r>
              <a:rPr lang="en-US" sz="2800" dirty="0" smtClean="0">
                <a:solidFill>
                  <a:schemeClr val="accent2"/>
                </a:solidFill>
              </a:rPr>
              <a:t>GROUP BY</a:t>
            </a:r>
            <a:endParaRPr lang="en-US" sz="2800" dirty="0">
              <a:solidFill>
                <a:schemeClr val="accent2"/>
              </a:solidFill>
            </a:endParaRPr>
          </a:p>
          <a:p>
            <a:pPr eaLnBrk="0" hangingPunct="0"/>
            <a:endParaRPr lang="en-US" sz="2800" dirty="0"/>
          </a:p>
          <a:p>
            <a:pPr eaLnBrk="0" hangingPunct="0"/>
            <a:endParaRPr lang="en-US" sz="2800" dirty="0" smtClean="0"/>
          </a:p>
          <a:p>
            <a:pPr eaLnBrk="0" hangingPunct="0"/>
            <a:r>
              <a:rPr lang="en-US" sz="2800" dirty="0" smtClean="0"/>
              <a:t>3</a:t>
            </a:r>
            <a:r>
              <a:rPr lang="en-US" sz="2800" dirty="0"/>
              <a:t>. Compute the </a:t>
            </a:r>
            <a:r>
              <a:rPr lang="en-US" sz="2800" dirty="0">
                <a:solidFill>
                  <a:schemeClr val="accent2"/>
                </a:solidFill>
              </a:rPr>
              <a:t>SELECT</a:t>
            </a:r>
            <a:r>
              <a:rPr lang="en-US" sz="2800" dirty="0"/>
              <a:t> clause: grouped attributes and </a:t>
            </a:r>
            <a:r>
              <a:rPr lang="en-US" sz="2800" dirty="0" smtClean="0"/>
              <a:t>aggregates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1690688"/>
            <a:ext cx="40923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>
                <a:latin typeface="+mj-lt"/>
              </a:rPr>
              <a:t>Semantics of the query: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27063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Section 1 &gt;  GROUP BY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AEB7-BA22-4EB6-A91B-7EA529618DD9}" type="slidenum">
              <a:rPr lang="en-US"/>
              <a:pPr/>
              <a:t>13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622300"/>
            <a:ext cx="10045700" cy="1143000"/>
          </a:xfrm>
        </p:spPr>
        <p:txBody>
          <a:bodyPr>
            <a:normAutofit/>
          </a:bodyPr>
          <a:lstStyle/>
          <a:p>
            <a:r>
              <a:rPr lang="en-US" dirty="0"/>
              <a:t>1. Compute the </a:t>
            </a:r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WHERE</a:t>
            </a:r>
            <a:r>
              <a:rPr lang="en-US" dirty="0"/>
              <a:t> clauses</a:t>
            </a:r>
            <a:endParaRPr lang="en-US" sz="3200" dirty="0"/>
          </a:p>
        </p:txBody>
      </p:sp>
      <p:graphicFrame>
        <p:nvGraphicFramePr>
          <p:cNvPr id="183354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80053"/>
              </p:ext>
            </p:extLst>
          </p:nvPr>
        </p:nvGraphicFramePr>
        <p:xfrm>
          <a:off x="3638550" y="3807618"/>
          <a:ext cx="4381500" cy="1981200"/>
        </p:xfrm>
        <a:graphic>
          <a:graphicData uri="http://schemas.openxmlformats.org/drawingml/2006/table">
            <a:tbl>
              <a:tblPr/>
              <a:tblGrid>
                <a:gridCol w="1095375"/>
                <a:gridCol w="1095375"/>
                <a:gridCol w="1095375"/>
                <a:gridCol w="1095375"/>
              </a:tblGrid>
              <a:tr h="386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utoShape 79"/>
          <p:cNvSpPr>
            <a:spLocks noChangeArrowheads="1"/>
          </p:cNvSpPr>
          <p:nvPr/>
        </p:nvSpPr>
        <p:spPr bwMode="auto">
          <a:xfrm>
            <a:off x="2095500" y="4431386"/>
            <a:ext cx="905874" cy="733663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06451" y="1760656"/>
            <a:ext cx="7326894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SELECT 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product, SUM(price*quantity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) AS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TotalSales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   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Purchase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  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date 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&gt; ‘10/1/2005’</a:t>
            </a:r>
          </a:p>
          <a:p>
            <a:pPr eaLnBrk="0" hangingPunct="0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GROUP BY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product</a:t>
            </a:r>
            <a:endParaRPr lang="en-US" dirty="0">
              <a:solidFill>
                <a:schemeClr val="bg1">
                  <a:lumMod val="85000"/>
                </a:schemeClr>
              </a:solidFill>
              <a:latin typeface="Menlo" charset="0"/>
              <a:ea typeface="Menlo" charset="0"/>
              <a:cs typeface="Menlo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2746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Section 1  &gt;  GROUP BY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095500" y="4062054"/>
            <a:ext cx="740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731408"/>
              </p:ext>
            </p:extLst>
          </p:nvPr>
        </p:nvGraphicFramePr>
        <p:xfrm>
          <a:off x="240440" y="3939002"/>
          <a:ext cx="4381500" cy="1981200"/>
        </p:xfrm>
        <a:graphic>
          <a:graphicData uri="http://schemas.openxmlformats.org/drawingml/2006/table">
            <a:tbl>
              <a:tblPr/>
              <a:tblGrid>
                <a:gridCol w="1095375"/>
                <a:gridCol w="1095375"/>
                <a:gridCol w="1095375"/>
                <a:gridCol w="1095375"/>
              </a:tblGrid>
              <a:tr h="386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AEB7-BA22-4EB6-A91B-7EA529618DD9}" type="slidenum">
              <a:rPr lang="en-US"/>
              <a:pPr/>
              <a:t>14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622300"/>
            <a:ext cx="10045700" cy="1143000"/>
          </a:xfrm>
        </p:spPr>
        <p:txBody>
          <a:bodyPr>
            <a:normAutofit/>
          </a:bodyPr>
          <a:lstStyle/>
          <a:p>
            <a:pPr eaLnBrk="0" hangingPunct="0"/>
            <a:r>
              <a:rPr lang="en-US" dirty="0"/>
              <a:t>2. Group by the attributes in the </a:t>
            </a:r>
            <a:r>
              <a:rPr lang="en-US" dirty="0">
                <a:solidFill>
                  <a:schemeClr val="accent2"/>
                </a:solidFill>
              </a:rPr>
              <a:t>GROUP BY</a:t>
            </a:r>
          </a:p>
        </p:txBody>
      </p:sp>
      <p:sp>
        <p:nvSpPr>
          <p:cNvPr id="5" name="AutoShape 79"/>
          <p:cNvSpPr>
            <a:spLocks noChangeArrowheads="1"/>
          </p:cNvSpPr>
          <p:nvPr/>
        </p:nvSpPr>
        <p:spPr bwMode="auto">
          <a:xfrm>
            <a:off x="4952050" y="4431385"/>
            <a:ext cx="905874" cy="733663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06450" y="2094051"/>
            <a:ext cx="728840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SELECT 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product, SUM(price*quantity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) AS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TotalSales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FROM   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Purchase</a:t>
            </a:r>
            <a:endParaRPr lang="en-US" dirty="0">
              <a:solidFill>
                <a:schemeClr val="bg1">
                  <a:lumMod val="85000"/>
                </a:schemeClr>
              </a:solidFill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WHERE  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date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&gt; ‘10/1/2005’</a:t>
            </a:r>
          </a:p>
          <a:p>
            <a:pPr eaLnBrk="0" hangingPunct="0"/>
            <a:r>
              <a:rPr lang="en-US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GROUP BY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product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2746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4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 &gt;  Section 1  &gt;  GROUP BY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4709524" y="4073486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GROUP BY </a:t>
            </a:r>
            <a:endParaRPr lang="en-US" dirty="0"/>
          </a:p>
        </p:txBody>
      </p:sp>
      <p:graphicFrame>
        <p:nvGraphicFramePr>
          <p:cNvPr id="12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775747"/>
              </p:ext>
            </p:extLst>
          </p:nvPr>
        </p:nvGraphicFramePr>
        <p:xfrm>
          <a:off x="6096000" y="3939002"/>
          <a:ext cx="4381500" cy="1981200"/>
        </p:xfrm>
        <a:graphic>
          <a:graphicData uri="http://schemas.openxmlformats.org/drawingml/2006/table">
            <a:tbl>
              <a:tblPr/>
              <a:tblGrid>
                <a:gridCol w="1095375"/>
                <a:gridCol w="1095375"/>
                <a:gridCol w="1095375"/>
                <a:gridCol w="109537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98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92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92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9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88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AEB7-BA22-4EB6-A91B-7EA529618DD9}" type="slidenum">
              <a:rPr lang="en-US"/>
              <a:pPr/>
              <a:t>15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622300"/>
            <a:ext cx="10045700" cy="1143000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en-US" dirty="0"/>
              <a:t>3. Compute the </a:t>
            </a:r>
            <a:r>
              <a:rPr lang="en-US" dirty="0">
                <a:solidFill>
                  <a:schemeClr val="accent2"/>
                </a:solidFill>
              </a:rPr>
              <a:t>SELECT</a:t>
            </a:r>
            <a:r>
              <a:rPr lang="en-US" dirty="0"/>
              <a:t> clause: grouped attributes and </a:t>
            </a:r>
            <a:r>
              <a:rPr lang="en-US" dirty="0" smtClean="0"/>
              <a:t>aggregates</a:t>
            </a:r>
            <a:endParaRPr lang="en-US" dirty="0"/>
          </a:p>
        </p:txBody>
      </p:sp>
      <p:sp>
        <p:nvSpPr>
          <p:cNvPr id="5" name="AutoShape 79"/>
          <p:cNvSpPr>
            <a:spLocks noChangeArrowheads="1"/>
          </p:cNvSpPr>
          <p:nvPr/>
        </p:nvSpPr>
        <p:spPr bwMode="auto">
          <a:xfrm>
            <a:off x="6453610" y="4300000"/>
            <a:ext cx="905874" cy="733663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06450" y="1986284"/>
            <a:ext cx="7272281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product, SUM(price*quantity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) AS </a:t>
            </a:r>
            <a:r>
              <a:rPr lang="en-US" dirty="0" err="1">
                <a:latin typeface="Menlo" charset="0"/>
                <a:ea typeface="Menlo" charset="0"/>
                <a:cs typeface="Menlo" charset="0"/>
              </a:rPr>
              <a:t>TotalSales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FROM   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Purchase</a:t>
            </a:r>
            <a:endParaRPr lang="en-US" dirty="0">
              <a:solidFill>
                <a:schemeClr val="bg1">
                  <a:lumMod val="85000"/>
                </a:schemeClr>
              </a:solidFill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WHERE   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date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&gt; ‘10/1/2005’</a:t>
            </a:r>
          </a:p>
          <a:p>
            <a:pPr eaLnBrk="0" hangingPunct="0"/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GROUP BY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Menlo" charset="0"/>
                <a:ea typeface="Menlo" charset="0"/>
                <a:cs typeface="Menlo" charset="0"/>
              </a:rPr>
              <a:t>product</a:t>
            </a:r>
            <a:endParaRPr lang="en-US" dirty="0">
              <a:solidFill>
                <a:schemeClr val="bg1">
                  <a:lumMod val="85000"/>
                </a:schemeClr>
              </a:solidFill>
              <a:latin typeface="Menlo" charset="0"/>
              <a:ea typeface="Menlo" charset="0"/>
              <a:cs typeface="Menlo" charset="0"/>
            </a:endParaRPr>
          </a:p>
        </p:txBody>
      </p:sp>
      <p:graphicFrame>
        <p:nvGraphicFramePr>
          <p:cNvPr id="7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216580"/>
              </p:ext>
            </p:extLst>
          </p:nvPr>
        </p:nvGraphicFramePr>
        <p:xfrm>
          <a:off x="7771442" y="3776079"/>
          <a:ext cx="3429000" cy="1803401"/>
        </p:xfrm>
        <a:graphic>
          <a:graphicData uri="http://schemas.openxmlformats.org/drawingml/2006/table">
            <a:tbl>
              <a:tblPr/>
              <a:tblGrid>
                <a:gridCol w="1524000"/>
                <a:gridCol w="190500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TotalSales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340981" y="3930668"/>
            <a:ext cx="1018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endParaRPr lang="en-US" dirty="0"/>
          </a:p>
        </p:txBody>
      </p:sp>
      <p:graphicFrame>
        <p:nvGraphicFramePr>
          <p:cNvPr id="12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99711"/>
              </p:ext>
            </p:extLst>
          </p:nvPr>
        </p:nvGraphicFramePr>
        <p:xfrm>
          <a:off x="806450" y="3776079"/>
          <a:ext cx="4381500" cy="1981200"/>
        </p:xfrm>
        <a:graphic>
          <a:graphicData uri="http://schemas.openxmlformats.org/drawingml/2006/table">
            <a:tbl>
              <a:tblPr/>
              <a:tblGrid>
                <a:gridCol w="1095375"/>
                <a:gridCol w="1095375"/>
                <a:gridCol w="1095375"/>
                <a:gridCol w="1095375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Product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Quantity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98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Bagel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92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92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Banana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9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10/10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746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4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 &gt;  Section 1  &gt;  GROUP BY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076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799A-A04E-4773-B15B-034B0121996E}" type="slidenum">
              <a:rPr lang="en-US"/>
              <a:pPr/>
              <a:t>16</a:t>
            </a:fld>
            <a:endParaRPr lang="en-US"/>
          </a:p>
        </p:txBody>
      </p:sp>
      <p:sp>
        <p:nvSpPr>
          <p:cNvPr id="1966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09800" y="358492"/>
            <a:ext cx="7772400" cy="1143000"/>
          </a:xfrm>
        </p:spPr>
        <p:txBody>
          <a:bodyPr/>
          <a:lstStyle/>
          <a:p>
            <a:r>
              <a:rPr lang="en-US"/>
              <a:t>GROUP BY </a:t>
            </a:r>
            <a:r>
              <a:rPr lang="en-US" dirty="0" err="1"/>
              <a:t>v.s</a:t>
            </a:r>
            <a:r>
              <a:rPr lang="en-US" dirty="0"/>
              <a:t>. Nested </a:t>
            </a:r>
            <a:r>
              <a:rPr lang="en-US" dirty="0" err="1"/>
              <a:t>Quereis</a:t>
            </a:r>
            <a:endParaRPr lang="en-US" dirty="0"/>
          </a:p>
        </p:txBody>
      </p:sp>
      <p:sp>
        <p:nvSpPr>
          <p:cNvPr id="196616" name="Text Box 1032"/>
          <p:cNvSpPr txBox="1">
            <a:spLocks noChangeArrowheads="1"/>
          </p:cNvSpPr>
          <p:nvPr/>
        </p:nvSpPr>
        <p:spPr bwMode="auto">
          <a:xfrm>
            <a:off x="1008382" y="1685919"/>
            <a:ext cx="9668031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product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Sum(price*quantity) 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AS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TotalSales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Purchase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date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&gt; ‘10/1/2005’</a:t>
            </a:r>
          </a:p>
          <a:p>
            <a:pPr eaLnBrk="0" hangingPunct="0"/>
            <a:r>
              <a:rPr lang="en-US" sz="2400" dirty="0">
                <a:solidFill>
                  <a:srgbClr val="FF5050"/>
                </a:solidFill>
                <a:latin typeface="Menlo" charset="0"/>
                <a:ea typeface="Menlo" charset="0"/>
                <a:cs typeface="Menlo" charset="0"/>
              </a:rPr>
              <a:t>GROUP BY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96618" name="Text Box 1034"/>
          <p:cNvSpPr txBox="1">
            <a:spLocks noChangeArrowheads="1"/>
          </p:cNvSpPr>
          <p:nvPr/>
        </p:nvSpPr>
        <p:spPr bwMode="auto">
          <a:xfrm>
            <a:off x="1008382" y="3673781"/>
            <a:ext cx="9668031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DISTINCT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x.product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</a:t>
            </a:r>
            <a:endParaRPr lang="en-US" sz="2400" dirty="0" smtClean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(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Sum(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y.price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*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y.quantity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  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Purchase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y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x.product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y.product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   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AND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y.date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&gt; ‘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10/1/2005’)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AS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TotalSales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Purchase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x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x.date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&gt; ‘10/1/2005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’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2746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2  &gt;  GROUP BY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6" grpId="0" animBg="1"/>
      <p:bldP spid="1966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2735-C9B9-4325-BCC9-0EAC5E63928C}" type="slidenum">
              <a:rPr lang="en-US"/>
              <a:pPr/>
              <a:t>17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HAVING Clause</a:t>
            </a: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8305800" y="2360063"/>
            <a:ext cx="29337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>
                <a:latin typeface="+mj-lt"/>
              </a:rPr>
              <a:t>Same query as before, except that we consider only products that have more than</a:t>
            </a:r>
          </a:p>
          <a:p>
            <a:pPr eaLnBrk="0" hangingPunct="0"/>
            <a:r>
              <a:rPr lang="en-US" sz="2800" dirty="0">
                <a:latin typeface="+mj-lt"/>
              </a:rPr>
              <a:t>100 </a:t>
            </a:r>
            <a:r>
              <a:rPr lang="en-US" sz="2800" dirty="0" smtClean="0">
                <a:latin typeface="+mj-lt"/>
              </a:rPr>
              <a:t>buyers</a:t>
            </a:r>
            <a:endParaRPr lang="en-US" sz="2800" dirty="0">
              <a:latin typeface="+mj-lt"/>
            </a:endParaRP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838200" y="4809119"/>
            <a:ext cx="657628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+mj-lt"/>
              </a:rPr>
              <a:t>HAVING </a:t>
            </a:r>
            <a:r>
              <a:rPr lang="en-US" sz="2400" dirty="0" smtClean="0">
                <a:latin typeface="+mj-lt"/>
              </a:rPr>
              <a:t>clauses </a:t>
            </a:r>
            <a:r>
              <a:rPr lang="en-US" sz="2400" dirty="0">
                <a:latin typeface="+mj-lt"/>
              </a:rPr>
              <a:t>contains conditions on </a:t>
            </a:r>
            <a:r>
              <a:rPr lang="en-US" sz="2400" b="1" dirty="0" smtClean="0">
                <a:latin typeface="+mj-lt"/>
              </a:rPr>
              <a:t>aggregates</a:t>
            </a:r>
            <a:endParaRPr lang="en-US" sz="2400" b="1" dirty="0">
              <a:latin typeface="+mj-lt"/>
            </a:endParaRPr>
          </a:p>
        </p:txBody>
      </p:sp>
      <p:sp>
        <p:nvSpPr>
          <p:cNvPr id="11" name="Text Box 1032"/>
          <p:cNvSpPr txBox="1">
            <a:spLocks noChangeArrowheads="1"/>
          </p:cNvSpPr>
          <p:nvPr/>
        </p:nvSpPr>
        <p:spPr bwMode="auto">
          <a:xfrm>
            <a:off x="838200" y="2381482"/>
            <a:ext cx="7064755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product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SUM(price*quantity)</a:t>
            </a: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  Purchase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date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&gt; ‘10/1/2005’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GROUP BY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</a:t>
            </a:r>
          </a:p>
          <a:p>
            <a:pPr eaLnBrk="0" hangingPunct="0"/>
            <a:r>
              <a:rPr lang="en-US" sz="24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HAVING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SUM(quantity) &gt; 100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38200" y="5759429"/>
            <a:ext cx="710425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smtClean="0">
                <a:latin typeface="+mj-lt"/>
              </a:rPr>
              <a:t>Whereas WHERE clauses condition on </a:t>
            </a:r>
            <a:r>
              <a:rPr lang="en-US" sz="2400" b="1" i="1" dirty="0" smtClean="0">
                <a:latin typeface="+mj-lt"/>
              </a:rPr>
              <a:t>individual tuples…</a:t>
            </a:r>
            <a:endParaRPr lang="en-US" sz="2400" b="1" i="1" dirty="0">
              <a:latin typeface="+mj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746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4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 &gt;  Section 1  &gt;  GROUP BY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/>
      <p:bldP spid="186373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6A94-9259-4A86-8439-1E49423A5C0C}" type="slidenum">
              <a:rPr lang="en-US"/>
              <a:pPr/>
              <a:t>18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64654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General form of Grouping and Aggregation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637361"/>
            <a:ext cx="10515600" cy="1228131"/>
          </a:xfrm>
        </p:spPr>
        <p:txBody>
          <a:bodyPr>
            <a:noAutofit/>
          </a:bodyPr>
          <a:lstStyle/>
          <a:p>
            <a:r>
              <a:rPr lang="en-US" sz="2400" dirty="0" smtClean="0"/>
              <a:t>S = </a:t>
            </a:r>
            <a:r>
              <a:rPr lang="en-US" sz="2400" dirty="0"/>
              <a:t>Can ONLY contain attributes a</a:t>
            </a:r>
            <a:r>
              <a:rPr lang="en-US" sz="2400" baseline="-25000" dirty="0"/>
              <a:t>1</a:t>
            </a:r>
            <a:r>
              <a:rPr lang="en-US" sz="2400" dirty="0"/>
              <a:t>,…,</a:t>
            </a:r>
            <a:r>
              <a:rPr lang="en-US" sz="2400" dirty="0" err="1"/>
              <a:t>a</a:t>
            </a:r>
            <a:r>
              <a:rPr lang="en-US" sz="2400" baseline="-25000" dirty="0" err="1"/>
              <a:t>k</a:t>
            </a:r>
            <a:r>
              <a:rPr lang="en-US" sz="2400" dirty="0"/>
              <a:t> and/or aggregates over other </a:t>
            </a:r>
            <a:r>
              <a:rPr lang="en-US" sz="2400" dirty="0" smtClean="0"/>
              <a:t>attributes</a:t>
            </a:r>
          </a:p>
          <a:p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= is any condition on the attributes in R</a:t>
            </a:r>
            <a:r>
              <a:rPr lang="en-US" sz="2400" baseline="-25000" dirty="0"/>
              <a:t>1</a:t>
            </a:r>
            <a:r>
              <a:rPr lang="en-US" sz="2400" dirty="0"/>
              <a:t>,…,</a:t>
            </a:r>
            <a:r>
              <a:rPr lang="en-US" sz="2400" dirty="0" smtClean="0"/>
              <a:t>R</a:t>
            </a:r>
            <a:r>
              <a:rPr lang="en-US" sz="2400" baseline="-25000" dirty="0" smtClean="0"/>
              <a:t>n</a:t>
            </a:r>
          </a:p>
          <a:p>
            <a:r>
              <a:rPr lang="en-US" sz="2400" dirty="0" smtClean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is any condition on the aggregate expressions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3956050" y="2002685"/>
            <a:ext cx="4279900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 S</a:t>
            </a:r>
            <a:endParaRPr lang="en-US" sz="28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  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 R</a:t>
            </a:r>
            <a:r>
              <a:rPr lang="en-US" sz="2800" baseline="-25000" dirty="0" smtClean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,…,R</a:t>
            </a:r>
            <a:r>
              <a:rPr lang="en-US" sz="2800" baseline="-25000" dirty="0">
                <a:latin typeface="Menlo" charset="0"/>
                <a:ea typeface="Menlo" charset="0"/>
                <a:cs typeface="Menlo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 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 C</a:t>
            </a:r>
            <a:r>
              <a:rPr lang="en-US" sz="2800" baseline="-25000" dirty="0" smtClean="0">
                <a:latin typeface="Menlo" charset="0"/>
                <a:ea typeface="Menlo" charset="0"/>
                <a:cs typeface="Menlo" charset="0"/>
              </a:rPr>
              <a:t>1</a:t>
            </a:r>
            <a:endParaRPr lang="en-US" sz="2800" baseline="-25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GROUP BY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 a</a:t>
            </a:r>
            <a:r>
              <a:rPr lang="en-US" sz="2800" baseline="-25000" dirty="0" smtClean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,…,</a:t>
            </a:r>
            <a:r>
              <a:rPr lang="en-US" sz="2800" dirty="0" err="1">
                <a:latin typeface="Menlo" charset="0"/>
                <a:ea typeface="Menlo" charset="0"/>
                <a:cs typeface="Menlo" charset="0"/>
              </a:rPr>
              <a:t>a</a:t>
            </a:r>
            <a:r>
              <a:rPr lang="en-US" sz="2800" baseline="-25000" dirty="0" err="1">
                <a:latin typeface="Menlo" charset="0"/>
                <a:ea typeface="Menlo" charset="0"/>
                <a:cs typeface="Menlo" charset="0"/>
              </a:rPr>
              <a:t>k</a:t>
            </a:r>
            <a:endParaRPr lang="en-US" sz="2800" baseline="-25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HAVING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 C</a:t>
            </a:r>
            <a:r>
              <a:rPr lang="en-US" sz="2800" baseline="-25000" dirty="0" smtClean="0">
                <a:latin typeface="Menlo" charset="0"/>
                <a:ea typeface="Menlo" charset="0"/>
                <a:cs typeface="Menlo" charset="0"/>
              </a:rPr>
              <a:t>2</a:t>
            </a:r>
            <a:endParaRPr lang="en-US" sz="2800" baseline="-25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86817" y="4264842"/>
            <a:ext cx="89248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Why?</a:t>
            </a:r>
            <a:endParaRPr lang="en-US" sz="2400" i="1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2746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4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 &gt;  Section 1  &gt;  GROUP BY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347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6A94-9259-4A86-8439-1E49423A5C0C}" type="slidenum">
              <a:rPr lang="en-US"/>
              <a:pPr/>
              <a:t>19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64654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General form of Grouping and Aggregation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3956050" y="1790217"/>
            <a:ext cx="4279900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S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R</a:t>
            </a:r>
            <a:r>
              <a:rPr lang="en-US" sz="2400" baseline="-25000" dirty="0" smtClean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,…,R</a:t>
            </a:r>
            <a:r>
              <a:rPr lang="en-US" sz="2400" baseline="-25000" dirty="0">
                <a:latin typeface="Menlo" charset="0"/>
                <a:ea typeface="Menlo" charset="0"/>
                <a:cs typeface="Menlo" charset="0"/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C</a:t>
            </a:r>
            <a:r>
              <a:rPr lang="en-US" sz="2400" baseline="-25000" dirty="0" smtClean="0">
                <a:latin typeface="Menlo" charset="0"/>
                <a:ea typeface="Menlo" charset="0"/>
                <a:cs typeface="Menlo" charset="0"/>
              </a:rPr>
              <a:t>1</a:t>
            </a:r>
            <a:endParaRPr lang="en-US" sz="2400" baseline="-25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GROUP BY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a</a:t>
            </a:r>
            <a:r>
              <a:rPr lang="en-US" sz="2400" baseline="-25000" dirty="0" smtClean="0"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,…,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a</a:t>
            </a:r>
            <a:r>
              <a:rPr lang="en-US" sz="2400" baseline="-25000" dirty="0" err="1">
                <a:latin typeface="Menlo" charset="0"/>
                <a:ea typeface="Menlo" charset="0"/>
                <a:cs typeface="Menlo" charset="0"/>
              </a:rPr>
              <a:t>k</a:t>
            </a:r>
            <a:endParaRPr lang="en-US" sz="2400" baseline="-25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HAVING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C</a:t>
            </a:r>
            <a:r>
              <a:rPr lang="en-US" sz="2400" baseline="-25000" dirty="0" smtClean="0">
                <a:latin typeface="Menlo" charset="0"/>
                <a:ea typeface="Menlo" charset="0"/>
                <a:cs typeface="Menlo" charset="0"/>
              </a:rPr>
              <a:t>2</a:t>
            </a:r>
            <a:endParaRPr lang="en-US" sz="2400" baseline="-25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133601" y="3809998"/>
            <a:ext cx="8240486" cy="260584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Arial"/>
              <a:buNone/>
            </a:pPr>
            <a:r>
              <a:rPr lang="en-US" sz="2400" dirty="0" smtClean="0"/>
              <a:t>Evaluation steps:</a:t>
            </a:r>
          </a:p>
          <a:p>
            <a:pPr marL="609600" indent="-609600">
              <a:buFontTx/>
              <a:buAutoNum type="arabicPeriod"/>
            </a:pPr>
            <a:r>
              <a:rPr lang="en-US" sz="2400" dirty="0" smtClean="0"/>
              <a:t>Evaluate </a:t>
            </a:r>
            <a:r>
              <a:rPr lang="en-US" sz="2400" dirty="0" smtClean="0">
                <a:solidFill>
                  <a:schemeClr val="accent2"/>
                </a:solidFill>
              </a:rPr>
              <a:t>FROM-WHERE</a:t>
            </a:r>
            <a:r>
              <a:rPr lang="en-US" sz="2400" dirty="0" smtClean="0"/>
              <a:t>: apply condition 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on the  attributes in 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,…,R</a:t>
            </a:r>
            <a:r>
              <a:rPr lang="en-US" sz="2400" baseline="-25000" dirty="0" smtClean="0"/>
              <a:t>n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GROUP BY </a:t>
            </a:r>
            <a:r>
              <a:rPr lang="en-US" sz="2400" dirty="0" smtClean="0"/>
              <a:t>the attributes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,…,</a:t>
            </a:r>
            <a:r>
              <a:rPr lang="en-US" sz="2400" dirty="0" err="1" smtClean="0"/>
              <a:t>a</a:t>
            </a:r>
            <a:r>
              <a:rPr lang="en-US" sz="2400" baseline="-25000" dirty="0" err="1" smtClean="0"/>
              <a:t>k</a:t>
            </a:r>
            <a:r>
              <a:rPr lang="en-US" baseline="-25000" dirty="0" smtClean="0"/>
              <a:t> </a:t>
            </a:r>
            <a:endParaRPr lang="en-US" sz="2400" dirty="0" smtClean="0"/>
          </a:p>
          <a:p>
            <a:pPr marL="609600" indent="-609600">
              <a:buFontTx/>
              <a:buAutoNum type="arabicPeriod"/>
            </a:pP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Apply condition C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to each group (may have aggregates)</a:t>
            </a:r>
          </a:p>
          <a:p>
            <a:pPr marL="609600" indent="-609600">
              <a:buFontTx/>
              <a:buAutoNum type="arabicPeriod"/>
            </a:pPr>
            <a:r>
              <a:rPr lang="en-US" sz="2400" dirty="0" smtClean="0"/>
              <a:t> Compute aggregates in S and return the result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746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4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 &gt;  Section 1  &gt;  GROUP BY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458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Problem Set #1 is released!</a:t>
            </a:r>
          </a:p>
          <a:p>
            <a:pPr lvl="1"/>
            <a:r>
              <a:rPr lang="en-US" dirty="0" smtClean="0">
                <a:latin typeface="+mj-lt"/>
              </a:rPr>
              <a:t>We will </a:t>
            </a:r>
            <a:r>
              <a:rPr lang="en-US" dirty="0" smtClean="0">
                <a:latin typeface="+mj-lt"/>
              </a:rPr>
              <a:t>discuss </a:t>
            </a:r>
            <a:r>
              <a:rPr lang="en-US" dirty="0" smtClean="0">
                <a:latin typeface="+mj-lt"/>
              </a:rPr>
              <a:t>some of the </a:t>
            </a:r>
            <a:r>
              <a:rPr lang="en-US" smtClean="0">
                <a:latin typeface="+mj-lt"/>
              </a:rPr>
              <a:t>questions at the end of this lecture</a:t>
            </a:r>
            <a:endParaRPr lang="en-US" dirty="0" smtClean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Project group assignments</a:t>
            </a:r>
          </a:p>
          <a:p>
            <a:pPr lvl="1"/>
            <a:r>
              <a:rPr lang="en-US" dirty="0" smtClean="0">
                <a:latin typeface="+mj-lt"/>
              </a:rPr>
              <a:t>Does everybody have a team?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Ask questions, Go to office hours, </a:t>
            </a:r>
            <a:r>
              <a:rPr lang="en-US" smtClean="0">
                <a:latin typeface="+mj-lt"/>
              </a:rPr>
              <a:t>Engage </a:t>
            </a:r>
            <a:r>
              <a:rPr lang="en-US" smtClean="0">
                <a:latin typeface="+mj-lt"/>
              </a:rPr>
              <a:t>on Piazza</a:t>
            </a: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8483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295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EFFA-C79D-4CA6-BC1B-EBA359CCE9EC}" type="slidenum">
              <a:rPr lang="en-US"/>
              <a:pPr/>
              <a:t>20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Group-by </a:t>
            </a:r>
            <a:r>
              <a:rPr lang="en-US" dirty="0" err="1"/>
              <a:t>v.s</a:t>
            </a:r>
            <a:r>
              <a:rPr lang="en-US" dirty="0"/>
              <a:t>. Nested Query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842614"/>
            <a:ext cx="7772400" cy="2209800"/>
          </a:xfrm>
        </p:spPr>
        <p:txBody>
          <a:bodyPr/>
          <a:lstStyle/>
          <a:p>
            <a:r>
              <a:rPr lang="en-US" dirty="0"/>
              <a:t>Find authors who wrote </a:t>
            </a:r>
            <a:r>
              <a:rPr lang="en-US" dirty="0">
                <a:latin typeface="Symbol" charset="2"/>
              </a:rPr>
              <a:t>³</a:t>
            </a:r>
            <a:r>
              <a:rPr lang="en-US" dirty="0"/>
              <a:t> 10 documents:</a:t>
            </a:r>
          </a:p>
          <a:p>
            <a:r>
              <a:rPr lang="en-US" dirty="0"/>
              <a:t>Attempt 1: with nested queries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838200" y="4048026"/>
            <a:ext cx="8366393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Author.name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Author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COUNT(</a:t>
            </a: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Wrote.url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Wrote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Author.login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Wrote.login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)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&gt;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10</a:t>
            </a:r>
          </a:p>
        </p:txBody>
      </p:sp>
      <p:sp>
        <p:nvSpPr>
          <p:cNvPr id="164873" name="Rectangle 9"/>
          <p:cNvSpPr>
            <a:spLocks noChangeArrowheads="1"/>
          </p:cNvSpPr>
          <p:nvPr/>
        </p:nvSpPr>
        <p:spPr bwMode="auto">
          <a:xfrm>
            <a:off x="838200" y="1668629"/>
            <a:ext cx="3717684" cy="904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Author(</a:t>
            </a:r>
            <a:r>
              <a:rPr lang="en-US" sz="2400" u="sng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login</a:t>
            </a:r>
            <a:r>
              <a:rPr lang="en-US" sz="240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name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Wrote(login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url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9893300" y="4129084"/>
            <a:ext cx="10795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>
                <a:latin typeface="+mj-lt"/>
              </a:rPr>
              <a:t>This is</a:t>
            </a:r>
            <a:br>
              <a:rPr lang="en-US">
                <a:latin typeface="+mj-lt"/>
              </a:rPr>
            </a:br>
            <a:r>
              <a:rPr lang="en-US">
                <a:latin typeface="+mj-lt"/>
              </a:rPr>
              <a:t>SQL by</a:t>
            </a:r>
            <a:br>
              <a:rPr lang="en-US">
                <a:latin typeface="+mj-lt"/>
              </a:rPr>
            </a:br>
            <a:r>
              <a:rPr lang="en-US">
                <a:latin typeface="+mj-lt"/>
              </a:rPr>
              <a:t>a novice</a:t>
            </a:r>
            <a:endParaRPr lang="en-US" dirty="0">
              <a:latin typeface="+mj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746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4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 &gt;  Section 1  &gt;  GROUP BY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639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9" grpId="0" animBg="1"/>
      <p:bldP spid="164873" grpId="0" animBg="1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BD1-4CEC-473C-A992-0164528D1046}" type="slidenum">
              <a:rPr lang="en-US"/>
              <a:pPr/>
              <a:t>21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Group-by </a:t>
            </a:r>
            <a:r>
              <a:rPr lang="en-US" dirty="0" err="1"/>
              <a:t>v.s</a:t>
            </a:r>
            <a:r>
              <a:rPr lang="en-US" dirty="0"/>
              <a:t>. Nested Query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all authors who wrote at least 10 documents:</a:t>
            </a:r>
          </a:p>
          <a:p>
            <a:r>
              <a:rPr lang="en-US" dirty="0"/>
              <a:t>Attempt 2: SQL style (with GROUP BY)</a:t>
            </a: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838200" y="3161320"/>
            <a:ext cx="6692858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Author.name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 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Author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Wrote</a:t>
            </a: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Author.login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Wrote.login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GROUP BY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Author.name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HAVING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COUNT(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W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rote.url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 &gt; 10</a:t>
            </a:r>
          </a:p>
        </p:txBody>
      </p:sp>
      <p:sp>
        <p:nvSpPr>
          <p:cNvPr id="195590" name="Text Box 6"/>
          <p:cNvSpPr txBox="1">
            <a:spLocks noChangeArrowheads="1"/>
          </p:cNvSpPr>
          <p:nvPr/>
        </p:nvSpPr>
        <p:spPr bwMode="auto">
          <a:xfrm>
            <a:off x="784788" y="5509071"/>
            <a:ext cx="67462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No need for </a:t>
            </a:r>
            <a:r>
              <a:rPr lang="en-US" sz="2400" dirty="0">
                <a:solidFill>
                  <a:schemeClr val="accent2"/>
                </a:solidFill>
              </a:rPr>
              <a:t>DISTINCT</a:t>
            </a:r>
            <a:r>
              <a:rPr lang="en-US" sz="2400" dirty="0"/>
              <a:t>: automatically from </a:t>
            </a:r>
            <a:r>
              <a:rPr lang="en-US" sz="2400" dirty="0">
                <a:solidFill>
                  <a:schemeClr val="accent2"/>
                </a:solidFill>
              </a:rPr>
              <a:t>GROUP BY</a:t>
            </a:r>
          </a:p>
        </p:txBody>
      </p:sp>
      <p:sp>
        <p:nvSpPr>
          <p:cNvPr id="2" name="Rectangle 1"/>
          <p:cNvSpPr/>
          <p:nvPr/>
        </p:nvSpPr>
        <p:spPr>
          <a:xfrm>
            <a:off x="8674079" y="3190036"/>
            <a:ext cx="15367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This is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SQL  by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an expert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746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4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 &gt;  Section 1  &gt;  GROUP BY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974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8" grpId="0" animBg="1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Group-by vs. Nested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way is more efficient?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Attempt #1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i="1" dirty="0" smtClean="0"/>
              <a:t>With nested: </a:t>
            </a:r>
            <a:r>
              <a:rPr lang="en-US" dirty="0" smtClean="0"/>
              <a:t>How many times do we do a SFW query over all of the Wrote relations?</a:t>
            </a:r>
          </a:p>
          <a:p>
            <a:endParaRPr lang="en-US" dirty="0"/>
          </a:p>
          <a:p>
            <a:r>
              <a:rPr lang="en-US" dirty="0" smtClean="0"/>
              <a:t>Attempt #2- </a:t>
            </a:r>
            <a:r>
              <a:rPr lang="en-US" i="1" dirty="0" smtClean="0"/>
              <a:t>With group-by</a:t>
            </a:r>
            <a:r>
              <a:rPr lang="en-US" dirty="0" smtClean="0"/>
              <a:t>: How about when written this way?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1275" y="5801380"/>
            <a:ext cx="660052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With GROUP BY can be </a:t>
            </a:r>
            <a:r>
              <a:rPr lang="en-US" sz="2800" b="1" u="sng" dirty="0" smtClean="0">
                <a:latin typeface="+mj-lt"/>
              </a:rPr>
              <a:t>much</a:t>
            </a:r>
            <a:r>
              <a:rPr lang="en-US" sz="2800" dirty="0" smtClean="0">
                <a:latin typeface="+mj-lt"/>
              </a:rPr>
              <a:t> more efficient!</a:t>
            </a:r>
            <a:endParaRPr lang="en-US" sz="2800" dirty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746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4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 &gt;  Section 1  &gt;  GROUP BY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332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Activity-4-1.ipynb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6384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Section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1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 &gt;  ACTIVITY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792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/>
              <a:t>Advanced SQL-</a:t>
            </a:r>
            <a:r>
              <a:rPr lang="en-US" dirty="0" err="1"/>
              <a:t>izing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Section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70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661338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Quantifiers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NULLs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Outer Joins</a:t>
            </a: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ACTIVITY: Fancy SQL Pt. II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Section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11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9763-890B-46FC-B4DF-BE87742EDDAE}" type="slidenum">
              <a:rPr lang="en-US"/>
              <a:pPr/>
              <a:t>26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Quantifiers</a:t>
            </a:r>
            <a:endParaRPr lang="en-US" dirty="0"/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838200" y="1688069"/>
            <a:ext cx="5577168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Product(name, price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company)</a:t>
            </a:r>
          </a:p>
          <a:p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Company(name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city)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8610026" y="3054200"/>
            <a:ext cx="2743774" cy="157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Find all companies that make </a:t>
            </a:r>
            <a:r>
              <a:rPr lang="en-US" sz="2400" u="sng" dirty="0">
                <a:latin typeface="+mj-lt"/>
              </a:rPr>
              <a:t>some</a:t>
            </a:r>
            <a:r>
              <a:rPr lang="en-US" sz="2400" dirty="0">
                <a:latin typeface="+mj-lt"/>
              </a:rPr>
              <a:t> products with price &lt; 100</a:t>
            </a:r>
          </a:p>
        </p:txBody>
      </p:sp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838200" y="3131046"/>
            <a:ext cx="7149985" cy="14219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DISTINCT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Company.cname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Company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Product</a:t>
            </a: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Company.name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Product.company</a:t>
            </a:r>
            <a:endParaRPr lang="en-US" sz="2400" dirty="0" smtClean="0">
              <a:latin typeface="Menlo" charset="0"/>
              <a:ea typeface="Menlo" charset="0"/>
              <a:cs typeface="Menlo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AND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Product.price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&lt; 100</a:t>
            </a:r>
          </a:p>
        </p:txBody>
      </p:sp>
      <p:sp>
        <p:nvSpPr>
          <p:cNvPr id="215046" name="Text Box 6"/>
          <p:cNvSpPr txBox="1">
            <a:spLocks noChangeArrowheads="1"/>
          </p:cNvSpPr>
          <p:nvPr/>
        </p:nvSpPr>
        <p:spPr bwMode="auto">
          <a:xfrm>
            <a:off x="6511926" y="5419985"/>
            <a:ext cx="27474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5050"/>
                </a:solidFill>
              </a:rPr>
              <a:t>Existential: easy  ! </a:t>
            </a:r>
            <a:r>
              <a:rPr lang="en-US" sz="2400" dirty="0">
                <a:solidFill>
                  <a:srgbClr val="FF5050"/>
                </a:solidFill>
                <a:sym typeface="Wingdings" charset="2"/>
              </a:rPr>
              <a:t></a:t>
            </a:r>
            <a:endParaRPr lang="en-US" sz="2400" dirty="0">
              <a:solidFill>
                <a:srgbClr val="FF505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28007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Section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2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 &gt;  Quantifiers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38200" y="5050654"/>
            <a:ext cx="36957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 </a:t>
            </a:r>
            <a:r>
              <a:rPr lang="en-US" sz="2400" b="1" u="sng" dirty="0" smtClean="0">
                <a:latin typeface="+mj-lt"/>
              </a:rPr>
              <a:t>existential quantifier</a:t>
            </a:r>
            <a:r>
              <a:rPr lang="en-US" sz="2400" dirty="0" smtClean="0">
                <a:latin typeface="+mj-lt"/>
              </a:rPr>
              <a:t> is a logical quantifier (roughly) of the form “there exists”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/>
      <p:bldP spid="215045" grpId="1" animBg="1"/>
      <p:bldP spid="215046" grpId="1"/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9763-890B-46FC-B4DF-BE87742EDDAE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Quantifiers</a:t>
            </a:r>
            <a:endParaRPr lang="en-US" dirty="0"/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838200" y="1688069"/>
            <a:ext cx="5577168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Product(name, price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company)</a:t>
            </a:r>
          </a:p>
          <a:p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Company(name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city)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8610026" y="1454717"/>
            <a:ext cx="274377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Find all companies </a:t>
            </a:r>
            <a:r>
              <a:rPr lang="en-US" sz="2400" dirty="0" smtClean="0">
                <a:latin typeface="+mj-lt"/>
              </a:rPr>
              <a:t>with products </a:t>
            </a:r>
            <a:r>
              <a:rPr lang="en-US" sz="2400" u="sng" dirty="0" smtClean="0">
                <a:latin typeface="+mj-lt"/>
              </a:rPr>
              <a:t>all</a:t>
            </a:r>
            <a:r>
              <a:rPr lang="en-US" sz="2400" dirty="0" smtClean="0">
                <a:latin typeface="+mj-lt"/>
              </a:rPr>
              <a:t> having price </a:t>
            </a:r>
            <a:r>
              <a:rPr lang="en-US" sz="2400" dirty="0">
                <a:latin typeface="+mj-lt"/>
              </a:rPr>
              <a:t>&lt; 100</a:t>
            </a:r>
          </a:p>
        </p:txBody>
      </p:sp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838200" y="3155025"/>
            <a:ext cx="7149985" cy="1754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DISTINCT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Company.cname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Company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Company.name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NOT IN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(</a:t>
            </a: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Product.company</a:t>
            </a:r>
            <a:endParaRPr lang="en-US" sz="2400" dirty="0" smtClean="0">
              <a:latin typeface="Menlo" charset="0"/>
              <a:ea typeface="Menlo" charset="0"/>
              <a:cs typeface="Menlo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FROM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Product.price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&gt;= 100)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5309307"/>
            <a:ext cx="36957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</a:t>
            </a:r>
            <a:r>
              <a:rPr lang="en-US" sz="2400" b="1" u="sng" dirty="0" smtClean="0">
                <a:latin typeface="+mj-lt"/>
              </a:rPr>
              <a:t>universal quantifier</a:t>
            </a:r>
            <a:r>
              <a:rPr lang="en-US" sz="2400" dirty="0" smtClean="0">
                <a:latin typeface="+mj-lt"/>
              </a:rPr>
              <a:t> is of the form “for all”</a:t>
            </a:r>
            <a:endParaRPr lang="en-US" sz="2400" dirty="0">
              <a:latin typeface="+mj-lt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339053" y="5652838"/>
            <a:ext cx="2650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5050"/>
                </a:solidFill>
              </a:rPr>
              <a:t>Universal: hard !  </a:t>
            </a:r>
            <a:r>
              <a:rPr lang="en-US" sz="2400" dirty="0">
                <a:solidFill>
                  <a:srgbClr val="FF5050"/>
                </a:solidFill>
                <a:sym typeface="Wingdings" charset="2"/>
              </a:rPr>
              <a:t></a:t>
            </a:r>
            <a:endParaRPr lang="en-US" sz="2400" dirty="0">
              <a:solidFill>
                <a:srgbClr val="FF5050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8610026" y="3669194"/>
            <a:ext cx="274377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Find all companies that make </a:t>
            </a:r>
            <a:r>
              <a:rPr lang="en-US" sz="2400" u="sng" dirty="0" smtClean="0">
                <a:latin typeface="+mj-lt"/>
              </a:rPr>
              <a:t>only </a:t>
            </a:r>
            <a:r>
              <a:rPr lang="en-US" sz="2400" dirty="0" smtClean="0">
                <a:latin typeface="+mj-lt"/>
              </a:rPr>
              <a:t>products </a:t>
            </a:r>
            <a:r>
              <a:rPr lang="en-US" sz="2400" dirty="0">
                <a:latin typeface="+mj-lt"/>
              </a:rPr>
              <a:t>with price &lt; 100</a:t>
            </a:r>
          </a:p>
        </p:txBody>
      </p:sp>
      <p:sp>
        <p:nvSpPr>
          <p:cNvPr id="3" name="Down Arrow 2"/>
          <p:cNvSpPr/>
          <p:nvPr/>
        </p:nvSpPr>
        <p:spPr>
          <a:xfrm>
            <a:off x="9823019" y="3024377"/>
            <a:ext cx="317787" cy="468815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210010" y="3056015"/>
            <a:ext cx="1166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8780" y="-22510"/>
              <a:ext cx="28007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Section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2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 &gt;  Quantifiers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594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/>
      <p:bldP spid="215045" grpId="0" animBg="1" autoUpdateAnimBg="0"/>
      <p:bldP spid="2" grpId="0" animBg="1"/>
      <p:bldP spid="12" grpId="0"/>
      <p:bldP spid="13" grpId="0"/>
      <p:bldP spid="3" grpId="0" animBg="1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F7A8-BC20-4EFA-AF7D-2BE46B5803AB}" type="slidenum">
              <a:rPr lang="en-US"/>
              <a:pPr/>
              <a:t>28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NULLS in SQL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10515600" cy="5003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Whenever we don’t have a value, we can put a NULL</a:t>
            </a:r>
          </a:p>
          <a:p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mean many things:</a:t>
            </a:r>
          </a:p>
          <a:p>
            <a:pPr lvl="1"/>
            <a:r>
              <a:rPr lang="en-US" sz="2600" dirty="0"/>
              <a:t>Value does not exists</a:t>
            </a:r>
          </a:p>
          <a:p>
            <a:pPr lvl="1"/>
            <a:r>
              <a:rPr lang="en-US" sz="2600" dirty="0"/>
              <a:t>Value exists but is unknown</a:t>
            </a:r>
          </a:p>
          <a:p>
            <a:pPr lvl="1"/>
            <a:r>
              <a:rPr lang="en-US" sz="2600" dirty="0"/>
              <a:t>Value not applicable</a:t>
            </a:r>
          </a:p>
          <a:p>
            <a:pPr lvl="1"/>
            <a:r>
              <a:rPr lang="en-US" sz="2600" dirty="0"/>
              <a:t>Etc.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schema specifies for each attribute if can be null (</a:t>
            </a:r>
            <a:r>
              <a:rPr lang="en-US" i="1" dirty="0" err="1"/>
              <a:t>nullable</a:t>
            </a:r>
            <a:r>
              <a:rPr lang="en-US" i="1" dirty="0"/>
              <a:t> </a:t>
            </a:r>
            <a:r>
              <a:rPr lang="en-US" dirty="0"/>
              <a:t>attribute) or not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does SQL cope with tables that have </a:t>
            </a:r>
            <a:r>
              <a:rPr lang="en-US" dirty="0" smtClean="0"/>
              <a:t>NULLs?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24096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4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&gt;  Section 2  &gt;  NULLs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3F50-4467-4A37-BA73-98C64D7E28FF}" type="slidenum">
              <a:rPr lang="en-US"/>
              <a:pPr/>
              <a:t>29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Values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For numerical operations, </a:t>
            </a:r>
            <a:r>
              <a:rPr lang="en-US" dirty="0" smtClean="0"/>
              <a:t>NULL -&gt; NULL:</a:t>
            </a:r>
          </a:p>
          <a:p>
            <a:pPr lvl="1"/>
            <a:r>
              <a:rPr lang="en-US" dirty="0" smtClean="0"/>
              <a:t>If x = </a:t>
            </a:r>
            <a:r>
              <a:rPr lang="en-US" dirty="0"/>
              <a:t>NULL then 4*(3-x)/7 is still NULL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/>
              <a:t>For </a:t>
            </a:r>
            <a:r>
              <a:rPr lang="en-US" i="1" dirty="0" err="1" smtClean="0"/>
              <a:t>boolean</a:t>
            </a:r>
            <a:r>
              <a:rPr lang="en-US" i="1" dirty="0" smtClean="0"/>
              <a:t> operations, </a:t>
            </a: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SQL there are three </a:t>
            </a:r>
            <a:r>
              <a:rPr lang="en-US" dirty="0" smtClean="0"/>
              <a:t>values:</a:t>
            </a:r>
            <a:endParaRPr lang="en-US" dirty="0"/>
          </a:p>
          <a:p>
            <a:pPr lvl="1">
              <a:buFontTx/>
              <a:buNone/>
            </a:pPr>
            <a:endParaRPr lang="en-US" b="1" dirty="0" smtClean="0"/>
          </a:p>
          <a:p>
            <a:pPr lvl="1">
              <a:buFontTx/>
              <a:buNone/>
            </a:pPr>
            <a:r>
              <a:rPr lang="en-US" b="1" dirty="0" smtClean="0"/>
              <a:t>FALSE             </a:t>
            </a:r>
            <a:r>
              <a:rPr lang="en-US" b="1" dirty="0"/>
              <a:t>= 	0</a:t>
            </a:r>
          </a:p>
          <a:p>
            <a:pPr lvl="1">
              <a:buFontTx/>
              <a:buNone/>
            </a:pPr>
            <a:r>
              <a:rPr lang="en-US" b="1" dirty="0"/>
              <a:t>UNKNOWN    = 	0.5</a:t>
            </a:r>
          </a:p>
          <a:p>
            <a:pPr lvl="1">
              <a:buFontTx/>
              <a:buNone/>
            </a:pPr>
            <a:r>
              <a:rPr lang="en-US" b="1" dirty="0" smtClean="0"/>
              <a:t>TRUE               </a:t>
            </a:r>
            <a:r>
              <a:rPr lang="en-US" b="1" dirty="0"/>
              <a:t>= 	</a:t>
            </a:r>
            <a:r>
              <a:rPr lang="en-US" b="1" dirty="0" smtClean="0"/>
              <a:t>1</a:t>
            </a:r>
          </a:p>
          <a:p>
            <a:pPr lvl="1">
              <a:buFontTx/>
              <a:buNone/>
            </a:pPr>
            <a:endParaRPr lang="en-US" b="1" dirty="0" smtClean="0"/>
          </a:p>
          <a:p>
            <a:pPr lvl="1"/>
            <a:r>
              <a:rPr lang="en-US" dirty="0"/>
              <a:t>If x= NULL then x=“Joe</a:t>
            </a:r>
            <a:r>
              <a:rPr lang="en-US" dirty="0" smtClean="0"/>
              <a:t>” is </a:t>
            </a:r>
            <a:r>
              <a:rPr lang="en-US" dirty="0"/>
              <a:t>UNKNOWN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24096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4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&gt;  Section 2  &gt;  NULLs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291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0095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Lecture 4:</a:t>
            </a:r>
            <a:br>
              <a:rPr lang="en-US" dirty="0"/>
            </a:br>
            <a:r>
              <a:rPr lang="en-US" dirty="0"/>
              <a:t>Advanced SQL </a:t>
            </a:r>
            <a:r>
              <a:rPr lang="mr-IN" dirty="0"/>
              <a:t>–</a:t>
            </a:r>
            <a:r>
              <a:rPr lang="en-US" dirty="0"/>
              <a:t> Part II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8483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025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C33BD-9F88-4F66-8FF8-5370184D3722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Values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93054"/>
            <a:ext cx="7772400" cy="3327400"/>
          </a:xfrm>
        </p:spPr>
        <p:txBody>
          <a:bodyPr/>
          <a:lstStyle/>
          <a:p>
            <a:r>
              <a:rPr lang="en-US" dirty="0"/>
              <a:t>C1 AND C2   =  min(C1, C2)</a:t>
            </a:r>
          </a:p>
          <a:p>
            <a:r>
              <a:rPr lang="en-US" dirty="0"/>
              <a:t>C1  OR  </a:t>
            </a:r>
            <a:r>
              <a:rPr lang="en-US" dirty="0" smtClean="0"/>
              <a:t> C2   =  </a:t>
            </a:r>
            <a:r>
              <a:rPr lang="en-US" dirty="0"/>
              <a:t>max(C1, C2)</a:t>
            </a:r>
          </a:p>
          <a:p>
            <a:r>
              <a:rPr lang="en-US" dirty="0"/>
              <a:t>NOT C1         =  1 – C1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2286000" y="3581401"/>
            <a:ext cx="6692858" cy="14219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*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Person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age &lt; 25) </a:t>
            </a:r>
            <a:endParaRPr lang="en-US" sz="2400" dirty="0" smtClean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AND (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height &gt; 6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AND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weight &gt; 190)</a:t>
            </a:r>
          </a:p>
        </p:txBody>
      </p:sp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9299538" y="3679890"/>
            <a:ext cx="1975477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+mj-lt"/>
              </a:rPr>
              <a:t>Won’t return e.g</a:t>
            </a:r>
            <a:r>
              <a:rPr lang="en-US" sz="2000" dirty="0">
                <a:latin typeface="+mj-lt"/>
              </a:rPr>
              <a:t>.</a:t>
            </a:r>
            <a:br>
              <a:rPr lang="en-US" sz="2000" dirty="0">
                <a:latin typeface="+mj-lt"/>
              </a:rPr>
            </a:br>
            <a:r>
              <a:rPr lang="en-US" sz="2000" dirty="0" smtClean="0">
                <a:latin typeface="+mj-lt"/>
              </a:rPr>
              <a:t>(age=20</a:t>
            </a:r>
            <a:r>
              <a:rPr lang="en-US" sz="2000" dirty="0">
                <a:latin typeface="+mj-lt"/>
              </a:rPr>
              <a:t/>
            </a:r>
            <a:br>
              <a:rPr lang="en-US" sz="2000" dirty="0">
                <a:latin typeface="+mj-lt"/>
              </a:rPr>
            </a:br>
            <a:r>
              <a:rPr lang="en-US" sz="2000" dirty="0" smtClean="0">
                <a:latin typeface="+mj-lt"/>
              </a:rPr>
              <a:t>height=</a:t>
            </a:r>
            <a:r>
              <a:rPr lang="en-US" sz="2000" dirty="0">
                <a:latin typeface="+mj-lt"/>
              </a:rPr>
              <a:t>NULL</a:t>
            </a:r>
            <a:br>
              <a:rPr lang="en-US" sz="2000" dirty="0">
                <a:latin typeface="+mj-lt"/>
              </a:rPr>
            </a:br>
            <a:r>
              <a:rPr lang="en-US" sz="2000" dirty="0" smtClean="0">
                <a:latin typeface="+mj-lt"/>
              </a:rPr>
              <a:t>weight=200)!</a:t>
            </a:r>
            <a:endParaRPr lang="en-US" sz="20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44660" y="5708134"/>
            <a:ext cx="662598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400" dirty="0">
                <a:latin typeface="+mj-lt"/>
              </a:rPr>
              <a:t>Rule in SQL: include only tuples that yield </a:t>
            </a:r>
            <a:r>
              <a:rPr lang="en-US" sz="2400" dirty="0" smtClean="0">
                <a:latin typeface="+mj-lt"/>
              </a:rPr>
              <a:t>TRUE </a:t>
            </a:r>
            <a:r>
              <a:rPr lang="en-US" sz="2400" dirty="0">
                <a:latin typeface="+mj-lt"/>
              </a:rPr>
              <a:t>(</a:t>
            </a:r>
            <a:r>
              <a:rPr lang="en-US" sz="2400" dirty="0" smtClean="0">
                <a:latin typeface="+mj-lt"/>
              </a:rPr>
              <a:t>1.0)</a:t>
            </a:r>
            <a:endParaRPr lang="en-US" sz="2400" dirty="0">
              <a:latin typeface="+mj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4096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4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&gt;  Section 2  &gt;  NULLs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/>
      <p:bldP spid="182276" grpId="0" animBg="1"/>
      <p:bldP spid="182277" grpId="0" animBg="1"/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72907-1C6D-41FA-AAF1-1B0777B84EE1}" type="slidenum">
              <a:rPr lang="en-US"/>
              <a:pPr/>
              <a:t>31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Values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93054"/>
            <a:ext cx="7772400" cy="2463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Unexpected behavior: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2209800" y="2823189"/>
            <a:ext cx="539121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*</a:t>
            </a: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Person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age &lt; 25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OR age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&gt;= 25</a:t>
            </a:r>
          </a:p>
        </p:txBody>
      </p:sp>
      <p:sp>
        <p:nvSpPr>
          <p:cNvPr id="2" name="Rectangle 1"/>
          <p:cNvSpPr/>
          <p:nvPr/>
        </p:nvSpPr>
        <p:spPr>
          <a:xfrm>
            <a:off x="2822434" y="4591988"/>
            <a:ext cx="4165949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400" dirty="0">
                <a:latin typeface="+mj-lt"/>
              </a:rPr>
              <a:t>Some Persons are not included 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24096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4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&gt;  Section 2  &gt;  NULLs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/>
      <p:bldP spid="183300" grpId="0" animBg="1"/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F5DF-F5ED-4687-AAE7-F03980B72BA6}" type="slidenum">
              <a:rPr lang="en-US"/>
              <a:pPr/>
              <a:t>32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Values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93054"/>
            <a:ext cx="8229600" cy="257574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Can test for NULL explicitly: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x IS NULL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x IS NOT NULL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2133600" y="3505201"/>
            <a:ext cx="5577168" cy="14219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*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Person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age &lt; 25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OR age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&gt;=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25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   OR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age </a:t>
            </a:r>
            <a:r>
              <a:rPr lang="en-US" sz="2400" dirty="0">
                <a:solidFill>
                  <a:srgbClr val="FF5050"/>
                </a:solidFill>
                <a:latin typeface="Menlo" charset="0"/>
                <a:ea typeface="Menlo" charset="0"/>
                <a:cs typeface="Menlo" charset="0"/>
              </a:rPr>
              <a:t>IS NULL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43043" y="5656215"/>
            <a:ext cx="3558282" cy="4247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+mj-lt"/>
              </a:rPr>
              <a:t>Now it includes all Persons!</a:t>
            </a:r>
            <a:endParaRPr lang="en-US" sz="24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24096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4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&gt;  Section 2  &gt;  NULLs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/>
      <p:bldP spid="184324" grpId="0" animBg="1"/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0800-3CE4-4806-8E29-034BECC3698A}" type="slidenum">
              <a:rPr lang="en-US"/>
              <a:pPr/>
              <a:t>33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Inner Joins</a:t>
            </a:r>
            <a:endParaRPr lang="en-US" dirty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66876"/>
            <a:ext cx="86868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By</a:t>
            </a:r>
            <a:r>
              <a:rPr lang="en-US" sz="2400" i="1" dirty="0"/>
              <a:t> </a:t>
            </a:r>
            <a:r>
              <a:rPr lang="en-US" sz="2400" dirty="0"/>
              <a:t>default, </a:t>
            </a:r>
            <a:r>
              <a:rPr lang="en-US" sz="2400" dirty="0" smtClean="0"/>
              <a:t>joins in </a:t>
            </a:r>
            <a:r>
              <a:rPr lang="en-US" sz="2400" dirty="0"/>
              <a:t>SQL are </a:t>
            </a:r>
            <a:r>
              <a:rPr lang="en-US" sz="2400" b="1" dirty="0"/>
              <a:t>“inner joins”: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	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     </a:t>
            </a:r>
            <a:endParaRPr lang="en-US" sz="2400" dirty="0"/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838200" y="3166591"/>
            <a:ext cx="8032968" cy="1046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Purchase.store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 Product 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JOIN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Purchase </a:t>
            </a:r>
            <a:r>
              <a:rPr lang="en-US" sz="2000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ON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Purchase.prodName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838200" y="4539602"/>
            <a:ext cx="6186309" cy="1046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Purchase.store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Purchase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Purchase.prodName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2245855"/>
            <a:ext cx="407329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Product(name,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category)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Purchase(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store)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9156700" y="3049350"/>
            <a:ext cx="368300" cy="273232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726791" y="4237484"/>
            <a:ext cx="1943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Both equivalent:</a:t>
            </a:r>
          </a:p>
          <a:p>
            <a:r>
              <a:rPr lang="en-US" dirty="0" smtClean="0">
                <a:latin typeface="+mj-lt"/>
              </a:rPr>
              <a:t>Both INNER JOINS!</a:t>
            </a:r>
            <a:endParaRPr lang="en-US" dirty="0">
              <a:latin typeface="+mj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4096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4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&gt;  Section 2  &gt;  NULLs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020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 animBg="1"/>
      <p:bldP spid="237573" grpId="0" animBg="1"/>
      <p:bldP spid="2" grpId="0" animBg="1"/>
      <p:bldP spid="3" grpId="0" animBg="1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0800-3CE4-4806-8E29-034BECC3698A}" type="slidenum">
              <a:rPr lang="en-US"/>
              <a:pPr/>
              <a:t>34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Joins + NULLS = Lost data?</a:t>
            </a:r>
            <a:endParaRPr lang="en-US" dirty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66876"/>
            <a:ext cx="86868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By</a:t>
            </a:r>
            <a:r>
              <a:rPr lang="en-US" sz="2400" i="1" dirty="0"/>
              <a:t> </a:t>
            </a:r>
            <a:r>
              <a:rPr lang="en-US" sz="2400" dirty="0"/>
              <a:t>default, </a:t>
            </a:r>
            <a:r>
              <a:rPr lang="en-US" sz="2400" dirty="0" smtClean="0"/>
              <a:t>joins in </a:t>
            </a:r>
            <a:r>
              <a:rPr lang="en-US" sz="2400" dirty="0"/>
              <a:t>SQL are </a:t>
            </a:r>
            <a:r>
              <a:rPr lang="en-US" sz="2400" b="1" dirty="0"/>
              <a:t>“inner joins”: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	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     </a:t>
            </a:r>
            <a:endParaRPr lang="en-US" sz="2400" dirty="0"/>
          </a:p>
        </p:txBody>
      </p:sp>
      <p:sp>
        <p:nvSpPr>
          <p:cNvPr id="237575" name="Rectangle 7"/>
          <p:cNvSpPr>
            <a:spLocks noChangeArrowheads="1"/>
          </p:cNvSpPr>
          <p:nvPr/>
        </p:nvSpPr>
        <p:spPr bwMode="auto">
          <a:xfrm>
            <a:off x="1527794" y="5910103"/>
            <a:ext cx="9024225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>
                <a:latin typeface="+mj-lt"/>
              </a:rPr>
              <a:t>However: Products </a:t>
            </a:r>
            <a:r>
              <a:rPr lang="en-US" sz="2400" dirty="0">
                <a:latin typeface="+mj-lt"/>
              </a:rPr>
              <a:t>that never sold </a:t>
            </a:r>
            <a:r>
              <a:rPr lang="en-US" sz="2400" dirty="0" smtClean="0">
                <a:latin typeface="+mj-lt"/>
              </a:rPr>
              <a:t>(with no Purchase tuple) will </a:t>
            </a:r>
            <a:r>
              <a:rPr lang="en-US" sz="2400" dirty="0">
                <a:latin typeface="+mj-lt"/>
              </a:rPr>
              <a:t>be </a:t>
            </a:r>
            <a:r>
              <a:rPr lang="en-US" sz="2400" dirty="0" smtClean="0">
                <a:latin typeface="+mj-lt"/>
              </a:rPr>
              <a:t>lost!</a:t>
            </a:r>
            <a:endParaRPr lang="en-US" sz="2400" dirty="0">
              <a:latin typeface="+mj-lt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838200" y="3166591"/>
            <a:ext cx="8032968" cy="1046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Purchase.store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 Product 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JOIN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Purchase </a:t>
            </a:r>
            <a:r>
              <a:rPr lang="en-US" sz="2000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ON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Purchase.prodName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838200" y="4539602"/>
            <a:ext cx="6186309" cy="1046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Purchase.store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Purchase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Purchase.prodName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2245855"/>
            <a:ext cx="407329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Product(name,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category)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Purchase(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prodName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store)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24096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4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&gt;  Section 2  &gt;  NULLs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979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94F4A-C74E-4167-A38B-CC16B6F5BB20}" type="slidenum">
              <a:rPr lang="en-US"/>
              <a:pPr/>
              <a:t>35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Joins</a:t>
            </a:r>
            <a:endParaRPr lang="en-US" dirty="0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9601200" cy="4114800"/>
          </a:xfrm>
        </p:spPr>
        <p:txBody>
          <a:bodyPr/>
          <a:lstStyle/>
          <a:p>
            <a:r>
              <a:rPr lang="en-US" sz="2400" dirty="0" smtClean="0"/>
              <a:t>An </a:t>
            </a:r>
            <a:r>
              <a:rPr lang="en-US" sz="2400" b="1" dirty="0" smtClean="0"/>
              <a:t>outer join</a:t>
            </a:r>
            <a:r>
              <a:rPr lang="en-US" sz="2400" dirty="0" smtClean="0"/>
              <a:t> returns tuples from the joined relations that don’t have a corresponding tuple in the other relations</a:t>
            </a:r>
          </a:p>
          <a:p>
            <a:pPr lvl="1"/>
            <a:r>
              <a:rPr lang="en-US" sz="2000" dirty="0" smtClean="0"/>
              <a:t>I.e. If we join relations A and B on </a:t>
            </a:r>
            <a:r>
              <a:rPr lang="en-US" sz="2000" dirty="0" err="1" smtClean="0"/>
              <a:t>a.X</a:t>
            </a:r>
            <a:r>
              <a:rPr lang="en-US" sz="2000" dirty="0" smtClean="0"/>
              <a:t> = </a:t>
            </a:r>
            <a:r>
              <a:rPr lang="en-US" sz="2000" dirty="0" err="1" smtClean="0"/>
              <a:t>b.X</a:t>
            </a:r>
            <a:r>
              <a:rPr lang="en-US" sz="2000" dirty="0" smtClean="0"/>
              <a:t>, and there is an entry in A with X=5, but none in B with X=5…</a:t>
            </a:r>
          </a:p>
          <a:p>
            <a:pPr lvl="2"/>
            <a:r>
              <a:rPr lang="en-US" sz="1600" dirty="0" smtClean="0"/>
              <a:t>A LEFT OUTER JOIN will return a tuple (a, NULL)!</a:t>
            </a:r>
          </a:p>
          <a:p>
            <a:endParaRPr lang="en-US" sz="2400" dirty="0" smtClean="0"/>
          </a:p>
          <a:p>
            <a:r>
              <a:rPr lang="en-US" sz="2400" dirty="0" smtClean="0"/>
              <a:t>Left </a:t>
            </a:r>
            <a:r>
              <a:rPr lang="en-US" sz="2400" dirty="0"/>
              <a:t>outer joins in SQL</a:t>
            </a:r>
            <a:r>
              <a:rPr lang="en-US" sz="2400" dirty="0" smtClean="0"/>
              <a:t>:</a:t>
            </a:r>
            <a:r>
              <a:rPr lang="en-US" sz="2400" dirty="0">
                <a:solidFill>
                  <a:schemeClr val="accent2"/>
                </a:solidFill>
              </a:rPr>
              <a:t>	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28001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Section 2  &gt;  Outer Joins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851400" y="4072483"/>
            <a:ext cx="6032421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Purchase.store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 Product 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LEFT OUTER JOIN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Purchase </a:t>
            </a:r>
            <a:r>
              <a:rPr lang="en-US" sz="2000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ON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endParaRPr lang="en-US" sz="2000" dirty="0" smtClean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Purchase.prodName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210017" y="5937609"/>
            <a:ext cx="5771965" cy="4247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>
                <a:latin typeface="+mj-lt"/>
              </a:rPr>
              <a:t>Now we’ll get products even if they </a:t>
            </a:r>
            <a:r>
              <a:rPr lang="en-US" sz="2400" smtClean="0">
                <a:latin typeface="+mj-lt"/>
              </a:rPr>
              <a:t>didn’t sell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  <p:bldP spid="10" grpId="0" animBg="1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7351-EFAE-48B2-8CF8-756A43F9162D}" type="slidenum">
              <a:rPr lang="en-US"/>
              <a:pPr/>
              <a:t>36</a:t>
            </a:fld>
            <a:endParaRPr lang="en-US"/>
          </a:p>
        </p:txBody>
      </p:sp>
      <p:graphicFrame>
        <p:nvGraphicFramePr>
          <p:cNvPr id="23961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776922"/>
              </p:ext>
            </p:extLst>
          </p:nvPr>
        </p:nvGraphicFramePr>
        <p:xfrm>
          <a:off x="1981200" y="18288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66125"/>
              </p:ext>
            </p:extLst>
          </p:nvPr>
        </p:nvGraphicFramePr>
        <p:xfrm>
          <a:off x="6553200" y="18288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prodName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52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293347"/>
              </p:ext>
            </p:extLst>
          </p:nvPr>
        </p:nvGraphicFramePr>
        <p:xfrm>
          <a:off x="7620000" y="4181475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9672" name="Rectangle 56"/>
          <p:cNvSpPr>
            <a:spLocks noChangeArrowheads="1"/>
          </p:cNvSpPr>
          <p:nvPr/>
        </p:nvSpPr>
        <p:spPr bwMode="auto">
          <a:xfrm>
            <a:off x="1981201" y="1295401"/>
            <a:ext cx="11639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39673" name="Rectangle 57"/>
          <p:cNvSpPr>
            <a:spLocks noChangeArrowheads="1"/>
          </p:cNvSpPr>
          <p:nvPr/>
        </p:nvSpPr>
        <p:spPr bwMode="auto">
          <a:xfrm>
            <a:off x="6553200" y="1295401"/>
            <a:ext cx="13217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Purchase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8687"/>
            <a:ext cx="8229600" cy="1143000"/>
          </a:xfrm>
        </p:spPr>
        <p:txBody>
          <a:bodyPr/>
          <a:lstStyle/>
          <a:p>
            <a:r>
              <a:rPr lang="en-US" dirty="0" smtClean="0"/>
              <a:t>INNER JOIN:</a:t>
            </a:r>
            <a:endParaRPr lang="en-US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64060" y="4478277"/>
            <a:ext cx="5989140" cy="12557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err="1" smtClean="0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dirty="0" err="1" smtClean="0">
                <a:latin typeface="Menlo" charset="0"/>
                <a:ea typeface="Menlo" charset="0"/>
                <a:cs typeface="Menlo" charset="0"/>
              </a:rPr>
              <a:t>Purchase.store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  Product 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INNER JOIN 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Purchase </a:t>
            </a:r>
            <a:endParaRPr lang="en-US" dirty="0" smtClean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ON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err="1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dirty="0" err="1">
                <a:latin typeface="Menlo" charset="0"/>
                <a:ea typeface="Menlo" charset="0"/>
                <a:cs typeface="Menlo" charset="0"/>
              </a:rPr>
              <a:t>Purchase.prodName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4060" y="5929458"/>
            <a:ext cx="412224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another equivalent way to write an INNER JOIN!</a:t>
            </a:r>
            <a:endParaRPr lang="en-US" sz="1600" dirty="0"/>
          </a:p>
        </p:txBody>
      </p:sp>
      <p:sp>
        <p:nvSpPr>
          <p:cNvPr id="3" name="Right Arrow 2"/>
          <p:cNvSpPr/>
          <p:nvPr/>
        </p:nvSpPr>
        <p:spPr>
          <a:xfrm>
            <a:off x="6807200" y="5051912"/>
            <a:ext cx="584200" cy="2794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8780" y="-22510"/>
              <a:ext cx="28001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Section 2  &gt;  Outer Joins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  <p:bldP spid="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7351-EFAE-48B2-8CF8-756A43F9162D}" type="slidenum">
              <a:rPr lang="en-US"/>
              <a:pPr/>
              <a:t>37</a:t>
            </a:fld>
            <a:endParaRPr lang="en-US"/>
          </a:p>
        </p:txBody>
      </p:sp>
      <p:graphicFrame>
        <p:nvGraphicFramePr>
          <p:cNvPr id="23961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625826"/>
              </p:ext>
            </p:extLst>
          </p:nvPr>
        </p:nvGraphicFramePr>
        <p:xfrm>
          <a:off x="1981200" y="18288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668794"/>
              </p:ext>
            </p:extLst>
          </p:nvPr>
        </p:nvGraphicFramePr>
        <p:xfrm>
          <a:off x="6553200" y="18288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prodName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52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57850"/>
              </p:ext>
            </p:extLst>
          </p:nvPr>
        </p:nvGraphicFramePr>
        <p:xfrm>
          <a:off x="7620000" y="4181475"/>
          <a:ext cx="3048000" cy="2540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charset="0"/>
                        </a:rPr>
                        <a:t>NULL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9672" name="Rectangle 56"/>
          <p:cNvSpPr>
            <a:spLocks noChangeArrowheads="1"/>
          </p:cNvSpPr>
          <p:nvPr/>
        </p:nvSpPr>
        <p:spPr bwMode="auto">
          <a:xfrm>
            <a:off x="1981201" y="1295401"/>
            <a:ext cx="11639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39673" name="Rectangle 57"/>
          <p:cNvSpPr>
            <a:spLocks noChangeArrowheads="1"/>
          </p:cNvSpPr>
          <p:nvPr/>
        </p:nvSpPr>
        <p:spPr bwMode="auto">
          <a:xfrm>
            <a:off x="6553200" y="1295401"/>
            <a:ext cx="13217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Purchase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8687"/>
            <a:ext cx="8229600" cy="1143000"/>
          </a:xfrm>
        </p:spPr>
        <p:txBody>
          <a:bodyPr/>
          <a:lstStyle/>
          <a:p>
            <a:r>
              <a:rPr lang="en-US" dirty="0" smtClean="0"/>
              <a:t>LEFT OUTER JOIN:</a:t>
            </a:r>
            <a:endParaRPr lang="en-US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64060" y="4798977"/>
            <a:ext cx="5989140" cy="12557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err="1" smtClean="0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dirty="0" err="1" smtClean="0">
                <a:latin typeface="Menlo" charset="0"/>
                <a:ea typeface="Menlo" charset="0"/>
                <a:cs typeface="Menlo" charset="0"/>
              </a:rPr>
              <a:t>Purchase.store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dirty="0" smtClean="0">
                <a:latin typeface="Menlo" charset="0"/>
                <a:ea typeface="Menlo" charset="0"/>
                <a:cs typeface="Menlo" charset="0"/>
              </a:rPr>
              <a:t>   Product 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LEFT OUTER JOIN 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Purchase </a:t>
            </a:r>
            <a:endParaRPr lang="en-US" dirty="0" smtClean="0">
              <a:latin typeface="Menlo" charset="0"/>
              <a:ea typeface="Menlo" charset="0"/>
              <a:cs typeface="Menlo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ON</a:t>
            </a:r>
            <a:r>
              <a:rPr lang="en-US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err="1">
                <a:latin typeface="Menlo" charset="0"/>
                <a:ea typeface="Menlo" charset="0"/>
                <a:cs typeface="Menlo" charset="0"/>
              </a:rPr>
              <a:t>Product.name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dirty="0" err="1">
                <a:latin typeface="Menlo" charset="0"/>
                <a:ea typeface="Menlo" charset="0"/>
                <a:cs typeface="Menlo" charset="0"/>
              </a:rPr>
              <a:t>Purchase.prodName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807200" y="5321300"/>
            <a:ext cx="584200" cy="2794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28001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Section 2  &gt;  Outer Joins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56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03A44-8036-4F30-B425-DDD86CBC5C88}" type="slidenum">
              <a:rPr lang="en-US"/>
              <a:pPr/>
              <a:t>38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Outer </a:t>
            </a:r>
            <a:r>
              <a:rPr lang="en-US" dirty="0"/>
              <a:t>Joins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Left outer join: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Include the left tuple even if there’s no match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Right </a:t>
            </a:r>
            <a:r>
              <a:rPr lang="en-US" dirty="0"/>
              <a:t>outer join: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Include the right tuple even if there’s no match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Full </a:t>
            </a:r>
            <a:r>
              <a:rPr lang="en-US" dirty="0"/>
              <a:t>outer join: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Include the both left and right tuples even if there’s no match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28001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Section 2  &gt;  Outer Joins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Activity-4-2.ipynb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6384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3  &gt;  Section 3  &gt;  ACTIVITY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091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Aggregation &amp; GROUP BY</a:t>
            </a:r>
            <a:endParaRPr lang="en-US" dirty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ACTIVITY: Fancy SQL Part I</a:t>
            </a:r>
          </a:p>
          <a:p>
            <a:pPr lvl="1"/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Advance SQL-</a:t>
            </a:r>
            <a:r>
              <a:rPr lang="en-US" dirty="0" err="1" smtClean="0">
                <a:latin typeface="+mj-lt"/>
              </a:rPr>
              <a:t>izing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ACTIVITY: Fancy SQL Part II</a:t>
            </a:r>
          </a:p>
          <a:p>
            <a:pPr lvl="1"/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Problem Set #1 Overview</a:t>
            </a:r>
          </a:p>
          <a:p>
            <a:pPr lvl="1"/>
            <a:endParaRPr lang="en-US" dirty="0">
              <a:latin typeface="+mj-lt"/>
            </a:endParaRP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8483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351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191070"/>
            <a:ext cx="8229600" cy="143691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700" dirty="0"/>
              <a:t>SQL is a rich programming language that handles the way data is processed </a:t>
            </a:r>
            <a:r>
              <a:rPr lang="en-US" sz="4700" i="1" u="sng" dirty="0"/>
              <a:t>declaratively</a:t>
            </a:r>
            <a:endParaRPr lang="en-US" sz="4700" dirty="0"/>
          </a:p>
          <a:p>
            <a:pPr marL="0" indent="0">
              <a:buNone/>
            </a:pPr>
            <a:endParaRPr lang="en-US" i="1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9F4F-503A-4A35-BDFA-CB903A9A9F13}" type="slidenum">
              <a:rPr lang="en-US" smtClean="0"/>
              <a:pPr/>
              <a:t>40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3853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2, 3, &amp; 4  &gt;  SUMMARY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0095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Problem Set #1: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SQL Uber </a:t>
            </a:r>
            <a:r>
              <a:rPr lang="en-US" dirty="0" err="1" smtClean="0"/>
              <a:t>Alles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1829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Problem Set #1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744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in PS#1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42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21829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Problem Set #1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1825624"/>
            <a:ext cx="10515600" cy="4175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/>
              <a:buAutoNum type="arabicPeriod"/>
            </a:pPr>
            <a:r>
              <a:rPr lang="en-US" dirty="0" smtClean="0">
                <a:latin typeface="+mj-lt"/>
              </a:rPr>
              <a:t>Linear algebra in SQL</a:t>
            </a:r>
          </a:p>
          <a:p>
            <a:pPr marL="514350" indent="-514350">
              <a:buFont typeface="Arial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dirty="0" smtClean="0">
                <a:latin typeface="+mj-lt"/>
              </a:rPr>
              <a:t>Precipitation data and nested queries</a:t>
            </a:r>
          </a:p>
          <a:p>
            <a:pPr marL="514350" indent="-514350">
              <a:buFont typeface="Arial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dirty="0" smtClean="0">
                <a:latin typeface="+mj-lt"/>
              </a:rPr>
              <a:t>The traveling SQL salesman: Graph traversals in SQL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811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algebra in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Simple joins with aggregations</a:t>
            </a:r>
            <a:endParaRPr lang="en-US" b="1" dirty="0" smtClean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Hint 1: Using aliases leads to clean SQL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Hint 2: SQL supports many operations over numeric attributes (in the SELECT part of an SFW query)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43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21829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Problem Set #1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120603" y="4909375"/>
            <a:ext cx="4979994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MAX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A.val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*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B.val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)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A, B</a:t>
            </a:r>
          </a:p>
          <a:p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A.i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B.i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AND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A.j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B.j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7177" y="4833007"/>
            <a:ext cx="3657600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1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Precipitation data and nested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Aggregates inside nested queries. Remember SQL is </a:t>
            </a:r>
            <a:r>
              <a:rPr lang="en-US" b="1" dirty="0" smtClean="0">
                <a:latin typeface="+mj-lt"/>
              </a:rPr>
              <a:t>compositional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Hint 1: Break down query description to steps (</a:t>
            </a:r>
            <a:r>
              <a:rPr lang="en-US" dirty="0" err="1" smtClean="0">
                <a:latin typeface="+mj-lt"/>
              </a:rPr>
              <a:t>subproblems</a:t>
            </a:r>
            <a:r>
              <a:rPr lang="en-US" dirty="0" smtClean="0">
                <a:latin typeface="+mj-lt"/>
              </a:rPr>
              <a:t>)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Hint 2: Whenever in doubt always go back to the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44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21829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Problem Set #1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576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Precipitation data and nested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5860"/>
            <a:ext cx="7001656" cy="4175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+mj-lt"/>
              </a:rPr>
              <a:t>Example: 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“Using </a:t>
            </a:r>
            <a:r>
              <a:rPr lang="en-US" dirty="0">
                <a:latin typeface="+mj-lt"/>
              </a:rPr>
              <a:t>a </a:t>
            </a:r>
            <a:r>
              <a:rPr lang="en-US" i="1" dirty="0">
                <a:latin typeface="+mj-lt"/>
              </a:rPr>
              <a:t>single SQL query</a:t>
            </a:r>
            <a:r>
              <a:rPr lang="en-US" dirty="0">
                <a:latin typeface="+mj-lt"/>
              </a:rPr>
              <a:t>, find all of the stations that had the highest daily precipitation (across all stations) on any given </a:t>
            </a:r>
            <a:r>
              <a:rPr lang="en-US" dirty="0" smtClean="0">
                <a:latin typeface="+mj-lt"/>
              </a:rPr>
              <a:t>day.”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45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21829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Problem Set #1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855521" y="4165760"/>
            <a:ext cx="8480958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station_id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, day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p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recipitation,</a:t>
            </a:r>
          </a:p>
          <a:p>
            <a:r>
              <a:rPr lang="en-US" sz="20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(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day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AS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maxd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MAX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(precipitation)AS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maxp</a:t>
            </a:r>
            <a:endParaRPr lang="en-US" sz="2000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000" dirty="0">
                <a:latin typeface="Menlo" charset="0"/>
                <a:ea typeface="Menlo" charset="0"/>
                <a:cs typeface="Menlo" charset="0"/>
              </a:rPr>
              <a:t>	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precipitation</a:t>
            </a:r>
          </a:p>
          <a:p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    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GROUP BY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day)</a:t>
            </a:r>
          </a:p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day = </a:t>
            </a:r>
            <a:r>
              <a:rPr lang="en-US" sz="2000" dirty="0" err="1">
                <a:latin typeface="Menlo" charset="0"/>
                <a:ea typeface="Menlo" charset="0"/>
                <a:cs typeface="Menlo" charset="0"/>
              </a:rPr>
              <a:t>maxd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AND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precipitation =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maxp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258094" y="1465860"/>
            <a:ext cx="3448211" cy="2448303"/>
            <a:chOff x="647579" y="2791423"/>
            <a:chExt cx="3448211" cy="244830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579" y="3183263"/>
              <a:ext cx="3448211" cy="205646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540300" y="2791423"/>
              <a:ext cx="1407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Precipitation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4187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The traveling SQL salesman: Graph traversals in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Views: Details in the description. Nothing more than temp aliases for queries. Remember: SQL is compositional!</a:t>
            </a:r>
          </a:p>
          <a:p>
            <a:pPr marL="514350" indent="-514350">
              <a:buAutoNum type="arabicPeriod"/>
            </a:pPr>
            <a:endParaRPr lang="en-US" b="1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Self-joins are very powerful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46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21829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Problem Set #1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047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465860"/>
            <a:ext cx="4498298" cy="4175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+mj-lt"/>
              </a:rPr>
              <a:t>Example: 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“Find all paths of size two in a directed graph”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47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21829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Problem Set #1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855520" y="3930173"/>
            <a:ext cx="8480958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e1.src, e1.trg, e2.trg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edges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AS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e1, edges </a:t>
            </a: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AS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e2, </a:t>
            </a:r>
          </a:p>
          <a:p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e1.trg 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=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e2.src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800" dirty="0"/>
              <a:t>The traveling SQL salesman: Graph traversals in SQL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460210"/>
              </p:ext>
            </p:extLst>
          </p:nvPr>
        </p:nvGraphicFramePr>
        <p:xfrm>
          <a:off x="7700145" y="1853910"/>
          <a:ext cx="430884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36280"/>
                <a:gridCol w="1436280"/>
                <a:gridCol w="1436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edge</a:t>
                      </a:r>
                      <a:r>
                        <a:rPr lang="en-US" baseline="0" dirty="0" err="1" smtClean="0"/>
                        <a:t>_id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489272" y="1465860"/>
            <a:ext cx="730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Edges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1826613" y="5548588"/>
            <a:ext cx="8538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Some more examples: </a:t>
            </a: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/>
              <a:t>www.fusionbox.com</a:t>
            </a:r>
            <a:r>
              <a:rPr lang="en-US" dirty="0"/>
              <a:t>/blog/detail/graph-algorithms-in-a-database-recursive-ctes-and-topological-sort-with-postgres/620/</a:t>
            </a:r>
          </a:p>
        </p:txBody>
      </p:sp>
    </p:spTree>
    <p:extLst>
      <p:ext uri="{BB962C8B-B14F-4D97-AF65-F5344CB8AC3E}">
        <p14:creationId xmlns:p14="http://schemas.microsoft.com/office/powerpoint/2010/main" val="58351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. </a:t>
            </a:r>
            <a:r>
              <a:rPr lang="en-US" dirty="0"/>
              <a:t>Aggregation &amp; GROUP BY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Section 1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141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661338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Aggregation operators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GROUP BY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GROUP BY: with HAVING, semantics</a:t>
            </a: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ACTIVITY: Fancy SQL Pt. </a:t>
            </a:r>
            <a:r>
              <a:rPr lang="en-US" dirty="0">
                <a:latin typeface="+mj-lt"/>
              </a:rPr>
              <a:t>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Section 1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506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093A-BDA9-4DDC-BF9B-58FC7DF60248}" type="slidenum">
              <a:rPr lang="en-US"/>
              <a:pPr/>
              <a:t>7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Aggregation</a:t>
            </a:r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6084982" y="1904999"/>
            <a:ext cx="3531736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COUNT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(*)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year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&gt; 1995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6578601" y="4572971"/>
            <a:ext cx="4419599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1">
                <a:latin typeface="+mj-lt"/>
              </a:rPr>
              <a:t>Except </a:t>
            </a:r>
            <a:r>
              <a:rPr lang="en-US" sz="2400" i="1" smtClean="0">
                <a:latin typeface="+mj-lt"/>
              </a:rPr>
              <a:t>COUNT, </a:t>
            </a:r>
            <a:r>
              <a:rPr lang="en-US" sz="2400" i="1" dirty="0">
                <a:latin typeface="+mj-lt"/>
              </a:rPr>
              <a:t>all aggregations apply to a single attribute</a:t>
            </a:r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838200" y="1904999"/>
            <a:ext cx="446147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AVG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(price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maker = “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Toyota”</a:t>
            </a:r>
          </a:p>
        </p:txBody>
      </p:sp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838200" y="3657601"/>
            <a:ext cx="816106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0" hangingPunct="0">
              <a:buFont typeface="Arial" charset="0"/>
              <a:buChar char="•"/>
            </a:pPr>
            <a:r>
              <a:rPr lang="en-US" sz="2800" dirty="0"/>
              <a:t>SQL supports several </a:t>
            </a:r>
            <a:r>
              <a:rPr lang="en-US" sz="2800" b="1" dirty="0"/>
              <a:t>aggregation</a:t>
            </a:r>
            <a:r>
              <a:rPr lang="en-US" sz="2800" dirty="0"/>
              <a:t> </a:t>
            </a:r>
            <a:r>
              <a:rPr lang="en-US" sz="2800" dirty="0" smtClean="0"/>
              <a:t>operations:</a:t>
            </a:r>
          </a:p>
          <a:p>
            <a:pPr marL="914400" lvl="1" indent="-457200" eaLnBrk="0" hangingPunct="0">
              <a:buFont typeface="Arial" charset="0"/>
              <a:buChar char="•"/>
            </a:pPr>
            <a:r>
              <a:rPr lang="en-US" sz="2800" dirty="0" smtClean="0"/>
              <a:t>SUM, COUNT, MIN, MAX, AVG</a:t>
            </a:r>
            <a:endParaRPr lang="en-US" sz="2800" dirty="0"/>
          </a:p>
          <a:p>
            <a:pPr eaLnBrk="0" hangingPunct="0"/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28969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Section 1  &gt;  Aggregation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animBg="1"/>
      <p:bldP spid="1771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6AAF-1074-4920-99E0-9D21388DB79E}" type="slidenum">
              <a:rPr lang="en-US"/>
              <a:pPr/>
              <a:t>8</a:t>
            </a:fld>
            <a:endParaRPr lang="en-US"/>
          </a:p>
        </p:txBody>
      </p:sp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825500" y="1941733"/>
            <a:ext cx="843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charset="0"/>
              <a:buChar char="•"/>
            </a:pPr>
            <a:r>
              <a:rPr lang="en-US" sz="2800" dirty="0"/>
              <a:t>COUNT </a:t>
            </a:r>
            <a:r>
              <a:rPr lang="en-US" sz="2800" dirty="0" smtClean="0"/>
              <a:t>applies </a:t>
            </a:r>
            <a:r>
              <a:rPr lang="en-US" sz="2800" dirty="0"/>
              <a:t>to duplicates, unless otherwise </a:t>
            </a:r>
            <a:r>
              <a:rPr lang="en-US" sz="2800" dirty="0" smtClean="0"/>
              <a:t>stated</a:t>
            </a:r>
            <a:endParaRPr lang="en-US" sz="2800" dirty="0"/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854988" y="2823189"/>
            <a:ext cx="446147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COUNT(category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 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year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&gt; 1995</a:t>
            </a: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5906593" y="2823189"/>
            <a:ext cx="270400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i="1" dirty="0" smtClean="0">
                <a:latin typeface="+mj-lt"/>
              </a:rPr>
              <a:t>Note: Same </a:t>
            </a:r>
            <a:r>
              <a:rPr lang="en-US" i="1" dirty="0">
                <a:latin typeface="+mj-lt"/>
              </a:rPr>
              <a:t>as </a:t>
            </a:r>
            <a:r>
              <a:rPr lang="en-US" i="1" dirty="0" smtClean="0">
                <a:latin typeface="+mj-lt"/>
              </a:rPr>
              <a:t>COUNT(*).  Why?</a:t>
            </a:r>
            <a:endParaRPr lang="en-US" i="1" dirty="0">
              <a:latin typeface="+mj-lt"/>
            </a:endParaRPr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838200" y="4343400"/>
            <a:ext cx="314817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000" dirty="0"/>
              <a:t>We probably want:</a:t>
            </a:r>
          </a:p>
        </p:txBody>
      </p:sp>
      <p:sp>
        <p:nvSpPr>
          <p:cNvPr id="178183" name="Text Box 7"/>
          <p:cNvSpPr txBox="1">
            <a:spLocks noChangeArrowheads="1"/>
          </p:cNvSpPr>
          <p:nvPr/>
        </p:nvSpPr>
        <p:spPr bwMode="auto">
          <a:xfrm>
            <a:off x="838200" y="5169932"/>
            <a:ext cx="5949064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COUNT(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category)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year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&gt; 1995</a:t>
            </a: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Aggregation: </a:t>
            </a:r>
            <a:r>
              <a:rPr lang="en-US" dirty="0" smtClean="0"/>
              <a:t>COUNT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28969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Section 1  &gt;  Aggregation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/>
      <p:bldP spid="178180" grpId="0" animBg="1"/>
      <p:bldP spid="178181" grpId="0" animBg="1"/>
      <p:bldP spid="178182" grpId="0"/>
      <p:bldP spid="1781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6CE4-223D-4721-B0AF-061C56D01E44}" type="slidenum">
              <a:rPr lang="en-US"/>
              <a:pPr/>
              <a:t>9</a:t>
            </a:fld>
            <a:endParaRPr lang="en-US"/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838200" y="1891736"/>
            <a:ext cx="762260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Purchase(product, date, price, quantity)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Examples</a:t>
            </a:r>
          </a:p>
        </p:txBody>
      </p:sp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838200" y="3060701"/>
            <a:ext cx="5391219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SUM(price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* quantity)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Purchase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838200" y="4737100"/>
            <a:ext cx="539121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SUM(price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* quantity)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Purchase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= ‘bagel’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51700" y="4046324"/>
            <a:ext cx="3371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What do these mean?</a:t>
            </a:r>
            <a:endParaRPr lang="en-US" sz="2800" dirty="0">
              <a:latin typeface="+mj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8969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4  &gt;  Section 1  &gt;  Aggregation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5" grpId="0" animBg="1"/>
      <p:bldP spid="179206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3705</TotalTime>
  <Words>2219</Words>
  <Application>Microsoft Macintosh PowerPoint</Application>
  <PresentationFormat>Widescreen</PresentationFormat>
  <Paragraphs>658</Paragraphs>
  <Slides>47</Slides>
  <Notes>41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6" baseType="lpstr">
      <vt:lpstr>Calibri</vt:lpstr>
      <vt:lpstr>Calibri Light</vt:lpstr>
      <vt:lpstr>Mangal</vt:lpstr>
      <vt:lpstr>Menlo</vt:lpstr>
      <vt:lpstr>Symbol</vt:lpstr>
      <vt:lpstr>Times New Roman</vt:lpstr>
      <vt:lpstr>Wingdings</vt:lpstr>
      <vt:lpstr>Arial</vt:lpstr>
      <vt:lpstr>Office Theme</vt:lpstr>
      <vt:lpstr>Lecture 4: Advanced SQL – Part II</vt:lpstr>
      <vt:lpstr>Announcements!</vt:lpstr>
      <vt:lpstr>Lecture 4: Advanced SQL – Part II</vt:lpstr>
      <vt:lpstr>Today’s Lecture</vt:lpstr>
      <vt:lpstr>1. Aggregation &amp; GROUP BY</vt:lpstr>
      <vt:lpstr>What you will learn about in this section</vt:lpstr>
      <vt:lpstr>Aggregation</vt:lpstr>
      <vt:lpstr>Aggregation: COUNT</vt:lpstr>
      <vt:lpstr>More Examples</vt:lpstr>
      <vt:lpstr>Simple Aggregations</vt:lpstr>
      <vt:lpstr>Grouping and Aggregation</vt:lpstr>
      <vt:lpstr>Grouping and Aggregation</vt:lpstr>
      <vt:lpstr>1. Compute the FROM and WHERE clauses</vt:lpstr>
      <vt:lpstr>2. Group by the attributes in the GROUP BY</vt:lpstr>
      <vt:lpstr>3. Compute the SELECT clause: grouped attributes and aggregates</vt:lpstr>
      <vt:lpstr>GROUP BY v.s. Nested Quereis</vt:lpstr>
      <vt:lpstr>HAVING Clause</vt:lpstr>
      <vt:lpstr>General form of Grouping and Aggregation</vt:lpstr>
      <vt:lpstr>General form of Grouping and Aggregation</vt:lpstr>
      <vt:lpstr>Group-by v.s. Nested Query</vt:lpstr>
      <vt:lpstr>Group-by v.s. Nested Query</vt:lpstr>
      <vt:lpstr>Group-by vs. Nested Query</vt:lpstr>
      <vt:lpstr>Activity-4-1.ipynb</vt:lpstr>
      <vt:lpstr>3. Advanced SQL-izing</vt:lpstr>
      <vt:lpstr>What you will learn about in this section</vt:lpstr>
      <vt:lpstr>Quantifiers</vt:lpstr>
      <vt:lpstr>Quantifiers</vt:lpstr>
      <vt:lpstr>NULLS in SQL</vt:lpstr>
      <vt:lpstr>Null Values</vt:lpstr>
      <vt:lpstr>Null Values</vt:lpstr>
      <vt:lpstr>Null Values</vt:lpstr>
      <vt:lpstr>Null Values</vt:lpstr>
      <vt:lpstr>RECAP: Inner Joins</vt:lpstr>
      <vt:lpstr>Inner Joins + NULLS = Lost data?</vt:lpstr>
      <vt:lpstr>Outer Joins</vt:lpstr>
      <vt:lpstr>INNER JOIN:</vt:lpstr>
      <vt:lpstr>LEFT OUTER JOIN:</vt:lpstr>
      <vt:lpstr>Other Outer Joins</vt:lpstr>
      <vt:lpstr>Activity-4-2.ipynb</vt:lpstr>
      <vt:lpstr>Summary</vt:lpstr>
      <vt:lpstr>Problem Set #1: SQL Uber Alles</vt:lpstr>
      <vt:lpstr>Problems in PS#1</vt:lpstr>
      <vt:lpstr>Linear algebra in SQL</vt:lpstr>
      <vt:lpstr>Precipitation data and nested queries</vt:lpstr>
      <vt:lpstr>Precipitation data and nested queries</vt:lpstr>
      <vt:lpstr>The traveling SQL salesman: Graph traversals in SQL</vt:lpstr>
      <vt:lpstr>The traveling SQL salesman: Graph traversals in SQL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Lectures 2&amp;3: Introduction to SQL</dc:title>
  <dc:creator>Alex Ratner</dc:creator>
  <cp:lastModifiedBy>Theodoros Rekatsinas</cp:lastModifiedBy>
  <cp:revision>283</cp:revision>
  <dcterms:created xsi:type="dcterms:W3CDTF">2015-09-12T15:05:51Z</dcterms:created>
  <dcterms:modified xsi:type="dcterms:W3CDTF">2017-09-14T19:59:02Z</dcterms:modified>
</cp:coreProperties>
</file>