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2"/>
  </p:notesMasterIdLst>
  <p:sldIdLst>
    <p:sldId id="257" r:id="rId2"/>
    <p:sldId id="462" r:id="rId3"/>
    <p:sldId id="387" r:id="rId4"/>
    <p:sldId id="368" r:id="rId5"/>
    <p:sldId id="369" r:id="rId6"/>
    <p:sldId id="370" r:id="rId7"/>
    <p:sldId id="258" r:id="rId8"/>
    <p:sldId id="463" r:id="rId9"/>
    <p:sldId id="259" r:id="rId10"/>
    <p:sldId id="371" r:id="rId11"/>
    <p:sldId id="262" r:id="rId12"/>
    <p:sldId id="372" r:id="rId13"/>
    <p:sldId id="374" r:id="rId14"/>
    <p:sldId id="263" r:id="rId15"/>
    <p:sldId id="373" r:id="rId16"/>
    <p:sldId id="392" r:id="rId17"/>
    <p:sldId id="264" r:id="rId18"/>
    <p:sldId id="266" r:id="rId19"/>
    <p:sldId id="267" r:id="rId20"/>
    <p:sldId id="268" r:id="rId21"/>
    <p:sldId id="270" r:id="rId22"/>
    <p:sldId id="271" r:id="rId23"/>
    <p:sldId id="375" r:id="rId24"/>
    <p:sldId id="376" r:id="rId25"/>
    <p:sldId id="377" r:id="rId26"/>
    <p:sldId id="273" r:id="rId27"/>
    <p:sldId id="274" r:id="rId28"/>
    <p:sldId id="382" r:id="rId29"/>
    <p:sldId id="276" r:id="rId30"/>
    <p:sldId id="277" r:id="rId31"/>
    <p:sldId id="278" r:id="rId32"/>
    <p:sldId id="279" r:id="rId33"/>
    <p:sldId id="280" r:id="rId34"/>
    <p:sldId id="381" r:id="rId35"/>
    <p:sldId id="383" r:id="rId36"/>
    <p:sldId id="384" r:id="rId37"/>
    <p:sldId id="284" r:id="rId38"/>
    <p:sldId id="285" r:id="rId39"/>
    <p:sldId id="286" r:id="rId40"/>
    <p:sldId id="287" r:id="rId41"/>
    <p:sldId id="389" r:id="rId42"/>
    <p:sldId id="288" r:id="rId43"/>
    <p:sldId id="390" r:id="rId44"/>
    <p:sldId id="289" r:id="rId45"/>
    <p:sldId id="294" r:id="rId46"/>
    <p:sldId id="391" r:id="rId47"/>
    <p:sldId id="296" r:id="rId48"/>
    <p:sldId id="298" r:id="rId49"/>
    <p:sldId id="393" r:id="rId50"/>
    <p:sldId id="442" r:id="rId5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C31BF98-493D-AF4A-802A-D843206EAD63}">
          <p14:sldIdLst>
            <p14:sldId id="257"/>
            <p14:sldId id="462"/>
            <p14:sldId id="387"/>
            <p14:sldId id="368"/>
            <p14:sldId id="369"/>
            <p14:sldId id="370"/>
            <p14:sldId id="258"/>
            <p14:sldId id="463"/>
            <p14:sldId id="259"/>
            <p14:sldId id="371"/>
            <p14:sldId id="262"/>
            <p14:sldId id="372"/>
            <p14:sldId id="374"/>
            <p14:sldId id="263"/>
            <p14:sldId id="373"/>
            <p14:sldId id="392"/>
            <p14:sldId id="264"/>
            <p14:sldId id="266"/>
            <p14:sldId id="267"/>
            <p14:sldId id="268"/>
            <p14:sldId id="270"/>
            <p14:sldId id="271"/>
            <p14:sldId id="375"/>
            <p14:sldId id="376"/>
            <p14:sldId id="377"/>
            <p14:sldId id="273"/>
            <p14:sldId id="274"/>
            <p14:sldId id="382"/>
            <p14:sldId id="276"/>
            <p14:sldId id="277"/>
            <p14:sldId id="278"/>
            <p14:sldId id="279"/>
            <p14:sldId id="280"/>
            <p14:sldId id="381"/>
            <p14:sldId id="383"/>
            <p14:sldId id="384"/>
            <p14:sldId id="284"/>
            <p14:sldId id="285"/>
            <p14:sldId id="286"/>
            <p14:sldId id="287"/>
            <p14:sldId id="389"/>
            <p14:sldId id="288"/>
            <p14:sldId id="390"/>
            <p14:sldId id="289"/>
            <p14:sldId id="294"/>
            <p14:sldId id="391"/>
            <p14:sldId id="296"/>
            <p14:sldId id="298"/>
            <p14:sldId id="393"/>
            <p14:sldId id="44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55"/>
    <p:restoredTop sz="93929"/>
  </p:normalViewPr>
  <p:slideViewPr>
    <p:cSldViewPr snapToGrid="0" snapToObjects="1">
      <p:cViewPr>
        <p:scale>
          <a:sx n="86" d="100"/>
          <a:sy n="86" d="100"/>
        </p:scale>
        <p:origin x="1176" y="2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notesMaster" Target="notesMasters/notesMaster1.xml"/><Relationship Id="rId53" Type="http://schemas.openxmlformats.org/officeDocument/2006/relationships/presProps" Target="presProps.xml"/><Relationship Id="rId54" Type="http://schemas.openxmlformats.org/officeDocument/2006/relationships/viewProps" Target="viewProps.xml"/><Relationship Id="rId55" Type="http://schemas.openxmlformats.org/officeDocument/2006/relationships/theme" Target="theme/theme1.xml"/><Relationship Id="rId56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4DB4B4-F88A-A045-ABD5-7624204FA17F}" type="datetimeFigureOut">
              <a:rPr lang="en-US" smtClean="0"/>
              <a:t>9/12/17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DFC2BF-AFBC-2D4F-9C77-81B715142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778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C2510-E658-4176-9BC5-3335DBD0E44C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5774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3FC90D-F5FD-4EC8-9A20-FA926EA35948}" type="slidenum">
              <a:rPr lang="en-US"/>
              <a:pPr/>
              <a:t>14</a:t>
            </a:fld>
            <a:endParaRPr lang="en-US"/>
          </a:p>
        </p:txBody>
      </p:sp>
      <p:sp>
        <p:nvSpPr>
          <p:cNvPr id="20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3430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3FC90D-F5FD-4EC8-9A20-FA926EA35948}" type="slidenum">
              <a:rPr lang="en-US"/>
              <a:pPr/>
              <a:t>15</a:t>
            </a:fld>
            <a:endParaRPr lang="en-US"/>
          </a:p>
        </p:txBody>
      </p:sp>
      <p:sp>
        <p:nvSpPr>
          <p:cNvPr id="20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1966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3FC90D-F5FD-4EC8-9A20-FA926EA35948}" type="slidenum">
              <a:rPr lang="en-US"/>
              <a:pPr/>
              <a:t>16</a:t>
            </a:fld>
            <a:endParaRPr lang="en-US"/>
          </a:p>
        </p:txBody>
      </p:sp>
      <p:sp>
        <p:nvSpPr>
          <p:cNvPr id="20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6035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F1DBE1-F881-447A-BD83-525E419A7BDF}" type="slidenum">
              <a:rPr lang="en-US"/>
              <a:pPr/>
              <a:t>17</a:t>
            </a:fld>
            <a:endParaRPr lang="en-US"/>
          </a:p>
        </p:txBody>
      </p:sp>
      <p:sp>
        <p:nvSpPr>
          <p:cNvPr id="205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3409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537920-C064-4783-BA27-1563C3CA487C}" type="slidenum">
              <a:rPr lang="en-US"/>
              <a:pPr/>
              <a:t>18</a:t>
            </a:fld>
            <a:endParaRPr lang="en-US"/>
          </a:p>
        </p:txBody>
      </p:sp>
      <p:sp>
        <p:nvSpPr>
          <p:cNvPr id="204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7095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C2510-E658-4176-9BC5-3335DBD0E44C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39944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C2510-E658-4176-9BC5-3335DBD0E44C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2941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C2510-E658-4176-9BC5-3335DBD0E44C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5051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7C9EC-6344-46D0-ADA9-294A7D3D533F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90401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75BABC-8AE4-4864-9D16-4FBEEC793F13}" type="slidenum">
              <a:rPr lang="en-US"/>
              <a:pPr/>
              <a:t>26</a:t>
            </a:fld>
            <a:endParaRPr lang="en-US"/>
          </a:p>
        </p:txBody>
      </p:sp>
      <p:sp>
        <p:nvSpPr>
          <p:cNvPr id="207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357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7C9EC-6344-46D0-ADA9-294A7D3D533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75711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C14D81-D799-4CF1-80FC-FA801A29DB3A}" type="slidenum">
              <a:rPr lang="en-US"/>
              <a:pPr/>
              <a:t>27</a:t>
            </a:fld>
            <a:endParaRPr lang="en-US"/>
          </a:p>
        </p:txBody>
      </p:sp>
      <p:sp>
        <p:nvSpPr>
          <p:cNvPr id="20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86542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C14D81-D799-4CF1-80FC-FA801A29DB3A}" type="slidenum">
              <a:rPr lang="en-US"/>
              <a:pPr/>
              <a:t>28</a:t>
            </a:fld>
            <a:endParaRPr lang="en-US"/>
          </a:p>
        </p:txBody>
      </p:sp>
      <p:sp>
        <p:nvSpPr>
          <p:cNvPr id="20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72489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94A279-2CFC-42E7-B264-814B65AE43D4}" type="slidenum">
              <a:rPr lang="en-US"/>
              <a:pPr/>
              <a:t>29</a:t>
            </a:fld>
            <a:endParaRPr lang="en-US"/>
          </a:p>
        </p:txBody>
      </p:sp>
      <p:sp>
        <p:nvSpPr>
          <p:cNvPr id="210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57240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D3D508-DEE3-4B48-8B21-E612AFF5B608}" type="slidenum">
              <a:rPr lang="en-US"/>
              <a:pPr/>
              <a:t>31</a:t>
            </a:fld>
            <a:endParaRPr lang="en-US"/>
          </a:p>
        </p:txBody>
      </p:sp>
      <p:sp>
        <p:nvSpPr>
          <p:cNvPr id="211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36468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B94508-F7E1-47A8-A3D4-38299D702657}" type="slidenum">
              <a:rPr lang="en-US"/>
              <a:pPr/>
              <a:t>32</a:t>
            </a:fld>
            <a:endParaRPr lang="en-US"/>
          </a:p>
        </p:txBody>
      </p:sp>
      <p:sp>
        <p:nvSpPr>
          <p:cNvPr id="212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59181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45F0F2-A68C-4D6C-83C7-25655A43559B}" type="slidenum">
              <a:rPr lang="en-US"/>
              <a:pPr/>
              <a:t>33</a:t>
            </a:fld>
            <a:endParaRPr lang="en-US"/>
          </a:p>
        </p:txBody>
      </p:sp>
      <p:sp>
        <p:nvSpPr>
          <p:cNvPr id="21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54711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7C9EC-6344-46D0-ADA9-294A7D3D533F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21372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C2510-E658-4176-9BC5-3335DBD0E44C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11184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C2510-E658-4176-9BC5-3335DBD0E44C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4739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0D7EEC-0E4C-4CB8-99FF-E1DCDDDFF694}" type="slidenum">
              <a:rPr lang="en-US"/>
              <a:pPr/>
              <a:t>40</a:t>
            </a:fld>
            <a:endParaRPr lang="en-US"/>
          </a:p>
        </p:txBody>
      </p:sp>
      <p:sp>
        <p:nvSpPr>
          <p:cNvPr id="21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2282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C2510-E658-4176-9BC5-3335DBD0E44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35404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483057-5BFD-4E3C-AAB5-9166BAE2A395}" type="slidenum">
              <a:rPr lang="en-US"/>
              <a:pPr/>
              <a:t>41</a:t>
            </a:fld>
            <a:endParaRPr lang="en-US"/>
          </a:p>
        </p:txBody>
      </p:sp>
      <p:sp>
        <p:nvSpPr>
          <p:cNvPr id="21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67208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483057-5BFD-4E3C-AAB5-9166BAE2A395}" type="slidenum">
              <a:rPr lang="en-US"/>
              <a:pPr/>
              <a:t>42</a:t>
            </a:fld>
            <a:endParaRPr lang="en-US"/>
          </a:p>
        </p:txBody>
      </p:sp>
      <p:sp>
        <p:nvSpPr>
          <p:cNvPr id="21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8829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483057-5BFD-4E3C-AAB5-9166BAE2A395}" type="slidenum">
              <a:rPr lang="en-US"/>
              <a:pPr/>
              <a:t>43</a:t>
            </a:fld>
            <a:endParaRPr lang="en-US"/>
          </a:p>
        </p:txBody>
      </p:sp>
      <p:sp>
        <p:nvSpPr>
          <p:cNvPr id="21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8472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C6E57F-65A4-4DD4-8906-AF6578A64FB2}" type="slidenum">
              <a:rPr lang="en-US"/>
              <a:pPr/>
              <a:t>44</a:t>
            </a:fld>
            <a:endParaRPr lang="en-US"/>
          </a:p>
        </p:txBody>
      </p:sp>
      <p:sp>
        <p:nvSpPr>
          <p:cNvPr id="21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01420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8B04EB-C411-4BE9-9006-6E38C7683AC5}" type="slidenum">
              <a:rPr lang="en-US"/>
              <a:pPr/>
              <a:t>45</a:t>
            </a:fld>
            <a:endParaRPr lang="en-US"/>
          </a:p>
        </p:txBody>
      </p:sp>
      <p:sp>
        <p:nvSpPr>
          <p:cNvPr id="221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53387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8B04EB-C411-4BE9-9006-6E38C7683AC5}" type="slidenum">
              <a:rPr lang="en-US"/>
              <a:pPr/>
              <a:t>46</a:t>
            </a:fld>
            <a:endParaRPr lang="en-US"/>
          </a:p>
        </p:txBody>
      </p:sp>
      <p:sp>
        <p:nvSpPr>
          <p:cNvPr id="221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42424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277D02-60D4-44C0-9B82-A856D999DC77}" type="slidenum">
              <a:rPr lang="en-US"/>
              <a:pPr/>
              <a:t>47</a:t>
            </a:fld>
            <a:endParaRPr lang="en-US"/>
          </a:p>
        </p:txBody>
      </p:sp>
      <p:sp>
        <p:nvSpPr>
          <p:cNvPr id="222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1727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7C9EC-6344-46D0-ADA9-294A7D3D533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82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7C9EC-6344-46D0-ADA9-294A7D3D533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7941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7C051A-E1BE-4115-B362-29E8152F7B81}" type="slidenum">
              <a:rPr lang="en-US"/>
              <a:pPr/>
              <a:t>9</a:t>
            </a:fld>
            <a:endParaRPr lang="en-US"/>
          </a:p>
        </p:txBody>
      </p:sp>
      <p:sp>
        <p:nvSpPr>
          <p:cNvPr id="19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7457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BAFAC4-A9B6-4548-84A8-8CA362D91D62}" type="slidenum">
              <a:rPr lang="en-US"/>
              <a:pPr/>
              <a:t>11</a:t>
            </a:fld>
            <a:endParaRPr lang="en-US"/>
          </a:p>
        </p:txBody>
      </p:sp>
      <p:sp>
        <p:nvSpPr>
          <p:cNvPr id="202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7354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3FC90D-F5FD-4EC8-9A20-FA926EA35948}" type="slidenum">
              <a:rPr lang="en-US"/>
              <a:pPr/>
              <a:t>12</a:t>
            </a:fld>
            <a:endParaRPr lang="en-US"/>
          </a:p>
        </p:txBody>
      </p:sp>
      <p:sp>
        <p:nvSpPr>
          <p:cNvPr id="20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7143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3FC90D-F5FD-4EC8-9A20-FA926EA35948}" type="slidenum">
              <a:rPr lang="en-US"/>
              <a:pPr/>
              <a:t>13</a:t>
            </a:fld>
            <a:endParaRPr lang="en-US"/>
          </a:p>
        </p:txBody>
      </p:sp>
      <p:sp>
        <p:nvSpPr>
          <p:cNvPr id="20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333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FEA7-45D8-2D44-B4D3-34CB831CBB98}" type="datetimeFigureOut">
              <a:rPr lang="en-US" smtClean="0"/>
              <a:t>9/12/17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F012-ACAC-A44E-A9B3-4984D8786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725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FEA7-45D8-2D44-B4D3-34CB831CBB98}" type="datetimeFigureOut">
              <a:rPr lang="en-US" smtClean="0"/>
              <a:t>9/12/17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F012-ACAC-A44E-A9B3-4984D8786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840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FEA7-45D8-2D44-B4D3-34CB831CBB98}" type="datetimeFigureOut">
              <a:rPr lang="en-US" smtClean="0"/>
              <a:t>9/12/17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F012-ACAC-A44E-A9B3-4984D8786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490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FEA7-45D8-2D44-B4D3-34CB831CBB98}" type="datetimeFigureOut">
              <a:rPr lang="en-US" smtClean="0"/>
              <a:t>9/12/17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F012-ACAC-A44E-A9B3-4984D8786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630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FEA7-45D8-2D44-B4D3-34CB831CBB98}" type="datetimeFigureOut">
              <a:rPr lang="en-US" smtClean="0"/>
              <a:t>9/12/17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F012-ACAC-A44E-A9B3-4984D8786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087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FEA7-45D8-2D44-B4D3-34CB831CBB98}" type="datetimeFigureOut">
              <a:rPr lang="en-US" smtClean="0"/>
              <a:t>9/12/17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F012-ACAC-A44E-A9B3-4984D8786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451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FEA7-45D8-2D44-B4D3-34CB831CBB98}" type="datetimeFigureOut">
              <a:rPr lang="en-US" smtClean="0"/>
              <a:t>9/12/17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F012-ACAC-A44E-A9B3-4984D8786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831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FEA7-45D8-2D44-B4D3-34CB831CBB98}" type="datetimeFigureOut">
              <a:rPr lang="en-US" smtClean="0"/>
              <a:t>9/12/17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F012-ACAC-A44E-A9B3-4984D8786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954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FEA7-45D8-2D44-B4D3-34CB831CBB98}" type="datetimeFigureOut">
              <a:rPr lang="en-US" smtClean="0"/>
              <a:t>9/12/17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F012-ACAC-A44E-A9B3-4984D8786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61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FEA7-45D8-2D44-B4D3-34CB831CBB98}" type="datetimeFigureOut">
              <a:rPr lang="en-US" smtClean="0"/>
              <a:t>9/12/17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F012-ACAC-A44E-A9B3-4984D8786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866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FEA7-45D8-2D44-B4D3-34CB831CBB98}" type="datetimeFigureOut">
              <a:rPr lang="en-US" smtClean="0"/>
              <a:t>9/12/17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F012-ACAC-A44E-A9B3-4984D8786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110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1FEA7-45D8-2D44-B4D3-34CB831CBB98}" type="datetimeFigureOut">
              <a:rPr lang="en-US" smtClean="0"/>
              <a:t>9/12/17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3F012-ACAC-A44E-A9B3-4984D8786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380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Lecture_1_1.ipynb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0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Lecture_1_1.ipynb" TargetMode="Externa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9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0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800095"/>
            <a:ext cx="9144000" cy="2387600"/>
          </a:xfrm>
        </p:spPr>
        <p:txBody>
          <a:bodyPr>
            <a:normAutofit/>
          </a:bodyPr>
          <a:lstStyle/>
          <a:p>
            <a:r>
              <a:rPr lang="en-US" dirty="0" smtClean="0"/>
              <a:t>Lecture 2:</a:t>
            </a:r>
            <a:br>
              <a:rPr lang="en-US" dirty="0" smtClean="0"/>
            </a:br>
            <a:r>
              <a:rPr lang="en-US" dirty="0" smtClean="0"/>
              <a:t>Introduction to SQL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2627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400" b="1" i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295965" cy="3660775"/>
          </a:xfrm>
        </p:spPr>
        <p:txBody>
          <a:bodyPr>
            <a:normAutofit lnSpcReduction="10000"/>
          </a:bodyPr>
          <a:lstStyle/>
          <a:p>
            <a:pPr eaLnBrk="0" hangingPunct="0"/>
            <a:r>
              <a:rPr lang="en-US" dirty="0" smtClean="0"/>
              <a:t>SQL is a standard </a:t>
            </a:r>
            <a:r>
              <a:rPr lang="en-US" dirty="0"/>
              <a:t>language for querying and manipulating </a:t>
            </a:r>
            <a:r>
              <a:rPr lang="en-US" dirty="0" smtClean="0"/>
              <a:t>data</a:t>
            </a:r>
          </a:p>
          <a:p>
            <a:pPr eaLnBrk="0" hangingPunct="0"/>
            <a:endParaRPr lang="en-US" dirty="0" smtClean="0"/>
          </a:p>
          <a:p>
            <a:pPr eaLnBrk="0" hangingPunct="0"/>
            <a:r>
              <a:rPr lang="en-US" dirty="0" smtClean="0"/>
              <a:t>SQL is a </a:t>
            </a:r>
            <a:r>
              <a:rPr lang="en-US" b="1" dirty="0" smtClean="0"/>
              <a:t>very high-level </a:t>
            </a:r>
            <a:r>
              <a:rPr lang="en-US" dirty="0" smtClean="0"/>
              <a:t>programming language</a:t>
            </a:r>
          </a:p>
          <a:p>
            <a:pPr lvl="1" eaLnBrk="0" hangingPunct="0"/>
            <a:r>
              <a:rPr lang="en-US" dirty="0" smtClean="0"/>
              <a:t>This works because it is optimized well!</a:t>
            </a:r>
            <a:endParaRPr lang="en-US" dirty="0"/>
          </a:p>
          <a:p>
            <a:pPr eaLnBrk="0" hangingPunct="0"/>
            <a:endParaRPr lang="en-US" dirty="0"/>
          </a:p>
          <a:p>
            <a:pPr eaLnBrk="0" hangingPunct="0"/>
            <a:r>
              <a:rPr lang="en-US" dirty="0"/>
              <a:t>Many standards out there: </a:t>
            </a:r>
            <a:endParaRPr lang="en-US" dirty="0" smtClean="0"/>
          </a:p>
          <a:p>
            <a:pPr lvl="1" eaLnBrk="0" hangingPunct="0"/>
            <a:r>
              <a:rPr lang="en-US" dirty="0" smtClean="0"/>
              <a:t>ANSI </a:t>
            </a:r>
            <a:r>
              <a:rPr lang="en-US" dirty="0"/>
              <a:t>SQL,  SQL92 (a.k.a. SQL2),  SQL99 (a.k.a. SQL3), </a:t>
            </a:r>
            <a:r>
              <a:rPr lang="en-US" dirty="0" smtClean="0"/>
              <a:t>….</a:t>
            </a:r>
          </a:p>
          <a:p>
            <a:pPr lvl="1" eaLnBrk="0" hangingPunct="0"/>
            <a:r>
              <a:rPr lang="en-US" dirty="0" smtClean="0"/>
              <a:t>Vendors </a:t>
            </a:r>
            <a:r>
              <a:rPr lang="en-US" dirty="0"/>
              <a:t>support various subsets</a:t>
            </a:r>
          </a:p>
          <a:p>
            <a:pPr lvl="1" eaLnBrk="0" hangingPunct="0"/>
            <a:endParaRPr lang="en-US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766047" y="5699909"/>
            <a:ext cx="8659906" cy="9541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latin typeface="+mj-lt"/>
              </a:rPr>
              <a:t>	</a:t>
            </a:r>
            <a:r>
              <a:rPr lang="en-US" sz="2800" dirty="0" smtClean="0">
                <a:latin typeface="+mj-lt"/>
              </a:rPr>
              <a:t>Probably </a:t>
            </a:r>
            <a:r>
              <a:rPr lang="en-US" sz="2800" dirty="0">
                <a:latin typeface="+mj-lt"/>
              </a:rPr>
              <a:t>the world’s most successful </a:t>
            </a:r>
            <a:r>
              <a:rPr lang="en-US" sz="2800" b="1" dirty="0">
                <a:latin typeface="+mj-lt"/>
              </a:rPr>
              <a:t>parallel</a:t>
            </a:r>
            <a:r>
              <a:rPr lang="en-US" sz="2800" dirty="0">
                <a:latin typeface="+mj-lt"/>
              </a:rPr>
              <a:t> programming language (multicore?)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95447" y="2457637"/>
            <a:ext cx="3572966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400" b="1" u="sng" dirty="0" smtClean="0">
                <a:latin typeface="+mj-lt"/>
              </a:rPr>
              <a:t>SQL</a:t>
            </a:r>
            <a:r>
              <a:rPr lang="en-US" sz="2400" dirty="0" smtClean="0">
                <a:latin typeface="+mj-lt"/>
              </a:rPr>
              <a:t> stands for</a:t>
            </a:r>
          </a:p>
          <a:p>
            <a:r>
              <a:rPr lang="en-US" sz="2400" b="1" u="sng" dirty="0" smtClean="0">
                <a:latin typeface="+mj-lt"/>
              </a:rPr>
              <a:t>S</a:t>
            </a:r>
            <a:r>
              <a:rPr lang="en-US" sz="2400" dirty="0" smtClean="0">
                <a:latin typeface="+mj-lt"/>
              </a:rPr>
              <a:t>tructured </a:t>
            </a:r>
            <a:r>
              <a:rPr lang="en-US" sz="2400" b="1" u="sng" dirty="0" smtClean="0">
                <a:latin typeface="+mj-lt"/>
              </a:rPr>
              <a:t>Q</a:t>
            </a:r>
            <a:r>
              <a:rPr lang="en-US" sz="2400" dirty="0" smtClean="0">
                <a:latin typeface="+mj-lt"/>
              </a:rPr>
              <a:t>uery </a:t>
            </a:r>
            <a:r>
              <a:rPr lang="en-US" sz="2400" b="1" u="sng" dirty="0" smtClean="0">
                <a:latin typeface="+mj-lt"/>
              </a:rPr>
              <a:t>L</a:t>
            </a:r>
            <a:r>
              <a:rPr lang="en-US" sz="2400" dirty="0" smtClean="0">
                <a:latin typeface="+mj-lt"/>
              </a:rPr>
              <a:t>anguage</a:t>
            </a:r>
            <a:endParaRPr lang="en-US" sz="2400" dirty="0">
              <a:latin typeface="+mj-lt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88780" y="-22510"/>
              <a:ext cx="227658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  &gt;  Section 1  &gt;  SQL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82022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4547D-5CA1-48CC-BABC-156000CC738F}" type="slidenum">
              <a:rPr lang="en-US"/>
              <a:pPr/>
              <a:t>11</a:t>
            </a:fld>
            <a:endParaRPr lang="en-US"/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is a…</a:t>
            </a:r>
            <a:endParaRPr lang="en-US" dirty="0"/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Data Definition Language (DDL)</a:t>
            </a:r>
          </a:p>
          <a:p>
            <a:pPr lvl="1"/>
            <a:r>
              <a:rPr lang="en-US" dirty="0" smtClean="0"/>
              <a:t>Define relational </a:t>
            </a:r>
            <a:r>
              <a:rPr lang="en-US" i="1" dirty="0" smtClean="0"/>
              <a:t>schemata</a:t>
            </a:r>
            <a:endParaRPr lang="en-US" dirty="0" smtClean="0"/>
          </a:p>
          <a:p>
            <a:pPr lvl="1"/>
            <a:r>
              <a:rPr lang="en-US" dirty="0" smtClean="0"/>
              <a:t>Create/alter/delete </a:t>
            </a:r>
            <a:r>
              <a:rPr lang="en-US" dirty="0"/>
              <a:t>tables and their attributes</a:t>
            </a:r>
          </a:p>
          <a:p>
            <a:endParaRPr lang="en-US" dirty="0" smtClean="0"/>
          </a:p>
          <a:p>
            <a:r>
              <a:rPr lang="en-US" dirty="0" smtClean="0"/>
              <a:t>Data </a:t>
            </a:r>
            <a:r>
              <a:rPr lang="en-US" dirty="0"/>
              <a:t>Manipulation Language (DML)</a:t>
            </a:r>
          </a:p>
          <a:p>
            <a:pPr lvl="1"/>
            <a:r>
              <a:rPr lang="en-US" dirty="0" smtClean="0"/>
              <a:t>Insert/delete/modify tuples in tables</a:t>
            </a:r>
          </a:p>
          <a:p>
            <a:pPr lvl="1"/>
            <a:r>
              <a:rPr lang="en-US" dirty="0" smtClean="0"/>
              <a:t>Query </a:t>
            </a:r>
            <a:r>
              <a:rPr lang="en-US" dirty="0"/>
              <a:t>one or more tables – discussed </a:t>
            </a:r>
            <a:r>
              <a:rPr lang="en-US" dirty="0" smtClean="0"/>
              <a:t>next!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88780" y="-22510"/>
              <a:ext cx="227658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  &gt;  Section 1  &gt;  SQL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40108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ECBCE-A4BA-4841-98AE-8E0EF7CDDA2A}" type="slidenum">
              <a:rPr lang="en-US"/>
              <a:pPr/>
              <a:t>12</a:t>
            </a:fld>
            <a:endParaRPr lang="en-US"/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Tables in SQL</a:t>
            </a:r>
          </a:p>
        </p:txBody>
      </p:sp>
      <p:graphicFrame>
        <p:nvGraphicFramePr>
          <p:cNvPr id="141367" name="Group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0618871"/>
              </p:ext>
            </p:extLst>
          </p:nvPr>
        </p:nvGraphicFramePr>
        <p:xfrm>
          <a:off x="2980764" y="2606348"/>
          <a:ext cx="4672854" cy="2436298"/>
        </p:xfrm>
        <a:graphic>
          <a:graphicData uri="http://schemas.openxmlformats.org/drawingml/2006/table">
            <a:tbl>
              <a:tblPr/>
              <a:tblGrid>
                <a:gridCol w="1557618"/>
                <a:gridCol w="1557618"/>
                <a:gridCol w="1557618"/>
              </a:tblGrid>
              <a:tr h="4133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PName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Manufacturer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57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$19.99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GizmoWorks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57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Powergizmo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$29.99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GizmoWorks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57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SingleTouch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$149.99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Canon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57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MultiTouch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$203.99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Hitachi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1368" name="Text Box 56"/>
          <p:cNvSpPr txBox="1">
            <a:spLocks noChangeArrowheads="1"/>
          </p:cNvSpPr>
          <p:nvPr/>
        </p:nvSpPr>
        <p:spPr bwMode="auto">
          <a:xfrm>
            <a:off x="2909046" y="2108779"/>
            <a:ext cx="11844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2"/>
                </a:solidFill>
              </a:rPr>
              <a:t>Product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229600" y="1690688"/>
            <a:ext cx="3124200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 </a:t>
            </a:r>
            <a:r>
              <a:rPr lang="en-US" sz="2400" b="1" u="sng" dirty="0" smtClean="0">
                <a:latin typeface="+mj-lt"/>
              </a:rPr>
              <a:t>relation</a:t>
            </a:r>
            <a:r>
              <a:rPr lang="en-US" sz="2400" dirty="0" smtClean="0">
                <a:latin typeface="+mj-lt"/>
              </a:rPr>
              <a:t> or </a:t>
            </a:r>
            <a:r>
              <a:rPr lang="en-US" sz="2400" b="1" u="sng" dirty="0" smtClean="0">
                <a:latin typeface="+mj-lt"/>
              </a:rPr>
              <a:t>table</a:t>
            </a:r>
            <a:r>
              <a:rPr lang="en-US" sz="2400" dirty="0" smtClean="0">
                <a:latin typeface="+mj-lt"/>
              </a:rPr>
              <a:t> is a </a:t>
            </a:r>
            <a:r>
              <a:rPr lang="en-US" sz="2400" dirty="0" err="1" smtClean="0">
                <a:latin typeface="+mj-lt"/>
              </a:rPr>
              <a:t>multiset</a:t>
            </a:r>
            <a:r>
              <a:rPr lang="en-US" sz="2400" dirty="0" smtClean="0">
                <a:latin typeface="+mj-lt"/>
              </a:rPr>
              <a:t> of tuples having the attributes specified by the schema</a:t>
            </a:r>
            <a:endParaRPr lang="en-US" sz="2400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29600" y="3797140"/>
            <a:ext cx="3545030" cy="962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</a:rPr>
              <a:t>Let’s break this definition down</a:t>
            </a:r>
            <a:endParaRPr lang="en-US" sz="2800" dirty="0">
              <a:latin typeface="+mj-lt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88780" y="-22510"/>
              <a:ext cx="277191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  &gt;  Section 1  &gt;  Definitions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8028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ECBCE-A4BA-4841-98AE-8E0EF7CDDA2A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Tables in SQL</a:t>
            </a:r>
          </a:p>
        </p:txBody>
      </p:sp>
      <p:graphicFrame>
        <p:nvGraphicFramePr>
          <p:cNvPr id="141367" name="Group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0618871"/>
              </p:ext>
            </p:extLst>
          </p:nvPr>
        </p:nvGraphicFramePr>
        <p:xfrm>
          <a:off x="2980764" y="2606348"/>
          <a:ext cx="4672854" cy="2436298"/>
        </p:xfrm>
        <a:graphic>
          <a:graphicData uri="http://schemas.openxmlformats.org/drawingml/2006/table">
            <a:tbl>
              <a:tblPr/>
              <a:tblGrid>
                <a:gridCol w="1557618"/>
                <a:gridCol w="1557618"/>
                <a:gridCol w="1557618"/>
              </a:tblGrid>
              <a:tr h="4133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PName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Manufacturer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57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$19.99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GizmoWorks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57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Powergizmo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$29.99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GizmoWorks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57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SingleTouch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$149.99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Canon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57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MultiTouch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$203.99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Hitachi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1368" name="Text Box 56"/>
          <p:cNvSpPr txBox="1">
            <a:spLocks noChangeArrowheads="1"/>
          </p:cNvSpPr>
          <p:nvPr/>
        </p:nvSpPr>
        <p:spPr bwMode="auto">
          <a:xfrm>
            <a:off x="2909046" y="2108779"/>
            <a:ext cx="11844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2"/>
                </a:solidFill>
              </a:rPr>
              <a:t>Product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420100" y="1554781"/>
            <a:ext cx="3124200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 </a:t>
            </a:r>
            <a:r>
              <a:rPr lang="en-US" sz="2400" b="1" u="sng" dirty="0" err="1" smtClean="0">
                <a:latin typeface="+mj-lt"/>
              </a:rPr>
              <a:t>multiset</a:t>
            </a:r>
            <a:r>
              <a:rPr lang="en-US" sz="2400" dirty="0" smtClean="0">
                <a:latin typeface="+mj-lt"/>
              </a:rPr>
              <a:t> is an unordered list (or: a set with multiple duplicate instances allowed)</a:t>
            </a:r>
            <a:endParaRPr lang="en-US" sz="2400" dirty="0"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913317" y="3494668"/>
            <a:ext cx="21377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List:            [1, 1, 2, 3]</a:t>
            </a:r>
          </a:p>
          <a:p>
            <a:r>
              <a:rPr lang="en-US" dirty="0" smtClean="0"/>
              <a:t>Set:            {1, 2, 3}</a:t>
            </a:r>
          </a:p>
          <a:p>
            <a:r>
              <a:rPr lang="en-US" dirty="0" err="1" smtClean="0"/>
              <a:t>Multiset</a:t>
            </a:r>
            <a:r>
              <a:rPr lang="en-US" dirty="0" smtClean="0"/>
              <a:t>:   {1, 1, 2, 3}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592844" y="4922597"/>
            <a:ext cx="2778709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i</a:t>
            </a:r>
            <a:r>
              <a:rPr lang="en-US" dirty="0" smtClean="0"/>
              <a:t>.e. no </a:t>
            </a:r>
            <a:r>
              <a:rPr lang="en-US" i="1" dirty="0" smtClean="0"/>
              <a:t>next()</a:t>
            </a:r>
            <a:r>
              <a:rPr lang="en-US" dirty="0" smtClean="0"/>
              <a:t>, etc. methods!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88780" y="-22510"/>
              <a:ext cx="277191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  &gt;  Section 1  &gt;  Definitions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80110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ECBCE-A4BA-4841-98AE-8E0EF7CDDA2A}" type="slidenum">
              <a:rPr lang="en-US"/>
              <a:pPr/>
              <a:t>14</a:t>
            </a:fld>
            <a:endParaRPr lang="en-US"/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Tables in SQL</a:t>
            </a:r>
          </a:p>
        </p:txBody>
      </p:sp>
      <p:graphicFrame>
        <p:nvGraphicFramePr>
          <p:cNvPr id="141367" name="Group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0618871"/>
              </p:ext>
            </p:extLst>
          </p:nvPr>
        </p:nvGraphicFramePr>
        <p:xfrm>
          <a:off x="2980764" y="2606348"/>
          <a:ext cx="4672854" cy="2436298"/>
        </p:xfrm>
        <a:graphic>
          <a:graphicData uri="http://schemas.openxmlformats.org/drawingml/2006/table">
            <a:tbl>
              <a:tblPr/>
              <a:tblGrid>
                <a:gridCol w="1557618"/>
                <a:gridCol w="1557618"/>
                <a:gridCol w="1557618"/>
              </a:tblGrid>
              <a:tr h="4133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PName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Manufacturer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57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$19.99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GizmoWorks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57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Powergizmo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$29.99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GizmoWorks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57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SingleTouch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$149.99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Canon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57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MultiTouch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$203.99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Hitachi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1368" name="Text Box 56"/>
          <p:cNvSpPr txBox="1">
            <a:spLocks noChangeArrowheads="1"/>
          </p:cNvSpPr>
          <p:nvPr/>
        </p:nvSpPr>
        <p:spPr bwMode="auto">
          <a:xfrm>
            <a:off x="2909046" y="2108779"/>
            <a:ext cx="11844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2"/>
                </a:solidFill>
              </a:rPr>
              <a:t>Product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5983941" y="2501154"/>
            <a:ext cx="1761565" cy="2649070"/>
          </a:xfrm>
          <a:prstGeom prst="round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073874" y="2108779"/>
            <a:ext cx="3279926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An </a:t>
            </a:r>
            <a:r>
              <a:rPr lang="en-US" sz="2400" b="1" u="sng" dirty="0" smtClean="0">
                <a:latin typeface="+mj-lt"/>
              </a:rPr>
              <a:t>attribute</a:t>
            </a:r>
            <a:r>
              <a:rPr lang="en-US" sz="2400" dirty="0" smtClean="0">
                <a:latin typeface="+mj-lt"/>
              </a:rPr>
              <a:t> (or </a:t>
            </a:r>
            <a:r>
              <a:rPr lang="en-US" sz="2400" b="1" u="sng" dirty="0" smtClean="0">
                <a:latin typeface="+mj-lt"/>
              </a:rPr>
              <a:t>column</a:t>
            </a:r>
            <a:r>
              <a:rPr lang="en-US" sz="2400" dirty="0" smtClean="0">
                <a:latin typeface="+mj-lt"/>
              </a:rPr>
              <a:t>) is a typed data entry present in each tuple in the relation</a:t>
            </a:r>
            <a:endParaRPr lang="en-US" sz="2400" dirty="0"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073874" y="4673314"/>
            <a:ext cx="3279926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i="1" dirty="0" smtClean="0"/>
              <a:t>Attributes must have an </a:t>
            </a:r>
            <a:r>
              <a:rPr lang="en-US" b="1" i="1" u="sng" dirty="0" smtClean="0"/>
              <a:t>atomic</a:t>
            </a:r>
            <a:r>
              <a:rPr lang="en-US" i="1" dirty="0" smtClean="0"/>
              <a:t> type in standard SQL, i.e. not a list, set, etc. </a:t>
            </a:r>
            <a:endParaRPr lang="en-US" b="1" i="1" u="sng" dirty="0"/>
          </a:p>
        </p:txBody>
      </p:sp>
      <p:grpSp>
        <p:nvGrpSpPr>
          <p:cNvPr id="15" name="Group 14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88780" y="-22510"/>
              <a:ext cx="277191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  &gt;  Section 1  &gt;  Definitions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ECBCE-A4BA-4841-98AE-8E0EF7CDDA2A}" type="slidenum">
              <a:rPr lang="en-US"/>
              <a:pPr/>
              <a:t>15</a:t>
            </a:fld>
            <a:endParaRPr lang="en-US"/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Tables in SQL</a:t>
            </a:r>
          </a:p>
        </p:txBody>
      </p:sp>
      <p:graphicFrame>
        <p:nvGraphicFramePr>
          <p:cNvPr id="141367" name="Group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0618871"/>
              </p:ext>
            </p:extLst>
          </p:nvPr>
        </p:nvGraphicFramePr>
        <p:xfrm>
          <a:off x="2980764" y="2606348"/>
          <a:ext cx="4672854" cy="2436298"/>
        </p:xfrm>
        <a:graphic>
          <a:graphicData uri="http://schemas.openxmlformats.org/drawingml/2006/table">
            <a:tbl>
              <a:tblPr/>
              <a:tblGrid>
                <a:gridCol w="1557618"/>
                <a:gridCol w="1557618"/>
                <a:gridCol w="1557618"/>
              </a:tblGrid>
              <a:tr h="4133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PName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Manufacturer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57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$19.99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GizmoWorks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57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Powergizmo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$29.99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GizmoWorks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57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SingleTouch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$149.99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Canon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57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MultiTouch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$203.99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Hitachi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1368" name="Text Box 56"/>
          <p:cNvSpPr txBox="1">
            <a:spLocks noChangeArrowheads="1"/>
          </p:cNvSpPr>
          <p:nvPr/>
        </p:nvSpPr>
        <p:spPr bwMode="auto">
          <a:xfrm>
            <a:off x="2909046" y="2108779"/>
            <a:ext cx="11844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2"/>
                </a:solidFill>
              </a:rPr>
              <a:t>Product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2895599" y="4464424"/>
            <a:ext cx="4849907" cy="658905"/>
          </a:xfrm>
          <a:prstGeom prst="round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135470" y="4464424"/>
            <a:ext cx="3124200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 </a:t>
            </a:r>
            <a:r>
              <a:rPr lang="en-US" sz="2400" b="1" u="sng" dirty="0" smtClean="0">
                <a:latin typeface="+mj-lt"/>
              </a:rPr>
              <a:t>tuple</a:t>
            </a:r>
            <a:r>
              <a:rPr lang="en-US" sz="2400" dirty="0" smtClean="0">
                <a:latin typeface="+mj-lt"/>
              </a:rPr>
              <a:t> or </a:t>
            </a:r>
            <a:r>
              <a:rPr lang="en-US" sz="2400" b="1" u="sng" dirty="0" smtClean="0">
                <a:latin typeface="+mj-lt"/>
              </a:rPr>
              <a:t>row</a:t>
            </a:r>
            <a:r>
              <a:rPr lang="en-US" sz="2400" dirty="0" smtClean="0">
                <a:latin typeface="+mj-lt"/>
              </a:rPr>
              <a:t> is a single entry in the table having the attributes specified by the schema</a:t>
            </a:r>
            <a:endParaRPr lang="en-US" sz="2400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01259" y="5664752"/>
            <a:ext cx="3796424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i="1" dirty="0" smtClean="0"/>
              <a:t>Also referred to sometimes as a </a:t>
            </a:r>
            <a:r>
              <a:rPr lang="en-US" b="1" i="1" u="sng" dirty="0" smtClean="0"/>
              <a:t>record</a:t>
            </a:r>
            <a:endParaRPr lang="en-US" i="1" dirty="0"/>
          </a:p>
        </p:txBody>
      </p:sp>
      <p:grpSp>
        <p:nvGrpSpPr>
          <p:cNvPr id="12" name="Group 11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88780" y="-22510"/>
              <a:ext cx="277191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  &gt;  Section 1  &gt;  Definitions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52686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ECBCE-A4BA-4841-98AE-8E0EF7CDDA2A}" type="slidenum">
              <a:rPr lang="en-US"/>
              <a:pPr/>
              <a:t>16</a:t>
            </a:fld>
            <a:endParaRPr lang="en-US"/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Tables in SQL</a:t>
            </a:r>
          </a:p>
        </p:txBody>
      </p:sp>
      <p:graphicFrame>
        <p:nvGraphicFramePr>
          <p:cNvPr id="141367" name="Group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2109520"/>
              </p:ext>
            </p:extLst>
          </p:nvPr>
        </p:nvGraphicFramePr>
        <p:xfrm>
          <a:off x="2724184" y="2349788"/>
          <a:ext cx="4672854" cy="2436298"/>
        </p:xfrm>
        <a:graphic>
          <a:graphicData uri="http://schemas.openxmlformats.org/drawingml/2006/table">
            <a:tbl>
              <a:tblPr/>
              <a:tblGrid>
                <a:gridCol w="1557618"/>
                <a:gridCol w="1557618"/>
                <a:gridCol w="1557618"/>
              </a:tblGrid>
              <a:tr h="4133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PName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Manufacturer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57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$19.99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GizmoWorks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57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Powergizmo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$29.99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GizmoWorks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57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SingleTouch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$149.99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Canon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57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MultiTouch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$203.99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Hitachi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1368" name="Text Box 56"/>
          <p:cNvSpPr txBox="1">
            <a:spLocks noChangeArrowheads="1"/>
          </p:cNvSpPr>
          <p:nvPr/>
        </p:nvSpPr>
        <p:spPr bwMode="auto">
          <a:xfrm>
            <a:off x="2652466" y="1852219"/>
            <a:ext cx="11844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2"/>
                </a:solidFill>
              </a:rPr>
              <a:t>Product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88780" y="-22510"/>
              <a:ext cx="277191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  &gt;  Section 1  &gt;  Definitions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  <p:sp>
        <p:nvSpPr>
          <p:cNvPr id="6" name="Right Brace 5"/>
          <p:cNvSpPr/>
          <p:nvPr/>
        </p:nvSpPr>
        <p:spPr>
          <a:xfrm>
            <a:off x="7553143" y="2274461"/>
            <a:ext cx="363893" cy="258695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354020" y="3106272"/>
            <a:ext cx="2380860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The number of tuples is the </a:t>
            </a:r>
            <a:r>
              <a:rPr lang="en-US" b="1" u="sng" dirty="0" smtClean="0">
                <a:latin typeface="+mj-lt"/>
              </a:rPr>
              <a:t>cardinality</a:t>
            </a:r>
            <a:r>
              <a:rPr lang="en-US" dirty="0" smtClean="0">
                <a:latin typeface="+mj-lt"/>
              </a:rPr>
              <a:t> of the relation</a:t>
            </a:r>
            <a:endParaRPr lang="en-US" dirty="0">
              <a:latin typeface="+mj-lt"/>
            </a:endParaRPr>
          </a:p>
        </p:txBody>
      </p:sp>
      <p:sp>
        <p:nvSpPr>
          <p:cNvPr id="15" name="Right Brace 14"/>
          <p:cNvSpPr/>
          <p:nvPr/>
        </p:nvSpPr>
        <p:spPr>
          <a:xfrm rot="5400000">
            <a:off x="4842805" y="2828511"/>
            <a:ext cx="363893" cy="474457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870181" y="5541585"/>
            <a:ext cx="2380860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The number of attributes is the </a:t>
            </a:r>
            <a:r>
              <a:rPr lang="en-US" b="1" u="sng" dirty="0" smtClean="0">
                <a:latin typeface="+mj-lt"/>
              </a:rPr>
              <a:t>arity</a:t>
            </a:r>
            <a:r>
              <a:rPr lang="en-US" b="1" dirty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of the relation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3815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1292A-D71F-4960-A670-1AD11466BC0F}" type="slidenum">
              <a:rPr lang="en-US"/>
              <a:pPr/>
              <a:t>17</a:t>
            </a:fld>
            <a:endParaRPr lang="en-US"/>
          </a:p>
        </p:txBody>
      </p:sp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Types in SQL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Atomic types: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Characters: CHAR(20), VARCHAR(50)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Numbers: INT, BIGINT, SMALLINT, FLOAT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Others: MONEY, DATETIME, …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Every </a:t>
            </a:r>
            <a:r>
              <a:rPr lang="en-US" dirty="0"/>
              <a:t>attribute must have an atomic type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Hence tables are </a:t>
            </a:r>
            <a:r>
              <a:rPr lang="en-US" dirty="0" smtClean="0"/>
              <a:t>flat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88780" y="-22510"/>
              <a:ext cx="277191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  &gt;  Section 1  &gt;  Definitions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82407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DBD6C-6555-47FC-BB60-D2EFC8517D67}" type="slidenum">
              <a:rPr lang="en-US"/>
              <a:pPr/>
              <a:t>18</a:t>
            </a:fld>
            <a:endParaRPr lang="en-US"/>
          </a:p>
        </p:txBody>
      </p:sp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Schemas</a:t>
            </a:r>
            <a:endParaRPr lang="en-US" dirty="0"/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30373"/>
            <a:ext cx="10515600" cy="4114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The </a:t>
            </a:r>
            <a:r>
              <a:rPr lang="en-US" b="1" dirty="0"/>
              <a:t>schema</a:t>
            </a:r>
            <a:r>
              <a:rPr lang="en-US" dirty="0"/>
              <a:t> of a table is the table </a:t>
            </a:r>
            <a:r>
              <a:rPr lang="en-US" dirty="0" smtClean="0"/>
              <a:t>name, its attributes, and their types: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A </a:t>
            </a:r>
            <a:r>
              <a:rPr lang="en-US" b="1" dirty="0"/>
              <a:t>key</a:t>
            </a:r>
            <a:r>
              <a:rPr lang="en-US" dirty="0"/>
              <a:t> is an attribute whose values are </a:t>
            </a:r>
            <a:r>
              <a:rPr lang="en-US" dirty="0" smtClean="0"/>
              <a:t>unique; we </a:t>
            </a:r>
            <a:r>
              <a:rPr lang="en-US" dirty="0"/>
              <a:t>underline a </a:t>
            </a:r>
            <a:r>
              <a:rPr lang="en-US" dirty="0" smtClean="0"/>
              <a:t>key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0" name="Rectangle 35"/>
          <p:cNvSpPr>
            <a:spLocks noChangeArrowheads="1"/>
          </p:cNvSpPr>
          <p:nvPr/>
        </p:nvSpPr>
        <p:spPr bwMode="auto">
          <a:xfrm>
            <a:off x="1207618" y="3119696"/>
            <a:ext cx="9279991" cy="75713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Product(</a:t>
            </a:r>
            <a:r>
              <a:rPr lang="en-US" sz="2400" dirty="0" err="1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Pname</a:t>
            </a:r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: </a:t>
            </a:r>
            <a:r>
              <a:rPr lang="en-US" sz="2400" i="1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string</a:t>
            </a:r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 Price: </a:t>
            </a:r>
            <a:r>
              <a:rPr lang="en-US" sz="2400" i="1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float</a:t>
            </a:r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 Category: </a:t>
            </a:r>
            <a:r>
              <a:rPr lang="en-US" sz="2400" i="1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string</a:t>
            </a:r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 Manufacturer: </a:t>
            </a:r>
            <a:r>
              <a:rPr lang="en-US" sz="2400" i="1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string</a:t>
            </a:r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)</a:t>
            </a:r>
            <a:endParaRPr lang="en-US" sz="2400" dirty="0">
              <a:solidFill>
                <a:schemeClr val="accent2"/>
              </a:solidFill>
              <a:latin typeface="Menlo" charset="0"/>
              <a:ea typeface="Menlo" charset="0"/>
              <a:cs typeface="Menlo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88780" y="-22510"/>
              <a:ext cx="277191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  &gt;  Section 1  &gt;  Definitions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  <p:sp>
        <p:nvSpPr>
          <p:cNvPr id="17" name="Rectangle 35"/>
          <p:cNvSpPr>
            <a:spLocks noChangeArrowheads="1"/>
          </p:cNvSpPr>
          <p:nvPr/>
        </p:nvSpPr>
        <p:spPr bwMode="auto">
          <a:xfrm>
            <a:off x="1207618" y="5181762"/>
            <a:ext cx="9279991" cy="75713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Product(</a:t>
            </a:r>
            <a:r>
              <a:rPr lang="en-US" sz="2400" u="sng" dirty="0" err="1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Pname</a:t>
            </a:r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: </a:t>
            </a:r>
            <a:r>
              <a:rPr lang="en-US" sz="2400" i="1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string</a:t>
            </a:r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 Price: </a:t>
            </a:r>
            <a:r>
              <a:rPr lang="en-US" sz="2400" i="1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float</a:t>
            </a:r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 Category: </a:t>
            </a:r>
            <a:r>
              <a:rPr lang="en-US" sz="2400" i="1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string</a:t>
            </a:r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 </a:t>
            </a:r>
            <a:r>
              <a:rPr lang="en-US" sz="2400" u="sng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Manufacturer</a:t>
            </a:r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: </a:t>
            </a:r>
            <a:r>
              <a:rPr lang="en-US" sz="2400" i="1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string</a:t>
            </a:r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)</a:t>
            </a:r>
            <a:endParaRPr lang="en-US" sz="2400" dirty="0">
              <a:solidFill>
                <a:schemeClr val="accent2"/>
              </a:solidFill>
              <a:latin typeface="Menlo" charset="0"/>
              <a:ea typeface="Menlo" charset="0"/>
              <a:cs typeface="Menlo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46649"/>
            <a:ext cx="10515600" cy="4911351"/>
          </a:xfrm>
        </p:spPr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 key is an implicit constraint on which tuples can be in the relation</a:t>
            </a:r>
          </a:p>
          <a:p>
            <a:pPr lvl="1"/>
            <a:endParaRPr lang="en-US" dirty="0" smtClean="0"/>
          </a:p>
          <a:p>
            <a:pPr lvl="1"/>
            <a:r>
              <a:rPr lang="en-US" sz="2800" dirty="0"/>
              <a:t>i</a:t>
            </a:r>
            <a:r>
              <a:rPr lang="en-US" sz="2800" dirty="0" smtClean="0"/>
              <a:t>.e. if two tuples agree on the values of the key, then they must be the same tuple!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6808694" y="5373505"/>
            <a:ext cx="49754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1. Which would you select as a key?</a:t>
            </a:r>
          </a:p>
          <a:p>
            <a:r>
              <a:rPr lang="en-US" sz="2400" dirty="0"/>
              <a:t>2. Is a key always guaranteed to exist?</a:t>
            </a:r>
          </a:p>
          <a:p>
            <a:r>
              <a:rPr lang="en-US" sz="2400" dirty="0"/>
              <a:t>3. Can we have more than one key?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17880" y="1672031"/>
            <a:ext cx="7924800" cy="954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</a:rPr>
              <a:t>A </a:t>
            </a:r>
            <a:r>
              <a:rPr lang="en-US" sz="2800" b="1" u="sng" dirty="0" smtClean="0">
                <a:latin typeface="+mj-lt"/>
              </a:rPr>
              <a:t>key</a:t>
            </a:r>
            <a:r>
              <a:rPr lang="en-US" sz="2800" dirty="0" smtClean="0">
                <a:latin typeface="+mj-lt"/>
              </a:rPr>
              <a:t> is a </a:t>
            </a:r>
            <a:r>
              <a:rPr lang="en-US" sz="2800" b="1" dirty="0" smtClean="0">
                <a:latin typeface="+mj-lt"/>
              </a:rPr>
              <a:t>minimal subset of attributes</a:t>
            </a:r>
            <a:r>
              <a:rPr lang="en-US" sz="2800" dirty="0" smtClean="0">
                <a:latin typeface="+mj-lt"/>
              </a:rPr>
              <a:t> that acts as a unique identifier for tuples in a relation</a:t>
            </a:r>
            <a:endParaRPr lang="en-US" sz="2800" dirty="0">
              <a:latin typeface="+mj-lt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88780" y="-22510"/>
              <a:ext cx="331379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  &gt;  Section 1  &gt;  Keys &amp; constraints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  <p:sp>
        <p:nvSpPr>
          <p:cNvPr id="13" name="Rectangle 35"/>
          <p:cNvSpPr>
            <a:spLocks noChangeArrowheads="1"/>
          </p:cNvSpPr>
          <p:nvPr/>
        </p:nvSpPr>
        <p:spPr bwMode="auto">
          <a:xfrm>
            <a:off x="4699280" y="4905927"/>
            <a:ext cx="7084826" cy="40011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Students(</a:t>
            </a:r>
            <a:r>
              <a:rPr lang="en-US" sz="2000" dirty="0" err="1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sid:string</a:t>
            </a: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 </a:t>
            </a:r>
            <a:r>
              <a:rPr lang="en-US" sz="2000" dirty="0" err="1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name:string</a:t>
            </a: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 </a:t>
            </a:r>
            <a:r>
              <a:rPr lang="en-US" sz="2000" dirty="0" err="1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gpa</a:t>
            </a: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: float)</a:t>
            </a:r>
            <a:endParaRPr lang="en-US" sz="2000" dirty="0">
              <a:solidFill>
                <a:schemeClr val="accent2"/>
              </a:solidFill>
              <a:latin typeface="Menlo" charset="0"/>
              <a:ea typeface="Menlo" charset="0"/>
              <a:cs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1286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30725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endParaRPr lang="en-US" dirty="0" smtClean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+mj-lt"/>
              </a:rPr>
              <a:t>If you still have </a:t>
            </a:r>
            <a:r>
              <a:rPr lang="en-US" dirty="0" err="1" smtClean="0">
                <a:latin typeface="+mj-lt"/>
              </a:rPr>
              <a:t>Jupyter</a:t>
            </a:r>
            <a:r>
              <a:rPr lang="en-US" dirty="0" smtClean="0">
                <a:latin typeface="+mj-lt"/>
              </a:rPr>
              <a:t> trouble, let us know!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+mj-lt"/>
              </a:rPr>
              <a:t>Enroll to Piazza!!!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+mj-lt"/>
              </a:rPr>
              <a:t>People are looking for groups. Team up!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+mj-lt"/>
              </a:rPr>
              <a:t>Enrollment should be finalized soon! </a:t>
            </a:r>
            <a:endParaRPr lang="en-US" dirty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+mj-lt"/>
              </a:rPr>
              <a:t>TA updates hopefully by Monday!</a:t>
            </a:r>
            <a:endParaRPr lang="en-US" dirty="0">
              <a:latin typeface="+mj-lt"/>
            </a:endParaRPr>
          </a:p>
          <a:p>
            <a:pPr marL="457200" lvl="1" indent="0">
              <a:buNone/>
            </a:pPr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A6B5-0D7C-48A8-B49A-953CF10F77E3}" type="slidenum">
              <a:rPr lang="en-US" smtClean="0"/>
              <a:pPr/>
              <a:t>2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88780" y="-22510"/>
              <a:ext cx="84830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32950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NULL and NOT NULL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say “don’t know the value” we use </a:t>
            </a:r>
            <a:r>
              <a:rPr lang="en-US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NULL</a:t>
            </a:r>
          </a:p>
          <a:p>
            <a:pPr lvl="1"/>
            <a:r>
              <a:rPr lang="en-US" dirty="0" smtClean="0"/>
              <a:t>NULL has (sometimes painful) semantics, more details later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8369435"/>
              </p:ext>
            </p:extLst>
          </p:nvPr>
        </p:nvGraphicFramePr>
        <p:xfrm>
          <a:off x="1905000" y="3820412"/>
          <a:ext cx="28956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10668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sid</a:t>
                      </a:r>
                      <a:endParaRPr lang="en-US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name</a:t>
                      </a:r>
                      <a:endParaRPr lang="en-US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gpa</a:t>
                      </a:r>
                      <a:endParaRPr lang="en-US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123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Bob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3.9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143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Jim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NULL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109882" y="4736847"/>
            <a:ext cx="4881283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/>
              <a:t>Say, Jim just enrolled in his first class.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57068" y="5943600"/>
            <a:ext cx="9924547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/>
              <a:t>In SQL, we may constrain a column to be NOT NULL, e.g., </a:t>
            </a:r>
            <a:r>
              <a:rPr lang="en-US" sz="2400" dirty="0" smtClean="0"/>
              <a:t>“</a:t>
            </a:r>
            <a:r>
              <a:rPr lang="en-US" sz="2400" dirty="0"/>
              <a:t>n</a:t>
            </a:r>
            <a:r>
              <a:rPr lang="en-US" sz="2400" dirty="0" smtClean="0"/>
              <a:t>ame” in this table</a:t>
            </a:r>
            <a:endParaRPr lang="en-US" sz="2400" dirty="0"/>
          </a:p>
        </p:txBody>
      </p:sp>
      <p:sp>
        <p:nvSpPr>
          <p:cNvPr id="12" name="Rectangle 35"/>
          <p:cNvSpPr>
            <a:spLocks noChangeArrowheads="1"/>
          </p:cNvSpPr>
          <p:nvPr/>
        </p:nvSpPr>
        <p:spPr bwMode="auto">
          <a:xfrm>
            <a:off x="1905000" y="3053649"/>
            <a:ext cx="7084826" cy="40011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Students(</a:t>
            </a:r>
            <a:r>
              <a:rPr lang="en-US" sz="2000" dirty="0" err="1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sid:string</a:t>
            </a: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 </a:t>
            </a:r>
            <a:r>
              <a:rPr lang="en-US" sz="2000" dirty="0" err="1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name:string</a:t>
            </a: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 </a:t>
            </a:r>
            <a:r>
              <a:rPr lang="en-US" sz="2000" dirty="0" err="1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gpa</a:t>
            </a: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: float)</a:t>
            </a:r>
            <a:endParaRPr lang="en-US" sz="2000" dirty="0">
              <a:solidFill>
                <a:schemeClr val="accent2"/>
              </a:solidFill>
              <a:latin typeface="Menlo" charset="0"/>
              <a:ea typeface="Menlo" charset="0"/>
              <a:cs typeface="Menlo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88780" y="-22510"/>
              <a:ext cx="331379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  &gt;  Section 1  &gt;  Keys &amp; constraints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7979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can actually specify arbitrary assertions</a:t>
            </a:r>
          </a:p>
          <a:p>
            <a:pPr lvl="1"/>
            <a:r>
              <a:rPr lang="en-US" dirty="0" smtClean="0"/>
              <a:t>E.g. “</a:t>
            </a:r>
            <a:r>
              <a:rPr lang="en-US" i="1" dirty="0" smtClean="0"/>
              <a:t>There cannot be 25 people in the DB class”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In practice, we don’t specify many such constraints. Why?</a:t>
            </a:r>
            <a:endParaRPr lang="en-US" dirty="0"/>
          </a:p>
          <a:p>
            <a:pPr lvl="1"/>
            <a:r>
              <a:rPr lang="en-US" sz="3200" u="sng" dirty="0" smtClean="0"/>
              <a:t>Performance!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34353" y="5357793"/>
            <a:ext cx="9323294" cy="9541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+mj-lt"/>
              </a:rPr>
              <a:t>Whenever </a:t>
            </a:r>
            <a:r>
              <a:rPr lang="en-US" sz="2800" dirty="0">
                <a:latin typeface="+mj-lt"/>
              </a:rPr>
              <a:t>we do something </a:t>
            </a:r>
            <a:r>
              <a:rPr lang="en-US" sz="2800" dirty="0" smtClean="0">
                <a:latin typeface="+mj-lt"/>
              </a:rPr>
              <a:t>ugly (or avoid doing something convenient) it’s </a:t>
            </a:r>
            <a:r>
              <a:rPr lang="en-US" sz="2800" dirty="0">
                <a:latin typeface="+mj-lt"/>
              </a:rPr>
              <a:t>for the sake of performance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88780" y="-22510"/>
              <a:ext cx="331379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  &gt;  Section 1  &gt;  Keys &amp; constraints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70596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Schema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Schema and Constraints are how databases understand the semantics (meaning) of data</a:t>
            </a:r>
          </a:p>
          <a:p>
            <a:endParaRPr lang="en-US" dirty="0" smtClean="0"/>
          </a:p>
          <a:p>
            <a:r>
              <a:rPr lang="en-US" dirty="0"/>
              <a:t>T</a:t>
            </a:r>
            <a:r>
              <a:rPr lang="en-US" dirty="0" smtClean="0"/>
              <a:t>hey are also useful for optimization</a:t>
            </a:r>
          </a:p>
          <a:p>
            <a:endParaRPr lang="en-US" dirty="0" smtClean="0"/>
          </a:p>
          <a:p>
            <a:r>
              <a:rPr lang="en-US" dirty="0" smtClean="0"/>
              <a:t>SQL supports general constraints: </a:t>
            </a:r>
          </a:p>
          <a:p>
            <a:pPr lvl="1"/>
            <a:r>
              <a:rPr lang="en-US" dirty="0" smtClean="0"/>
              <a:t>Keys and foreign keys are most important</a:t>
            </a:r>
          </a:p>
          <a:p>
            <a:pPr lvl="1"/>
            <a:r>
              <a:rPr lang="en-US" dirty="0" smtClean="0"/>
              <a:t>We’ll give you a chance to write the others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88780" y="-22510"/>
              <a:ext cx="268765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  &gt;  Section 1  &gt;  Summary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38342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ACTIVITY:  </a:t>
            </a:r>
            <a:r>
              <a:rPr lang="en-US" dirty="0" smtClean="0">
                <a:hlinkClick r:id="rId2" action="ppaction://hlinkfile"/>
              </a:rPr>
              <a:t>Activity-2-1.ipynb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23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88780" y="-22510"/>
              <a:ext cx="263847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  &gt;  Section 1  &gt;  ACTIVITY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21696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</a:t>
            </a:r>
            <a:r>
              <a:rPr lang="en-US" dirty="0" smtClean="0"/>
              <a:t>. Single-table queries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24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88780" y="-22510"/>
              <a:ext cx="175240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  &gt;  Section </a:t>
              </a:r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4078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3666255"/>
            <a:ext cx="6454588" cy="88286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will learn about in this 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17578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>
                <a:latin typeface="+mj-lt"/>
              </a:rPr>
              <a:t>The SFW query</a:t>
            </a:r>
          </a:p>
          <a:p>
            <a:pPr marL="514350" indent="-514350">
              <a:buAutoNum type="arabicPeriod"/>
            </a:pPr>
            <a:endParaRPr lang="en-US" dirty="0" smtClean="0">
              <a:latin typeface="+mj-lt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latin typeface="+mj-lt"/>
              </a:rPr>
              <a:t>Other useful operators: LIKE, DISTINCT, ORDER BY</a:t>
            </a:r>
            <a:endParaRPr lang="en-US" dirty="0">
              <a:latin typeface="+mj-lt"/>
            </a:endParaRPr>
          </a:p>
          <a:p>
            <a:pPr marL="514350" indent="-514350">
              <a:buAutoNum type="arabicPeriod"/>
            </a:pPr>
            <a:endParaRPr lang="en-US" dirty="0" smtClean="0">
              <a:latin typeface="+mj-lt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latin typeface="+mj-lt"/>
              </a:rPr>
              <a:t>ACTIVITY: Single-table queries</a:t>
            </a:r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A6B5-0D7C-48A8-B49A-953CF10F77E3}" type="slidenum">
              <a:rPr lang="en-US" smtClean="0"/>
              <a:pPr/>
              <a:t>25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88780" y="-22510"/>
              <a:ext cx="175240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  &gt;  Section </a:t>
              </a:r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106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C526F-8790-44EF-9560-02FEAC2B4870}" type="slidenum">
              <a:rPr lang="en-US"/>
              <a:pPr/>
              <a:t>26</a:t>
            </a:fld>
            <a:endParaRPr lang="en-US"/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SQL Query</a:t>
            </a:r>
          </a:p>
        </p:txBody>
      </p:sp>
      <p:sp>
        <p:nvSpPr>
          <p:cNvPr id="109571" name="Text Box 3"/>
          <p:cNvSpPr txBox="1">
            <a:spLocks noChangeArrowheads="1"/>
          </p:cNvSpPr>
          <p:nvPr/>
        </p:nvSpPr>
        <p:spPr bwMode="auto">
          <a:xfrm>
            <a:off x="896218" y="1572308"/>
            <a:ext cx="9184245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endParaRPr lang="en-US" dirty="0"/>
          </a:p>
          <a:p>
            <a:pPr marL="457200" indent="-457200" eaLnBrk="0" hangingPunct="0">
              <a:buFont typeface="Arial" charset="0"/>
              <a:buChar char="•"/>
            </a:pPr>
            <a:r>
              <a:rPr lang="en-US" sz="2800" dirty="0"/>
              <a:t>Basic </a:t>
            </a:r>
            <a:r>
              <a:rPr lang="en-US" sz="2800" dirty="0" smtClean="0"/>
              <a:t>form </a:t>
            </a:r>
            <a:r>
              <a:rPr lang="en-US" sz="2800" dirty="0"/>
              <a:t>(there are many many more bells and whistles)</a:t>
            </a:r>
          </a:p>
          <a:p>
            <a:pPr eaLnBrk="0" hangingPunct="0"/>
            <a:endParaRPr lang="en-US" sz="2800" dirty="0"/>
          </a:p>
          <a:p>
            <a:pPr eaLnBrk="0" hangingPunct="0"/>
            <a:endParaRPr lang="en-US" dirty="0"/>
          </a:p>
          <a:p>
            <a:pPr eaLnBrk="0" hangingPunct="0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737063" y="4928421"/>
            <a:ext cx="4343400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+mj-lt"/>
              </a:rPr>
              <a:t>Call </a:t>
            </a:r>
            <a:r>
              <a:rPr lang="en-US" sz="2800" dirty="0" smtClean="0">
                <a:latin typeface="+mj-lt"/>
              </a:rPr>
              <a:t>this a </a:t>
            </a:r>
            <a:r>
              <a:rPr lang="en-US" sz="2800" b="1" u="sng" dirty="0">
                <a:latin typeface="+mj-lt"/>
              </a:rPr>
              <a:t>SFW</a:t>
            </a:r>
            <a:r>
              <a:rPr lang="en-US" sz="2800" dirty="0">
                <a:latin typeface="+mj-lt"/>
              </a:rPr>
              <a:t> query.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88780" y="-22510"/>
              <a:ext cx="23230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  &gt;  Section 2  &gt;  SFW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  <p:sp>
        <p:nvSpPr>
          <p:cNvPr id="11" name="Rectangle 35"/>
          <p:cNvSpPr>
            <a:spLocks noChangeArrowheads="1"/>
          </p:cNvSpPr>
          <p:nvPr/>
        </p:nvSpPr>
        <p:spPr bwMode="auto">
          <a:xfrm>
            <a:off x="2149926" y="2957303"/>
            <a:ext cx="6676828" cy="138499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8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800" dirty="0" smtClean="0">
                <a:latin typeface="Menlo" charset="0"/>
                <a:ea typeface="Menlo" charset="0"/>
                <a:cs typeface="Menlo" charset="0"/>
              </a:rPr>
              <a:t>&lt;attributes&gt;</a:t>
            </a:r>
            <a:r>
              <a:rPr lang="en-US" sz="2800" dirty="0">
                <a:latin typeface="Menlo" charset="0"/>
                <a:ea typeface="Menlo" charset="0"/>
                <a:cs typeface="Menlo" charset="0"/>
              </a:rPr>
              <a:t/>
            </a:r>
            <a:br>
              <a:rPr lang="en-US" sz="2800" dirty="0">
                <a:latin typeface="Menlo" charset="0"/>
                <a:ea typeface="Menlo" charset="0"/>
                <a:cs typeface="Menlo" charset="0"/>
              </a:rPr>
            </a:br>
            <a:r>
              <a:rPr lang="en-US" sz="28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8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800" dirty="0" smtClean="0">
                <a:latin typeface="Menlo" charset="0"/>
                <a:ea typeface="Menlo" charset="0"/>
                <a:cs typeface="Menlo" charset="0"/>
              </a:rPr>
              <a:t>  &lt;one or more relations&gt;</a:t>
            </a:r>
            <a:r>
              <a:rPr lang="en-US" sz="2800" dirty="0">
                <a:latin typeface="Menlo" charset="0"/>
                <a:ea typeface="Menlo" charset="0"/>
                <a:cs typeface="Menlo" charset="0"/>
              </a:rPr>
              <a:t/>
            </a:r>
            <a:br>
              <a:rPr lang="en-US" sz="2800" dirty="0">
                <a:latin typeface="Menlo" charset="0"/>
                <a:ea typeface="Menlo" charset="0"/>
                <a:cs typeface="Menlo" charset="0"/>
              </a:rPr>
            </a:br>
            <a:r>
              <a:rPr lang="en-US" sz="28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sz="2800" dirty="0">
                <a:latin typeface="Menlo" charset="0"/>
                <a:ea typeface="Menlo" charset="0"/>
                <a:cs typeface="Menlo" charset="0"/>
              </a:rPr>
              <a:t>  </a:t>
            </a:r>
            <a:r>
              <a:rPr lang="en-US" sz="2800" dirty="0" smtClean="0">
                <a:latin typeface="Menlo" charset="0"/>
                <a:ea typeface="Menlo" charset="0"/>
                <a:cs typeface="Menlo" charset="0"/>
              </a:rPr>
              <a:t>&lt;conditions&gt;</a:t>
            </a:r>
            <a:endParaRPr lang="en-US" dirty="0">
              <a:latin typeface="Menlo" charset="0"/>
              <a:ea typeface="Menlo" charset="0"/>
              <a:cs typeface="Menlo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1101B-DADB-43FB-B06F-64B9832C7E47}" type="slidenum">
              <a:rPr lang="en-US"/>
              <a:pPr/>
              <a:t>27</a:t>
            </a:fld>
            <a:endParaRPr lang="en-US"/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SQL </a:t>
            </a:r>
            <a:r>
              <a:rPr lang="en-US" dirty="0" smtClean="0"/>
              <a:t>Query: Selection</a:t>
            </a:r>
            <a:endParaRPr lang="en-US" dirty="0"/>
          </a:p>
        </p:txBody>
      </p:sp>
      <p:graphicFrame>
        <p:nvGraphicFramePr>
          <p:cNvPr id="144387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0800854"/>
              </p:ext>
            </p:extLst>
          </p:nvPr>
        </p:nvGraphicFramePr>
        <p:xfrm>
          <a:off x="4433598" y="1685315"/>
          <a:ext cx="6234404" cy="1828800"/>
        </p:xfrm>
        <a:graphic>
          <a:graphicData uri="http://schemas.openxmlformats.org/drawingml/2006/table">
            <a:tbl>
              <a:tblPr/>
              <a:tblGrid>
                <a:gridCol w="1675914"/>
                <a:gridCol w="1273695"/>
                <a:gridCol w="1541842"/>
                <a:gridCol w="1742953"/>
              </a:tblGrid>
              <a:tr h="3639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PName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Category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Manufacturer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9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$19.99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GizmoWorks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9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Powergizmo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$29.99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GizmoWorks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9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SingleTouch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$149.99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Photography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Canon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9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MultiTouch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$203.99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Household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Hitachi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4421" name="AutoShape 37"/>
          <p:cNvSpPr>
            <a:spLocks noChangeArrowheads="1"/>
          </p:cNvSpPr>
          <p:nvPr/>
        </p:nvSpPr>
        <p:spPr bwMode="auto">
          <a:xfrm>
            <a:off x="7246000" y="3769659"/>
            <a:ext cx="609600" cy="1384995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44454" name="Group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8037469"/>
              </p:ext>
            </p:extLst>
          </p:nvPr>
        </p:nvGraphicFramePr>
        <p:xfrm>
          <a:off x="4433600" y="5410198"/>
          <a:ext cx="6234403" cy="1097280"/>
        </p:xfrm>
        <a:graphic>
          <a:graphicData uri="http://schemas.openxmlformats.org/drawingml/2006/table">
            <a:tbl>
              <a:tblPr/>
              <a:tblGrid>
                <a:gridCol w="1668620"/>
                <a:gridCol w="1268964"/>
                <a:gridCol w="1558212"/>
                <a:gridCol w="1738607"/>
              </a:tblGrid>
              <a:tr h="307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PName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Category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Manufacturer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$19.99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GizmoWorks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7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Powergizmo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$29.99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GizmoWorks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3" name="Group 12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88780" y="-22510"/>
              <a:ext cx="23230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  &gt;  Section 2  &gt;  SFW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  <p:sp>
        <p:nvSpPr>
          <p:cNvPr id="17" name="Rectangle 35"/>
          <p:cNvSpPr>
            <a:spLocks noChangeArrowheads="1"/>
          </p:cNvSpPr>
          <p:nvPr/>
        </p:nvSpPr>
        <p:spPr bwMode="auto">
          <a:xfrm>
            <a:off x="1891398" y="3954324"/>
            <a:ext cx="4339650" cy="10156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*</a:t>
            </a:r>
            <a:br>
              <a:rPr lang="en-US" sz="2000" dirty="0">
                <a:latin typeface="Menlo" charset="0"/>
                <a:ea typeface="Menlo" charset="0"/>
                <a:cs typeface="Menlo" charset="0"/>
              </a:rPr>
            </a:b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  Product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/>
            </a:r>
            <a:br>
              <a:rPr lang="en-US" sz="2000" dirty="0">
                <a:latin typeface="Menlo" charset="0"/>
                <a:ea typeface="Menlo" charset="0"/>
                <a:cs typeface="Menlo" charset="0"/>
              </a:rPr>
            </a:b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 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Category = ‘Gadgets’</a:t>
            </a:r>
            <a:endParaRPr lang="en-US" sz="2000" dirty="0"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40152" y="2130897"/>
            <a:ext cx="3407648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latin typeface="+mj-lt"/>
              </a:rPr>
              <a:t>Selection</a:t>
            </a:r>
            <a:r>
              <a:rPr lang="en-US" sz="2400" dirty="0" smtClean="0">
                <a:latin typeface="+mj-lt"/>
              </a:rPr>
              <a:t> is the operation of filtering a relation’s tuples on some condition</a:t>
            </a:r>
            <a:endParaRPr lang="en-US" sz="2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4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4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44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421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1101B-DADB-43FB-B06F-64B9832C7E47}" type="slidenum">
              <a:rPr lang="en-US"/>
              <a:pPr/>
              <a:t>28</a:t>
            </a:fld>
            <a:endParaRPr lang="en-US"/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SQL </a:t>
            </a:r>
            <a:r>
              <a:rPr lang="en-US" dirty="0" smtClean="0"/>
              <a:t>Query: Projection</a:t>
            </a:r>
            <a:endParaRPr lang="en-US" dirty="0"/>
          </a:p>
        </p:txBody>
      </p:sp>
      <p:graphicFrame>
        <p:nvGraphicFramePr>
          <p:cNvPr id="144387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0800854"/>
              </p:ext>
            </p:extLst>
          </p:nvPr>
        </p:nvGraphicFramePr>
        <p:xfrm>
          <a:off x="4433598" y="1685315"/>
          <a:ext cx="6234404" cy="1828800"/>
        </p:xfrm>
        <a:graphic>
          <a:graphicData uri="http://schemas.openxmlformats.org/drawingml/2006/table">
            <a:tbl>
              <a:tblPr/>
              <a:tblGrid>
                <a:gridCol w="1675914"/>
                <a:gridCol w="1273695"/>
                <a:gridCol w="1541842"/>
                <a:gridCol w="1742953"/>
              </a:tblGrid>
              <a:tr h="3639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PName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Category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Manufacturer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9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$19.99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GizmoWorks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9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Powergizmo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$29.99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GizmoWorks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9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SingleTouch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$149.99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Photography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Canon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9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MultiTouch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$203.99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Household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Hitachi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4421" name="AutoShape 37"/>
          <p:cNvSpPr>
            <a:spLocks noChangeArrowheads="1"/>
          </p:cNvSpPr>
          <p:nvPr/>
        </p:nvSpPr>
        <p:spPr bwMode="auto">
          <a:xfrm>
            <a:off x="7246000" y="3769659"/>
            <a:ext cx="609600" cy="1384995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44454" name="Group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3287895"/>
              </p:ext>
            </p:extLst>
          </p:nvPr>
        </p:nvGraphicFramePr>
        <p:xfrm>
          <a:off x="5212704" y="5410198"/>
          <a:ext cx="4676191" cy="1097280"/>
        </p:xfrm>
        <a:graphic>
          <a:graphicData uri="http://schemas.openxmlformats.org/drawingml/2006/table">
            <a:tbl>
              <a:tblPr/>
              <a:tblGrid>
                <a:gridCol w="1668620"/>
                <a:gridCol w="1268964"/>
                <a:gridCol w="1738607"/>
              </a:tblGrid>
              <a:tr h="307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PName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Manufacturer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$19.99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GizmoWorks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7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Powergizmo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$29.99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GizmoWorks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3" name="Group 12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88780" y="-22510"/>
              <a:ext cx="23230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  &gt;  Section 2  &gt;  SFW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  <p:sp>
        <p:nvSpPr>
          <p:cNvPr id="17" name="Rectangle 35"/>
          <p:cNvSpPr>
            <a:spLocks noChangeArrowheads="1"/>
          </p:cNvSpPr>
          <p:nvPr/>
        </p:nvSpPr>
        <p:spPr bwMode="auto">
          <a:xfrm>
            <a:off x="1350316" y="3954324"/>
            <a:ext cx="5262979" cy="10156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000" dirty="0" err="1" smtClean="0">
                <a:latin typeface="Menlo" charset="0"/>
                <a:ea typeface="Menlo" charset="0"/>
                <a:cs typeface="Menlo" charset="0"/>
              </a:rPr>
              <a:t>Pname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, Price, Manufacturer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/>
            </a:r>
            <a:br>
              <a:rPr lang="en-US" sz="2000" dirty="0">
                <a:latin typeface="Menlo" charset="0"/>
                <a:ea typeface="Menlo" charset="0"/>
                <a:cs typeface="Menlo" charset="0"/>
              </a:rPr>
            </a:b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  Product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/>
            </a:r>
            <a:br>
              <a:rPr lang="en-US" sz="2000" dirty="0">
                <a:latin typeface="Menlo" charset="0"/>
                <a:ea typeface="Menlo" charset="0"/>
                <a:cs typeface="Menlo" charset="0"/>
              </a:rPr>
            </a:b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 C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ategory = ‘Gadgets’</a:t>
            </a:r>
            <a:endParaRPr lang="en-US" sz="2000" dirty="0"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40152" y="1853010"/>
            <a:ext cx="3407648" cy="193899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latin typeface="+mj-lt"/>
              </a:rPr>
              <a:t>Projection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is the operation of producing an output table with tuples that have a subset of their prior attributes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4756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4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4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44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421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12F50-448E-45B0-9025-39BA41339210}" type="slidenum">
              <a:rPr lang="en-US"/>
              <a:pPr/>
              <a:t>29</a:t>
            </a:fld>
            <a:endParaRPr lang="en-US"/>
          </a:p>
        </p:txBody>
      </p:sp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Notation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88780" y="-22510"/>
              <a:ext cx="23230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  &gt;  Section 2  &gt;  SFW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  <p:sp>
        <p:nvSpPr>
          <p:cNvPr id="14" name="AutoShape 37"/>
          <p:cNvSpPr>
            <a:spLocks noChangeArrowheads="1"/>
          </p:cNvSpPr>
          <p:nvPr/>
        </p:nvSpPr>
        <p:spPr bwMode="auto">
          <a:xfrm>
            <a:off x="6733884" y="3171143"/>
            <a:ext cx="609600" cy="1384995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35"/>
          <p:cNvSpPr>
            <a:spLocks noChangeArrowheads="1"/>
          </p:cNvSpPr>
          <p:nvPr/>
        </p:nvSpPr>
        <p:spPr bwMode="auto">
          <a:xfrm>
            <a:off x="838200" y="3355808"/>
            <a:ext cx="5262979" cy="10156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000" dirty="0" err="1" smtClean="0">
                <a:latin typeface="Menlo" charset="0"/>
                <a:ea typeface="Menlo" charset="0"/>
                <a:cs typeface="Menlo" charset="0"/>
              </a:rPr>
              <a:t>Pname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, Price, Manufacturer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/>
            </a:r>
            <a:br>
              <a:rPr lang="en-US" sz="2000" dirty="0">
                <a:latin typeface="Menlo" charset="0"/>
                <a:ea typeface="Menlo" charset="0"/>
                <a:cs typeface="Menlo" charset="0"/>
              </a:rPr>
            </a:b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  Product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/>
            </a:r>
            <a:br>
              <a:rPr lang="en-US" sz="2000" dirty="0">
                <a:latin typeface="Menlo" charset="0"/>
                <a:ea typeface="Menlo" charset="0"/>
                <a:cs typeface="Menlo" charset="0"/>
              </a:rPr>
            </a:b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 C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ategory = ‘Gadgets’</a:t>
            </a:r>
            <a:endParaRPr lang="en-US" sz="2000" dirty="0"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16" name="Rectangle 35"/>
          <p:cNvSpPr>
            <a:spLocks noChangeArrowheads="1"/>
          </p:cNvSpPr>
          <p:nvPr/>
        </p:nvSpPr>
        <p:spPr bwMode="auto">
          <a:xfrm>
            <a:off x="3556783" y="2314478"/>
            <a:ext cx="6963802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Product(</a:t>
            </a:r>
            <a:r>
              <a:rPr lang="en-US" sz="2000" u="sng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PName</a:t>
            </a: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 Price, Category, </a:t>
            </a:r>
            <a:r>
              <a:rPr lang="en-US" sz="2000" u="sng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Manfacturer</a:t>
            </a: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)</a:t>
            </a:r>
            <a:endParaRPr lang="en-US" sz="2000" dirty="0">
              <a:solidFill>
                <a:schemeClr val="accent2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18" name="Rectangle 35"/>
          <p:cNvSpPr>
            <a:spLocks noChangeArrowheads="1"/>
          </p:cNvSpPr>
          <p:nvPr/>
        </p:nvSpPr>
        <p:spPr bwMode="auto">
          <a:xfrm>
            <a:off x="4286529" y="4748645"/>
            <a:ext cx="5504309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Answer(PName, Price</a:t>
            </a:r>
            <a:r>
              <a:rPr lang="en-US" sz="200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 Manfacturer</a:t>
            </a: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)</a:t>
            </a:r>
            <a:endParaRPr lang="en-US" sz="2000" dirty="0">
              <a:solidFill>
                <a:schemeClr val="accent2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04717" y="2323710"/>
            <a:ext cx="1861407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400" smtClean="0">
                <a:latin typeface="+mj-lt"/>
              </a:rPr>
              <a:t>Input schema</a:t>
            </a:r>
            <a:endParaRPr lang="en-US" sz="2400"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204717" y="4790762"/>
            <a:ext cx="2089033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j-lt"/>
              </a:rPr>
              <a:t>Output schema</a:t>
            </a:r>
            <a:endParaRPr lang="en-US" sz="2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8" grpId="0" animBg="1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800095"/>
            <a:ext cx="9144000" cy="2387600"/>
          </a:xfrm>
        </p:spPr>
        <p:txBody>
          <a:bodyPr>
            <a:normAutofit/>
          </a:bodyPr>
          <a:lstStyle/>
          <a:p>
            <a:r>
              <a:rPr lang="en-US" dirty="0"/>
              <a:t>Lecture 2:</a:t>
            </a:r>
            <a:br>
              <a:rPr lang="en-US" dirty="0"/>
            </a:br>
            <a:r>
              <a:rPr lang="en-US" dirty="0"/>
              <a:t>Introduction to SQL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88780" y="-22510"/>
              <a:ext cx="84830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7025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4E785-290F-4CF6-ADF0-EB2AD60461E4}" type="slidenum">
              <a:rPr lang="en-US"/>
              <a:pPr/>
              <a:t>30</a:t>
            </a:fld>
            <a:endParaRPr lang="en-US"/>
          </a:p>
        </p:txBody>
      </p:sp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Few Details</a:t>
            </a:r>
            <a:endParaRPr lang="en-US" dirty="0"/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SQL </a:t>
            </a:r>
            <a:r>
              <a:rPr lang="en-US" b="1" dirty="0" smtClean="0"/>
              <a:t>commands</a:t>
            </a:r>
            <a:r>
              <a:rPr lang="en-US" dirty="0" smtClean="0"/>
              <a:t> are case </a:t>
            </a:r>
            <a:r>
              <a:rPr lang="en-US" dirty="0"/>
              <a:t>insensitive: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Same: </a:t>
            </a:r>
            <a:r>
              <a:rPr lang="en-US" dirty="0" smtClean="0"/>
              <a:t>SELECT,  Select,  </a:t>
            </a:r>
            <a:r>
              <a:rPr lang="en-US" dirty="0"/>
              <a:t>select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Same: </a:t>
            </a:r>
            <a:r>
              <a:rPr lang="en-US" dirty="0" smtClean="0"/>
              <a:t>Product,   product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dirty="0" smtClean="0"/>
          </a:p>
          <a:p>
            <a:r>
              <a:rPr lang="en-US" b="1" dirty="0" smtClean="0"/>
              <a:t>Values</a:t>
            </a:r>
            <a:r>
              <a:rPr lang="en-US" dirty="0" smtClean="0"/>
              <a:t> are </a:t>
            </a:r>
            <a:r>
              <a:rPr lang="en-US" b="1" dirty="0" smtClean="0"/>
              <a:t>not:</a:t>
            </a:r>
            <a:endParaRPr lang="en-US" b="1" dirty="0"/>
          </a:p>
          <a:p>
            <a:pPr lvl="1">
              <a:lnSpc>
                <a:spcPct val="90000"/>
              </a:lnSpc>
            </a:pPr>
            <a:r>
              <a:rPr lang="en-US" u="sng" dirty="0"/>
              <a:t>Different:</a:t>
            </a:r>
            <a:r>
              <a:rPr lang="en-US" dirty="0"/>
              <a:t> ‘Seattle</a:t>
            </a:r>
            <a:r>
              <a:rPr lang="en-US" dirty="0" smtClean="0"/>
              <a:t>’,  </a:t>
            </a:r>
            <a:r>
              <a:rPr lang="en-US" dirty="0"/>
              <a:t>‘</a:t>
            </a:r>
            <a:r>
              <a:rPr lang="en-US" dirty="0" err="1"/>
              <a:t>seattle</a:t>
            </a:r>
            <a:r>
              <a:rPr lang="en-US" dirty="0"/>
              <a:t>’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Use single quotes for constants: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‘</a:t>
            </a:r>
            <a:r>
              <a:rPr lang="en-US" dirty="0" err="1"/>
              <a:t>abc</a:t>
            </a:r>
            <a:r>
              <a:rPr lang="en-US" dirty="0"/>
              <a:t>’  - yes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“</a:t>
            </a:r>
            <a:r>
              <a:rPr lang="en-US" dirty="0" err="1"/>
              <a:t>abc</a:t>
            </a:r>
            <a:r>
              <a:rPr lang="en-US" dirty="0"/>
              <a:t>” - no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88780" y="-22510"/>
              <a:ext cx="23230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  &gt;  Section 2  &gt;  SFW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01483-E1F0-436D-B0C4-8D219A5AD8F2}" type="slidenum">
              <a:rPr lang="en-US"/>
              <a:pPr/>
              <a:t>31</a:t>
            </a:fld>
            <a:endParaRPr lang="en-US"/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LIKE: Simple String Pattern Matching</a:t>
            </a:r>
            <a:endParaRPr lang="en-US" dirty="0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36810" y="3711071"/>
            <a:ext cx="6318380" cy="2286000"/>
          </a:xfrm>
        </p:spPr>
        <p:txBody>
          <a:bodyPr/>
          <a:lstStyle/>
          <a:p>
            <a:pPr marL="609600" indent="-609600"/>
            <a:r>
              <a:rPr lang="en-US" dirty="0"/>
              <a:t>s </a:t>
            </a:r>
            <a:r>
              <a:rPr lang="en-US" b="1" dirty="0"/>
              <a:t>LIKE</a:t>
            </a:r>
            <a:r>
              <a:rPr lang="en-US" dirty="0"/>
              <a:t> p:  pattern matching on strings</a:t>
            </a:r>
          </a:p>
          <a:p>
            <a:pPr marL="609600" indent="-609600"/>
            <a:r>
              <a:rPr lang="en-US" dirty="0"/>
              <a:t>p may contain two special symbols:</a:t>
            </a:r>
          </a:p>
          <a:p>
            <a:pPr marL="990600" lvl="1" indent="-533400"/>
            <a:r>
              <a:rPr lang="en-US" dirty="0"/>
              <a:t>%  = any sequence of characters</a:t>
            </a:r>
          </a:p>
          <a:p>
            <a:pPr marL="990600" lvl="1" indent="-533400"/>
            <a:r>
              <a:rPr lang="en-US" dirty="0"/>
              <a:t>_   = any single character</a:t>
            </a:r>
          </a:p>
        </p:txBody>
      </p:sp>
      <p:sp>
        <p:nvSpPr>
          <p:cNvPr id="112644" name="Rectangle 4"/>
          <p:cNvSpPr>
            <a:spLocks noChangeArrowheads="1"/>
          </p:cNvSpPr>
          <p:nvPr/>
        </p:nvSpPr>
        <p:spPr bwMode="auto">
          <a:xfrm>
            <a:off x="3470989" y="2103438"/>
            <a:ext cx="5250022" cy="10895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40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smtClean="0">
                <a:latin typeface="Menlo" charset="0"/>
                <a:ea typeface="Menlo" charset="0"/>
                <a:cs typeface="Menlo" charset="0"/>
              </a:rPr>
              <a:t>*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/>
            </a:r>
            <a:br>
              <a:rPr lang="en-US" sz="2400" dirty="0">
                <a:latin typeface="Menlo" charset="0"/>
                <a:ea typeface="Menlo" charset="0"/>
                <a:cs typeface="Menlo" charset="0"/>
              </a:rPr>
            </a:br>
            <a:r>
              <a:rPr lang="en-US" sz="240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400">
                <a:latin typeface="Menlo" charset="0"/>
                <a:ea typeface="Menlo" charset="0"/>
                <a:cs typeface="Menlo" charset="0"/>
              </a:rPr>
              <a:t>   </a:t>
            </a:r>
            <a:r>
              <a:rPr lang="en-US" sz="2400" smtClean="0">
                <a:latin typeface="Menlo" charset="0"/>
                <a:ea typeface="Menlo" charset="0"/>
                <a:cs typeface="Menlo" charset="0"/>
              </a:rPr>
              <a:t>Products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/>
            </a:r>
            <a:br>
              <a:rPr lang="en-US" sz="2400" dirty="0">
                <a:latin typeface="Menlo" charset="0"/>
                <a:ea typeface="Menlo" charset="0"/>
                <a:cs typeface="Menlo" charset="0"/>
              </a:rPr>
            </a:br>
            <a:r>
              <a:rPr lang="en-US" sz="240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sz="2400">
                <a:latin typeface="Menlo" charset="0"/>
                <a:ea typeface="Menlo" charset="0"/>
                <a:cs typeface="Menlo" charset="0"/>
              </a:rPr>
              <a:t>  </a:t>
            </a:r>
            <a:r>
              <a:rPr lang="en-US" sz="2400" smtClean="0">
                <a:latin typeface="Menlo" charset="0"/>
                <a:ea typeface="Menlo" charset="0"/>
                <a:cs typeface="Menlo" charset="0"/>
              </a:rPr>
              <a:t>PName </a:t>
            </a:r>
            <a:r>
              <a:rPr lang="en-US" sz="2400" b="1" dirty="0">
                <a:latin typeface="Menlo" charset="0"/>
                <a:ea typeface="Menlo" charset="0"/>
                <a:cs typeface="Menlo" charset="0"/>
              </a:rPr>
              <a:t>LIKE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‘%gizmo%’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88780" y="-22510"/>
              <a:ext cx="315285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  &gt;  Section 2  &gt;  Other operators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F4034-38E0-4772-80C3-35B6F682A55E}" type="slidenum">
              <a:rPr lang="en-US"/>
              <a:pPr/>
              <a:t>32</a:t>
            </a:fld>
            <a:endParaRPr lang="en-US"/>
          </a:p>
        </p:txBody>
      </p:sp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DISTINCT: Eliminating </a:t>
            </a:r>
            <a:r>
              <a:rPr lang="en-US" dirty="0"/>
              <a:t>Duplicates</a:t>
            </a:r>
          </a:p>
        </p:txBody>
      </p:sp>
      <p:sp>
        <p:nvSpPr>
          <p:cNvPr id="150531" name="Rectangle 3"/>
          <p:cNvSpPr>
            <a:spLocks noChangeArrowheads="1"/>
          </p:cNvSpPr>
          <p:nvPr/>
        </p:nvSpPr>
        <p:spPr bwMode="auto">
          <a:xfrm>
            <a:off x="1438472" y="2133601"/>
            <a:ext cx="4631797" cy="83099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 smtClean="0">
                <a:solidFill>
                  <a:srgbClr val="FF5050"/>
                </a:solidFill>
                <a:latin typeface="Menlo" charset="0"/>
                <a:ea typeface="Menlo" charset="0"/>
                <a:cs typeface="Menlo" charset="0"/>
              </a:rPr>
              <a:t>DISTINCT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Category</a:t>
            </a:r>
            <a:endParaRPr lang="en-US" sz="2400" dirty="0">
              <a:latin typeface="Menlo" charset="0"/>
              <a:ea typeface="Menlo" charset="0"/>
              <a:cs typeface="Menlo" charset="0"/>
            </a:endParaRPr>
          </a:p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Product</a:t>
            </a:r>
            <a:endParaRPr lang="en-US" sz="2400" dirty="0"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150532" name="Text Box 4"/>
          <p:cNvSpPr txBox="1">
            <a:spLocks noChangeArrowheads="1"/>
          </p:cNvSpPr>
          <p:nvPr/>
        </p:nvSpPr>
        <p:spPr bwMode="auto">
          <a:xfrm>
            <a:off x="3133834" y="3600071"/>
            <a:ext cx="9903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 smtClean="0">
                <a:latin typeface="+mj-lt"/>
              </a:rPr>
              <a:t>Versus</a:t>
            </a:r>
            <a:endParaRPr lang="en-US" sz="2400" dirty="0">
              <a:latin typeface="+mj-lt"/>
            </a:endParaRPr>
          </a:p>
        </p:txBody>
      </p:sp>
      <p:sp>
        <p:nvSpPr>
          <p:cNvPr id="150533" name="Rectangle 5"/>
          <p:cNvSpPr>
            <a:spLocks noChangeArrowheads="1"/>
          </p:cNvSpPr>
          <p:nvPr/>
        </p:nvSpPr>
        <p:spPr bwMode="auto">
          <a:xfrm>
            <a:off x="2374214" y="4697209"/>
            <a:ext cx="2964123" cy="83099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C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ategory</a:t>
            </a:r>
            <a:endParaRPr lang="en-US" sz="2400" dirty="0">
              <a:latin typeface="Menlo" charset="0"/>
              <a:ea typeface="Menlo" charset="0"/>
              <a:cs typeface="Menlo" charset="0"/>
            </a:endParaRPr>
          </a:p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Product</a:t>
            </a:r>
            <a:endParaRPr lang="en-US" sz="2400" dirty="0">
              <a:latin typeface="Menlo" charset="0"/>
              <a:ea typeface="Menlo" charset="0"/>
              <a:cs typeface="Menlo" charset="0"/>
            </a:endParaRPr>
          </a:p>
        </p:txBody>
      </p:sp>
      <p:graphicFrame>
        <p:nvGraphicFramePr>
          <p:cNvPr id="150567" name="Group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6591708"/>
              </p:ext>
            </p:extLst>
          </p:nvPr>
        </p:nvGraphicFramePr>
        <p:xfrm>
          <a:off x="7772400" y="4163808"/>
          <a:ext cx="1981200" cy="2286000"/>
        </p:xfrm>
        <a:graphic>
          <a:graphicData uri="http://schemas.openxmlformats.org/drawingml/2006/table">
            <a:tbl>
              <a:tblPr/>
              <a:tblGrid>
                <a:gridCol w="1981200"/>
              </a:tblGrid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Category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Gadgets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Gadgets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Photography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Household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0582" name="Group 54"/>
          <p:cNvGraphicFramePr>
            <a:graphicFrameLocks noGrp="1"/>
          </p:cNvGraphicFramePr>
          <p:nvPr/>
        </p:nvGraphicFramePr>
        <p:xfrm>
          <a:off x="7772400" y="1905000"/>
          <a:ext cx="1981200" cy="1828800"/>
        </p:xfrm>
        <a:graphic>
          <a:graphicData uri="http://schemas.openxmlformats.org/drawingml/2006/table">
            <a:tbl>
              <a:tblPr/>
              <a:tblGrid>
                <a:gridCol w="1981200"/>
              </a:tblGrid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Category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Gadgets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Photography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Household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0583" name="AutoShape 55"/>
          <p:cNvSpPr>
            <a:spLocks noChangeArrowheads="1"/>
          </p:cNvSpPr>
          <p:nvPr/>
        </p:nvSpPr>
        <p:spPr bwMode="auto">
          <a:xfrm>
            <a:off x="6657005" y="2343280"/>
            <a:ext cx="544287" cy="411637"/>
          </a:xfrm>
          <a:prstGeom prst="rightArrow">
            <a:avLst>
              <a:gd name="adj1" fmla="val 50000"/>
              <a:gd name="adj2" fmla="val 5024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88780" y="-22510"/>
              <a:ext cx="315285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  &gt;  Section 2  &gt;  Other operators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  <p:sp>
        <p:nvSpPr>
          <p:cNvPr id="14" name="AutoShape 55"/>
          <p:cNvSpPr>
            <a:spLocks noChangeArrowheads="1"/>
          </p:cNvSpPr>
          <p:nvPr/>
        </p:nvSpPr>
        <p:spPr bwMode="auto">
          <a:xfrm>
            <a:off x="6653508" y="4906888"/>
            <a:ext cx="544287" cy="411637"/>
          </a:xfrm>
          <a:prstGeom prst="rightArrow">
            <a:avLst>
              <a:gd name="adj1" fmla="val 50000"/>
              <a:gd name="adj2" fmla="val 5024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02D97-CCAA-4512-B572-D64BCF59CDE8}" type="slidenum">
              <a:rPr lang="en-US"/>
              <a:pPr/>
              <a:t>33</a:t>
            </a:fld>
            <a:endParaRPr lang="en-US"/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 BY: Sorting </a:t>
            </a:r>
            <a:r>
              <a:rPr lang="en-US" dirty="0"/>
              <a:t>the Results</a:t>
            </a:r>
          </a:p>
        </p:txBody>
      </p:sp>
      <p:sp>
        <p:nvSpPr>
          <p:cNvPr id="115715" name="Rectangle 3"/>
          <p:cNvSpPr>
            <a:spLocks noChangeArrowheads="1"/>
          </p:cNvSpPr>
          <p:nvPr/>
        </p:nvSpPr>
        <p:spPr bwMode="auto">
          <a:xfrm>
            <a:off x="2283840" y="2249201"/>
            <a:ext cx="7622600" cy="156966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 </a:t>
            </a:r>
            <a:r>
              <a:rPr lang="en-US" sz="2400" dirty="0" err="1" smtClean="0">
                <a:latin typeface="Menlo" charset="0"/>
                <a:ea typeface="Menlo" charset="0"/>
                <a:cs typeface="Menlo" charset="0"/>
              </a:rPr>
              <a:t>PName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,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Price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, M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anufacturer</a:t>
            </a:r>
            <a:endParaRPr lang="en-US" sz="2400" dirty="0">
              <a:latin typeface="Menlo" charset="0"/>
              <a:ea typeface="Menlo" charset="0"/>
              <a:cs typeface="Menlo" charset="0"/>
            </a:endParaRPr>
          </a:p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   Product</a:t>
            </a:r>
          </a:p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Category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=‘gizmo’ AND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Price 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&gt; 50</a:t>
            </a:r>
          </a:p>
          <a:p>
            <a:pPr eaLnBrk="0" hangingPunct="0"/>
            <a:r>
              <a:rPr lang="en-US" sz="2400" dirty="0">
                <a:solidFill>
                  <a:srgbClr val="FF5050"/>
                </a:solidFill>
                <a:latin typeface="Menlo" charset="0"/>
                <a:ea typeface="Menlo" charset="0"/>
                <a:cs typeface="Menlo" charset="0"/>
              </a:rPr>
              <a:t>ORDER BY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P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rice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, </a:t>
            </a:r>
            <a:r>
              <a:rPr lang="en-US" sz="2400" dirty="0" err="1" smtClean="0">
                <a:latin typeface="Menlo" charset="0"/>
                <a:ea typeface="Menlo" charset="0"/>
                <a:cs typeface="Menlo" charset="0"/>
              </a:rPr>
              <a:t>PName</a:t>
            </a:r>
            <a:endParaRPr lang="en-US" sz="2400" dirty="0">
              <a:latin typeface="Menlo" charset="0"/>
              <a:ea typeface="Menlo" charset="0"/>
              <a:cs typeface="Menlo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88780" y="-22510"/>
              <a:ext cx="315285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  &gt;  Section 2  &gt;  Other operators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2746581" y="4458133"/>
            <a:ext cx="2690342" cy="132343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j-lt"/>
                <a:cs typeface="Calibri (Light Headings)"/>
              </a:rPr>
              <a:t>Ties </a:t>
            </a:r>
            <a:r>
              <a:rPr lang="en-US" sz="2000" dirty="0">
                <a:latin typeface="+mj-lt"/>
                <a:cs typeface="Calibri (Light Headings)"/>
              </a:rPr>
              <a:t>are broken by the second attribute on the ORDER BY list, etc.</a:t>
            </a:r>
          </a:p>
          <a:p>
            <a:endParaRPr lang="en-US" sz="2000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80795" y="4458133"/>
            <a:ext cx="2690342" cy="132343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eaLnBrk="0" hangingPunct="0"/>
            <a:r>
              <a:rPr lang="en-US" sz="2000" dirty="0">
                <a:latin typeface="+mj-lt"/>
              </a:rPr>
              <a:t>Ordering is ascending, unless you specify the DESC keyword.</a:t>
            </a:r>
          </a:p>
          <a:p>
            <a:endParaRPr lang="en-US" sz="2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ACTIVITY:  </a:t>
            </a:r>
            <a:r>
              <a:rPr lang="en-US" dirty="0" smtClean="0">
                <a:hlinkClick r:id="rId2" action="ppaction://hlinkfile"/>
              </a:rPr>
              <a:t>Activity-2-2.ipynb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34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88780" y="-22510"/>
              <a:ext cx="263847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  &gt;  Section </a:t>
              </a:r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2</a:t>
              </a:r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  &gt;  ACTIVITY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51049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Multi-table queries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35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88780" y="-22510"/>
              <a:ext cx="175240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  &gt;  Section 3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1107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4664631"/>
            <a:ext cx="6454588" cy="88286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will learn about in this 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17578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>
                <a:latin typeface="+mj-lt"/>
              </a:rPr>
              <a:t>Foreign key constraints</a:t>
            </a:r>
          </a:p>
          <a:p>
            <a:pPr marL="514350" indent="-514350">
              <a:buAutoNum type="arabicPeriod"/>
            </a:pPr>
            <a:endParaRPr lang="en-US" dirty="0" smtClean="0">
              <a:latin typeface="+mj-lt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latin typeface="+mj-lt"/>
              </a:rPr>
              <a:t>Joins: basics</a:t>
            </a:r>
          </a:p>
          <a:p>
            <a:pPr marL="514350" indent="-514350">
              <a:buAutoNum type="arabicPeriod"/>
            </a:pPr>
            <a:endParaRPr lang="en-US" dirty="0">
              <a:latin typeface="+mj-lt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latin typeface="+mj-lt"/>
              </a:rPr>
              <a:t>Joins: SQL semantics</a:t>
            </a:r>
            <a:endParaRPr lang="en-US" dirty="0">
              <a:latin typeface="+mj-lt"/>
            </a:endParaRPr>
          </a:p>
          <a:p>
            <a:pPr marL="514350" indent="-514350">
              <a:buAutoNum type="arabicPeriod"/>
            </a:pPr>
            <a:endParaRPr lang="en-US" dirty="0" smtClean="0">
              <a:latin typeface="+mj-lt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latin typeface="+mj-lt"/>
              </a:rPr>
              <a:t>ACTIVITY: Multi-table queries</a:t>
            </a:r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A6B5-0D7C-48A8-B49A-953CF10F77E3}" type="slidenum">
              <a:rPr lang="en-US" smtClean="0"/>
              <a:pPr/>
              <a:t>36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88780" y="-22510"/>
              <a:ext cx="175240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  &gt;  Section 3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34619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Foreign Key constraints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265298" y="4260685"/>
            <a:ext cx="2530898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342900" indent="-342900"/>
            <a:r>
              <a:rPr lang="en-US" dirty="0" err="1">
                <a:latin typeface="+mj-lt"/>
              </a:rPr>
              <a:t>s</a:t>
            </a:r>
            <a:r>
              <a:rPr lang="en-US" dirty="0" err="1" smtClean="0">
                <a:latin typeface="+mj-lt"/>
              </a:rPr>
              <a:t>tudent_id</a:t>
            </a:r>
            <a:r>
              <a:rPr lang="en-US" dirty="0" smtClean="0">
                <a:latin typeface="+mj-lt"/>
              </a:rPr>
              <a:t> alone is not a key- what is?</a:t>
            </a:r>
            <a:endParaRPr lang="en-US" dirty="0">
              <a:latin typeface="+mj-lt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5428730"/>
              </p:ext>
            </p:extLst>
          </p:nvPr>
        </p:nvGraphicFramePr>
        <p:xfrm>
          <a:off x="2743201" y="4765322"/>
          <a:ext cx="2029408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4972"/>
                <a:gridCol w="799464"/>
                <a:gridCol w="614972"/>
              </a:tblGrid>
              <a:tr h="35272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/>
                        <a:t>sid</a:t>
                      </a:r>
                      <a:endParaRPr lang="en-US" sz="18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baseline="0" dirty="0" smtClean="0"/>
                        <a:t>n</a:t>
                      </a:r>
                      <a:r>
                        <a:rPr lang="en-US" sz="1800" b="1" dirty="0" smtClean="0"/>
                        <a:t>ame</a:t>
                      </a:r>
                      <a:endParaRPr lang="en-US" sz="18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/>
                        <a:t>gpa</a:t>
                      </a:r>
                      <a:endParaRPr lang="en-US" sz="18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8609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101</a:t>
                      </a:r>
                      <a:endParaRPr lang="en-US" sz="1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Bob</a:t>
                      </a:r>
                      <a:endParaRPr lang="en-US" sz="1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3.2</a:t>
                      </a:r>
                      <a:endParaRPr lang="en-US" sz="1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8609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123</a:t>
                      </a:r>
                      <a:endParaRPr lang="en-US" sz="1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Mary</a:t>
                      </a:r>
                      <a:endParaRPr lang="en-US" sz="1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3.8</a:t>
                      </a:r>
                      <a:endParaRPr lang="en-US" sz="1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4036288"/>
              </p:ext>
            </p:extLst>
          </p:nvPr>
        </p:nvGraphicFramePr>
        <p:xfrm>
          <a:off x="6088767" y="4765323"/>
          <a:ext cx="3000148" cy="11115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4282"/>
                <a:gridCol w="581582"/>
                <a:gridCol w="984284"/>
              </a:tblGrid>
              <a:tr h="38000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/>
                        <a:t>student_id</a:t>
                      </a:r>
                      <a:endParaRPr lang="en-US" sz="18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cid</a:t>
                      </a:r>
                      <a:endParaRPr lang="en-US" sz="18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grade</a:t>
                      </a:r>
                      <a:endParaRPr lang="en-US" sz="18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7143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123</a:t>
                      </a:r>
                      <a:endParaRPr lang="en-US" sz="1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564</a:t>
                      </a:r>
                      <a:endParaRPr lang="en-US" sz="1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</a:t>
                      </a:r>
                      <a:endParaRPr lang="en-US" sz="1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7143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123</a:t>
                      </a:r>
                      <a:endParaRPr lang="en-US" sz="1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537</a:t>
                      </a:r>
                      <a:endParaRPr lang="en-US" sz="1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A+</a:t>
                      </a:r>
                      <a:endParaRPr lang="en-US" sz="1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667001" y="4395990"/>
            <a:ext cx="1029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Students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01678" y="4395990"/>
            <a:ext cx="973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Enrolled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372920" y="6149632"/>
            <a:ext cx="9431694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+mj-lt"/>
              </a:rPr>
              <a:t>We say that </a:t>
            </a:r>
            <a:r>
              <a:rPr lang="en-US" sz="2800" dirty="0" err="1">
                <a:latin typeface="+mj-lt"/>
              </a:rPr>
              <a:t>s</a:t>
            </a:r>
            <a:r>
              <a:rPr lang="en-US" sz="2800" dirty="0" err="1" smtClean="0">
                <a:latin typeface="+mj-lt"/>
              </a:rPr>
              <a:t>tudent_id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>
                <a:latin typeface="+mj-lt"/>
              </a:rPr>
              <a:t>is a </a:t>
            </a:r>
            <a:r>
              <a:rPr lang="en-US" sz="2800" b="1" u="sng" dirty="0">
                <a:latin typeface="+mj-lt"/>
              </a:rPr>
              <a:t>foreign key</a:t>
            </a:r>
            <a:r>
              <a:rPr lang="en-US" sz="2800" dirty="0">
                <a:latin typeface="+mj-lt"/>
              </a:rPr>
              <a:t> that refers to Students</a:t>
            </a:r>
          </a:p>
        </p:txBody>
      </p:sp>
      <p:cxnSp>
        <p:nvCxnSpPr>
          <p:cNvPr id="11" name="Straight Arrow Connector 10"/>
          <p:cNvCxnSpPr>
            <a:endCxn id="10" idx="1"/>
          </p:cNvCxnSpPr>
          <p:nvPr/>
        </p:nvCxnSpPr>
        <p:spPr>
          <a:xfrm flipV="1">
            <a:off x="4772609" y="5321086"/>
            <a:ext cx="1316158" cy="36711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772609" y="5688193"/>
            <a:ext cx="1316158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16" name="Group 15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88780" y="-22510"/>
              <a:ext cx="290117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  &gt;  Section 3  &gt;  Foreign Keys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  <p:sp>
        <p:nvSpPr>
          <p:cNvPr id="19" name="Rectangle 35"/>
          <p:cNvSpPr>
            <a:spLocks noChangeArrowheads="1"/>
          </p:cNvSpPr>
          <p:nvPr/>
        </p:nvSpPr>
        <p:spPr bwMode="auto">
          <a:xfrm>
            <a:off x="2055830" y="2083217"/>
            <a:ext cx="8865488" cy="10156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Tx/>
              <a:buNone/>
            </a:pP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Students(</a:t>
            </a:r>
            <a:r>
              <a:rPr lang="en-US" sz="2000" u="sng" dirty="0" err="1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sid</a:t>
            </a:r>
            <a:r>
              <a:rPr lang="en-US" sz="2000" i="1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: string,</a:t>
            </a: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 name: </a:t>
            </a:r>
            <a:r>
              <a:rPr lang="en-US" sz="2000" i="1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string</a:t>
            </a: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 </a:t>
            </a:r>
            <a:r>
              <a:rPr lang="en-US" sz="2000" dirty="0" err="1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gpa</a:t>
            </a: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: </a:t>
            </a:r>
            <a:r>
              <a:rPr lang="en-US" sz="2000" i="1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float</a:t>
            </a: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)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Enrolled(</a:t>
            </a:r>
            <a:r>
              <a:rPr lang="en-US" sz="2000" u="sng" dirty="0" err="1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student_id</a:t>
            </a: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: </a:t>
            </a:r>
            <a:r>
              <a:rPr lang="en-US" sz="2000" i="1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string, </a:t>
            </a:r>
            <a:r>
              <a:rPr lang="en-US" sz="2000" u="sng" dirty="0" err="1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cid</a:t>
            </a: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: </a:t>
            </a:r>
            <a:r>
              <a:rPr lang="en-US" sz="2000" i="1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string</a:t>
            </a: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 grade: </a:t>
            </a:r>
            <a:r>
              <a:rPr lang="en-US" sz="2000" i="1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string</a:t>
            </a: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)</a:t>
            </a:r>
            <a:endParaRPr lang="en-US" sz="2000" dirty="0">
              <a:solidFill>
                <a:schemeClr val="accent2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838200" y="1604865"/>
            <a:ext cx="8427098" cy="4399001"/>
          </a:xfrm>
        </p:spPr>
        <p:txBody>
          <a:bodyPr>
            <a:normAutofit/>
          </a:bodyPr>
          <a:lstStyle/>
          <a:p>
            <a:r>
              <a:rPr lang="en-US" dirty="0" smtClean="0"/>
              <a:t>Suppose we have the following schema: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And we want to impose the following constraint:</a:t>
            </a:r>
          </a:p>
          <a:p>
            <a:pPr lvl="1"/>
            <a:r>
              <a:rPr lang="en-US" u="sng" dirty="0" smtClean="0"/>
              <a:t>‘Only bona fide students may enroll in courses’</a:t>
            </a:r>
            <a:r>
              <a:rPr lang="en-US" dirty="0" smtClean="0"/>
              <a:t> i.e. a student must appear in the Students table to enroll in a class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447069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" grpId="0"/>
      <p:bldP spid="13" grpId="0"/>
      <p:bldP spid="14" grpId="0" animBg="1"/>
      <p:bldP spid="19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Declaring Foreign Keys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88780" y="-22510"/>
              <a:ext cx="290117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  &gt;  Section 3  &gt;  Foreign Keys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451138" y="2077617"/>
            <a:ext cx="10219464" cy="360098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0" hangingPunct="0"/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Students(</a:t>
            </a:r>
            <a:r>
              <a:rPr lang="en-US" sz="2000" u="sng" dirty="0" err="1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sid</a:t>
            </a: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: </a:t>
            </a:r>
            <a:r>
              <a:rPr lang="en-US" sz="2000" i="1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string, </a:t>
            </a: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name: </a:t>
            </a:r>
            <a:r>
              <a:rPr lang="en-US" sz="2000" i="1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string,</a:t>
            </a: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000" dirty="0" err="1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gpa</a:t>
            </a: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: </a:t>
            </a:r>
            <a:r>
              <a:rPr lang="en-US" sz="2000" i="1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float</a:t>
            </a: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)</a:t>
            </a:r>
          </a:p>
          <a:p>
            <a:pPr eaLnBrk="0" hangingPunct="0"/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Enrolled(</a:t>
            </a:r>
            <a:r>
              <a:rPr lang="en-US" sz="2000" dirty="0" err="1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student_id</a:t>
            </a: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: </a:t>
            </a:r>
            <a:r>
              <a:rPr lang="en-US" sz="2000" i="1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string</a:t>
            </a: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 </a:t>
            </a:r>
            <a:r>
              <a:rPr lang="en-US" sz="2000" dirty="0" err="1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cid</a:t>
            </a: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: </a:t>
            </a:r>
            <a:r>
              <a:rPr lang="en-US" sz="2000" i="1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string, </a:t>
            </a: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grade: </a:t>
            </a:r>
            <a:r>
              <a:rPr lang="en-US" sz="2000" i="1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string</a:t>
            </a: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)</a:t>
            </a:r>
          </a:p>
          <a:p>
            <a:pPr eaLnBrk="0" hangingPunct="0"/>
            <a:endParaRPr lang="en-US" sz="2000" dirty="0">
              <a:solidFill>
                <a:schemeClr val="accent2"/>
              </a:solidFill>
              <a:latin typeface="Menlo" charset="0"/>
              <a:ea typeface="Menlo" charset="0"/>
              <a:cs typeface="Menlo" charset="0"/>
            </a:endParaRPr>
          </a:p>
          <a:p>
            <a:pPr eaLnBrk="0" hangingPunct="0"/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CREATE TABLE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Enrolled(</a:t>
            </a:r>
          </a:p>
          <a:p>
            <a:pPr eaLnBrk="0" hangingPunct="0"/>
            <a:r>
              <a:rPr lang="en-US" sz="2400" dirty="0">
                <a:latin typeface="Menlo" charset="0"/>
                <a:ea typeface="Menlo" charset="0"/>
                <a:cs typeface="Menlo" charset="0"/>
              </a:rPr>
              <a:t>	</a:t>
            </a:r>
            <a:r>
              <a:rPr lang="en-US" sz="2400" dirty="0" err="1" smtClean="0">
                <a:latin typeface="Menlo" charset="0"/>
                <a:ea typeface="Menlo" charset="0"/>
                <a:cs typeface="Menlo" charset="0"/>
              </a:rPr>
              <a:t>student_id</a:t>
            </a:r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 CHAR(20)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,</a:t>
            </a:r>
          </a:p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	</a:t>
            </a:r>
            <a:r>
              <a:rPr lang="en-US" sz="2400" dirty="0" err="1" smtClean="0">
                <a:latin typeface="Menlo" charset="0"/>
                <a:ea typeface="Menlo" charset="0"/>
                <a:cs typeface="Menlo" charset="0"/>
              </a:rPr>
              <a:t>cid</a:t>
            </a:r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		 CHAR(20)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,</a:t>
            </a:r>
          </a:p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	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grade</a:t>
            </a:r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	 CHAR(10)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,</a:t>
            </a:r>
          </a:p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	</a:t>
            </a:r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PRIMARY KEY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(</a:t>
            </a:r>
            <a:r>
              <a:rPr lang="en-US" sz="2400" dirty="0" err="1" smtClean="0">
                <a:latin typeface="Menlo" charset="0"/>
                <a:ea typeface="Menlo" charset="0"/>
                <a:cs typeface="Menlo" charset="0"/>
              </a:rPr>
              <a:t>student_id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, </a:t>
            </a:r>
            <a:r>
              <a:rPr lang="en-US" sz="2400" dirty="0" err="1" smtClean="0">
                <a:latin typeface="Menlo" charset="0"/>
                <a:ea typeface="Menlo" charset="0"/>
                <a:cs typeface="Menlo" charset="0"/>
              </a:rPr>
              <a:t>cid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),</a:t>
            </a:r>
          </a:p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	</a:t>
            </a:r>
            <a:r>
              <a:rPr lang="en-US" sz="2400" dirty="0" smtClean="0">
                <a:solidFill>
                  <a:srgbClr val="FF0000"/>
                </a:solidFill>
                <a:latin typeface="Menlo" charset="0"/>
                <a:ea typeface="Menlo" charset="0"/>
                <a:cs typeface="Menlo" charset="0"/>
              </a:rPr>
              <a:t>FOREIGN KEY</a:t>
            </a:r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(</a:t>
            </a:r>
            <a:r>
              <a:rPr lang="en-US" sz="2400" dirty="0" err="1" smtClean="0">
                <a:latin typeface="Menlo" charset="0"/>
                <a:ea typeface="Menlo" charset="0"/>
                <a:cs typeface="Menlo" charset="0"/>
              </a:rPr>
              <a:t>student_id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) </a:t>
            </a:r>
            <a:r>
              <a:rPr lang="en-US" sz="2400" dirty="0" smtClean="0">
                <a:solidFill>
                  <a:srgbClr val="FF0000"/>
                </a:solidFill>
                <a:latin typeface="Menlo" charset="0"/>
                <a:ea typeface="Menlo" charset="0"/>
                <a:cs typeface="Menlo" charset="0"/>
              </a:rPr>
              <a:t>REFERENCES</a:t>
            </a:r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Students(</a:t>
            </a:r>
            <a:r>
              <a:rPr lang="en-US" sz="2400" dirty="0" err="1" smtClean="0">
                <a:latin typeface="Menlo" charset="0"/>
                <a:ea typeface="Menlo" charset="0"/>
                <a:cs typeface="Menlo" charset="0"/>
              </a:rPr>
              <a:t>sid</a:t>
            </a:r>
            <a:r>
              <a:rPr lang="en-US" sz="2400" smtClean="0">
                <a:latin typeface="Menlo" charset="0"/>
                <a:ea typeface="Menlo" charset="0"/>
                <a:cs typeface="Menlo" charset="0"/>
              </a:rPr>
              <a:t>)</a:t>
            </a:r>
            <a:endParaRPr lang="en-US" sz="2400" dirty="0" smtClean="0">
              <a:latin typeface="Menlo" charset="0"/>
              <a:ea typeface="Menlo" charset="0"/>
              <a:cs typeface="Menlo" charset="0"/>
            </a:endParaRPr>
          </a:p>
          <a:p>
            <a:pPr eaLnBrk="0" hangingPunct="0"/>
            <a:r>
              <a:rPr lang="en-US" sz="2400" dirty="0">
                <a:latin typeface="Menlo" charset="0"/>
                <a:ea typeface="Menlo" charset="0"/>
                <a:cs typeface="Menlo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7962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Foreign Keys and update operations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602714" y="4813041"/>
            <a:ext cx="3630094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000" i="1" dirty="0">
                <a:latin typeface="+mj-lt"/>
              </a:rPr>
              <a:t>DBA chooses (syntax in the book)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88780" y="-22510"/>
              <a:ext cx="290117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  &gt;  Section 3  &gt;  Foreign Keys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  <p:sp>
        <p:nvSpPr>
          <p:cNvPr id="15" name="Rectangle 35"/>
          <p:cNvSpPr>
            <a:spLocks noChangeArrowheads="1"/>
          </p:cNvSpPr>
          <p:nvPr/>
        </p:nvSpPr>
        <p:spPr bwMode="auto">
          <a:xfrm>
            <a:off x="1853756" y="1690688"/>
            <a:ext cx="8865488" cy="10156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Tx/>
              <a:buNone/>
            </a:pP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Students(</a:t>
            </a:r>
            <a:r>
              <a:rPr lang="en-US" sz="2000" u="sng" dirty="0" err="1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sid</a:t>
            </a:r>
            <a:r>
              <a:rPr lang="en-US" sz="2000" i="1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: string,</a:t>
            </a: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 name: </a:t>
            </a:r>
            <a:r>
              <a:rPr lang="en-US" sz="2000" i="1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string</a:t>
            </a: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 </a:t>
            </a:r>
            <a:r>
              <a:rPr lang="en-US" sz="2000" dirty="0" err="1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gpa</a:t>
            </a: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: </a:t>
            </a:r>
            <a:r>
              <a:rPr lang="en-US" sz="2000" i="1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float</a:t>
            </a: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)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Enrolled(</a:t>
            </a:r>
            <a:r>
              <a:rPr lang="en-US" sz="2000" u="sng" dirty="0" err="1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student_id</a:t>
            </a: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: </a:t>
            </a:r>
            <a:r>
              <a:rPr lang="en-US" sz="2000" i="1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string, </a:t>
            </a:r>
            <a:r>
              <a:rPr lang="en-US" sz="2000" u="sng" dirty="0" err="1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cid</a:t>
            </a: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: </a:t>
            </a:r>
            <a:r>
              <a:rPr lang="en-US" sz="2000" i="1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string</a:t>
            </a: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 grade: </a:t>
            </a:r>
            <a:r>
              <a:rPr lang="en-US" sz="2000" i="1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string</a:t>
            </a: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)</a:t>
            </a:r>
            <a:endParaRPr lang="en-US" sz="2000" dirty="0">
              <a:solidFill>
                <a:schemeClr val="accent2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838200" y="3116425"/>
            <a:ext cx="10515600" cy="4572098"/>
          </a:xfrm>
        </p:spPr>
        <p:txBody>
          <a:bodyPr>
            <a:normAutofit/>
          </a:bodyPr>
          <a:lstStyle/>
          <a:p>
            <a:r>
              <a:rPr lang="en-US" dirty="0" smtClean="0"/>
              <a:t>What </a:t>
            </a:r>
            <a:r>
              <a:rPr lang="en-US" dirty="0"/>
              <a:t>if we insert a tuple into Enrolled, but no corresponding </a:t>
            </a:r>
            <a:r>
              <a:rPr lang="en-US" dirty="0" smtClean="0"/>
              <a:t>student?</a:t>
            </a:r>
          </a:p>
          <a:p>
            <a:pPr lvl="1"/>
            <a:r>
              <a:rPr lang="en-US" dirty="0" smtClean="0"/>
              <a:t>INSERT is rejected (foreign keys are </a:t>
            </a:r>
            <a:r>
              <a:rPr lang="en-US" u="sng" dirty="0" smtClean="0"/>
              <a:t>constraints</a:t>
            </a:r>
            <a:r>
              <a:rPr lang="en-US" dirty="0" smtClean="0"/>
              <a:t>)!</a:t>
            </a:r>
          </a:p>
          <a:p>
            <a:endParaRPr lang="en-US" dirty="0"/>
          </a:p>
          <a:p>
            <a:r>
              <a:rPr lang="en-US" dirty="0" smtClean="0"/>
              <a:t>What </a:t>
            </a:r>
            <a:r>
              <a:rPr lang="en-US" dirty="0"/>
              <a:t>if we delete a student</a:t>
            </a:r>
            <a:r>
              <a:rPr lang="en-US" dirty="0" smtClean="0"/>
              <a:t>?</a:t>
            </a:r>
          </a:p>
          <a:p>
            <a:pPr marL="800100" lvl="1" indent="-342900">
              <a:buAutoNum type="arabicPeriod"/>
            </a:pPr>
            <a:r>
              <a:rPr lang="en-US" dirty="0" smtClean="0"/>
              <a:t>Disallow the delete</a:t>
            </a:r>
          </a:p>
          <a:p>
            <a:pPr marL="800100" lvl="1" indent="-342900">
              <a:buAutoNum type="arabicPeriod"/>
            </a:pPr>
            <a:r>
              <a:rPr lang="en-US" dirty="0" smtClean="0"/>
              <a:t>Remove all of the courses for that student</a:t>
            </a:r>
          </a:p>
          <a:p>
            <a:pPr marL="800100" lvl="1" indent="-342900">
              <a:buAutoNum type="arabicPeriod"/>
            </a:pPr>
            <a:r>
              <a:rPr lang="en-US" i="1" dirty="0" smtClean="0"/>
              <a:t>SQL allows a third via NULL (not yet covered)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153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en-US" dirty="0" smtClean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+mj-lt"/>
              </a:rPr>
              <a:t>SQL introduction &amp; schema definitions</a:t>
            </a:r>
            <a:endParaRPr lang="en-US" dirty="0">
              <a:latin typeface="+mj-lt"/>
            </a:endParaRPr>
          </a:p>
          <a:p>
            <a:pPr lvl="1"/>
            <a:r>
              <a:rPr lang="en-US" dirty="0" smtClean="0">
                <a:latin typeface="+mj-lt"/>
              </a:rPr>
              <a:t>ACTIVITY: Table creation</a:t>
            </a:r>
          </a:p>
          <a:p>
            <a:pPr lvl="1"/>
            <a:endParaRPr lang="en-US" dirty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+mj-lt"/>
              </a:rPr>
              <a:t>Basic single-table queries</a:t>
            </a:r>
          </a:p>
          <a:p>
            <a:pPr lvl="1"/>
            <a:r>
              <a:rPr lang="en-US" dirty="0" smtClean="0">
                <a:latin typeface="+mj-lt"/>
              </a:rPr>
              <a:t>ACTIVITY: Single-table queries!</a:t>
            </a:r>
          </a:p>
          <a:p>
            <a:pPr lvl="1"/>
            <a:endParaRPr lang="en-US" dirty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+mj-lt"/>
              </a:rPr>
              <a:t>Multi-table queries</a:t>
            </a:r>
          </a:p>
          <a:p>
            <a:pPr lvl="1"/>
            <a:r>
              <a:rPr lang="en-US" dirty="0" smtClean="0">
                <a:latin typeface="+mj-lt"/>
              </a:rPr>
              <a:t>ACTIVITY: Multi-table queries!</a:t>
            </a:r>
          </a:p>
          <a:p>
            <a:pPr marL="457200" lvl="1" indent="0">
              <a:buNone/>
            </a:pPr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A6B5-0D7C-48A8-B49A-953CF10F77E3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88780" y="-22510"/>
              <a:ext cx="84830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4351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C02CB-ED81-4078-B374-A703DF7518F6}" type="slidenum">
              <a:rPr lang="en-US"/>
              <a:pPr/>
              <a:t>40</a:t>
            </a:fld>
            <a:endParaRPr lang="en-US"/>
          </a:p>
        </p:txBody>
      </p:sp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Keys and Foreign Keys</a:t>
            </a:r>
          </a:p>
        </p:txBody>
      </p:sp>
      <p:graphicFrame>
        <p:nvGraphicFramePr>
          <p:cNvPr id="153702" name="Group 10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8388110"/>
              </p:ext>
            </p:extLst>
          </p:nvPr>
        </p:nvGraphicFramePr>
        <p:xfrm>
          <a:off x="1828800" y="4495800"/>
          <a:ext cx="6400799" cy="1860550"/>
        </p:xfrm>
        <a:graphic>
          <a:graphicData uri="http://schemas.openxmlformats.org/drawingml/2006/table">
            <a:tbl>
              <a:tblPr/>
              <a:tblGrid>
                <a:gridCol w="1702340"/>
                <a:gridCol w="1225685"/>
                <a:gridCol w="1770434"/>
                <a:gridCol w="1702340"/>
              </a:tblGrid>
              <a:tr h="3721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PName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Category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Manufacturer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21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$19.99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GizmoWorks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21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Powergizmo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$29.99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GizmoWorks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21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SingleTouch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$149.99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Photography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Canon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21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MultiTouch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$203.99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Household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Hitachi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636" name="Text Box 36"/>
          <p:cNvSpPr txBox="1">
            <a:spLocks noChangeArrowheads="1"/>
          </p:cNvSpPr>
          <p:nvPr/>
        </p:nvSpPr>
        <p:spPr bwMode="auto">
          <a:xfrm>
            <a:off x="1828800" y="3962401"/>
            <a:ext cx="11649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Product</a:t>
            </a:r>
          </a:p>
        </p:txBody>
      </p:sp>
      <p:sp>
        <p:nvSpPr>
          <p:cNvPr id="153662" name="Text Box 62"/>
          <p:cNvSpPr txBox="1">
            <a:spLocks noChangeArrowheads="1"/>
          </p:cNvSpPr>
          <p:nvPr/>
        </p:nvSpPr>
        <p:spPr bwMode="auto">
          <a:xfrm>
            <a:off x="1905001" y="1594052"/>
            <a:ext cx="1368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Company</a:t>
            </a:r>
          </a:p>
        </p:txBody>
      </p:sp>
      <p:graphicFrame>
        <p:nvGraphicFramePr>
          <p:cNvPr id="153706" name="Group 10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1067324"/>
              </p:ext>
            </p:extLst>
          </p:nvPr>
        </p:nvGraphicFramePr>
        <p:xfrm>
          <a:off x="1828800" y="2124277"/>
          <a:ext cx="3909527" cy="1463040"/>
        </p:xfrm>
        <a:graphic>
          <a:graphicData uri="http://schemas.openxmlformats.org/drawingml/2006/table">
            <a:tbl>
              <a:tblPr/>
              <a:tblGrid>
                <a:gridCol w="1437326"/>
                <a:gridCol w="1264847"/>
                <a:gridCol w="1207354"/>
              </a:tblGrid>
              <a:tr h="2999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CName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StockPrice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Country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99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GizmoWorks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USA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99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Canon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65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Japan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99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Hitachi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Japan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128588" y="1975628"/>
            <a:ext cx="2438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latin typeface="+mj-lt"/>
              </a:rPr>
              <a:t>What is a foreign </a:t>
            </a:r>
            <a:r>
              <a:rPr lang="en-US" sz="3000" dirty="0" smtClean="0">
                <a:latin typeface="+mj-lt"/>
              </a:rPr>
              <a:t>key vs. a key </a:t>
            </a:r>
            <a:r>
              <a:rPr lang="en-US" sz="3000" dirty="0">
                <a:latin typeface="+mj-lt"/>
              </a:rPr>
              <a:t>here?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88780" y="-22510"/>
              <a:ext cx="290117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  &gt;  Section 3  &gt;  Foreign Keys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65251-FD48-4EFD-BC81-08BA09D58607}" type="slidenum">
              <a:rPr lang="en-US"/>
              <a:pPr/>
              <a:t>41</a:t>
            </a:fld>
            <a:endParaRPr lang="en-US"/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Joins</a:t>
            </a:r>
          </a:p>
        </p:txBody>
      </p:sp>
      <p:sp>
        <p:nvSpPr>
          <p:cNvPr id="116739" name="Rectangle 3"/>
          <p:cNvSpPr>
            <a:spLocks noChangeArrowheads="1"/>
          </p:cNvSpPr>
          <p:nvPr/>
        </p:nvSpPr>
        <p:spPr bwMode="auto">
          <a:xfrm>
            <a:off x="4953000" y="2571750"/>
            <a:ext cx="2375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116740" name="Rectangle 4"/>
          <p:cNvSpPr>
            <a:spLocks noChangeArrowheads="1"/>
          </p:cNvSpPr>
          <p:nvPr/>
        </p:nvSpPr>
        <p:spPr bwMode="auto">
          <a:xfrm>
            <a:off x="1781888" y="2861524"/>
            <a:ext cx="7191375" cy="896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/>
            <a:r>
              <a:rPr lang="en-US" sz="2400" i="1" dirty="0" smtClean="0"/>
              <a:t>Ex:</a:t>
            </a:r>
            <a:r>
              <a:rPr lang="en-US" sz="2400" dirty="0" smtClean="0">
                <a:solidFill>
                  <a:schemeClr val="accent2"/>
                </a:solidFill>
              </a:rPr>
              <a:t> </a:t>
            </a:r>
            <a:r>
              <a:rPr lang="en-US" sz="2400" dirty="0" smtClean="0"/>
              <a:t>Find </a:t>
            </a:r>
            <a:r>
              <a:rPr lang="en-US" sz="2400" dirty="0"/>
              <a:t>all products under $200 manufactured in Japan;</a:t>
            </a:r>
            <a:br>
              <a:rPr lang="en-US" sz="2400" dirty="0"/>
            </a:br>
            <a:r>
              <a:rPr lang="en-US" sz="2400" dirty="0"/>
              <a:t>return their names and prices. </a:t>
            </a:r>
          </a:p>
        </p:txBody>
      </p:sp>
      <p:sp>
        <p:nvSpPr>
          <p:cNvPr id="116741" name="Rectangle 5"/>
          <p:cNvSpPr>
            <a:spLocks noChangeArrowheads="1"/>
          </p:cNvSpPr>
          <p:nvPr/>
        </p:nvSpPr>
        <p:spPr bwMode="auto">
          <a:xfrm>
            <a:off x="3130806" y="4006756"/>
            <a:ext cx="4493538" cy="163121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0" hangingPunct="0"/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000" dirty="0" err="1" smtClean="0">
                <a:latin typeface="Menlo" charset="0"/>
                <a:ea typeface="Menlo" charset="0"/>
                <a:cs typeface="Menlo" charset="0"/>
              </a:rPr>
              <a:t>PName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, Price</a:t>
            </a:r>
            <a:br>
              <a:rPr lang="en-US" sz="2000" dirty="0">
                <a:latin typeface="Menlo" charset="0"/>
                <a:ea typeface="Menlo" charset="0"/>
                <a:cs typeface="Menlo" charset="0"/>
              </a:rPr>
            </a:b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  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Product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, Company</a:t>
            </a:r>
            <a:br>
              <a:rPr lang="en-US" sz="2000" dirty="0">
                <a:latin typeface="Menlo" charset="0"/>
                <a:ea typeface="Menlo" charset="0"/>
                <a:cs typeface="Menlo" charset="0"/>
              </a:rPr>
            </a:b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  </a:t>
            </a:r>
            <a:r>
              <a:rPr lang="en-US" sz="2000" dirty="0" smtClean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Manufacturer = </a:t>
            </a:r>
            <a:r>
              <a:rPr lang="en-US" sz="2000" dirty="0" err="1" smtClean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CName</a:t>
            </a:r>
            <a:r>
              <a:rPr lang="en-US" sz="2000" dirty="0" smtClean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 </a:t>
            </a:r>
          </a:p>
          <a:p>
            <a:pPr eaLnBrk="0" hangingPunct="0"/>
            <a:r>
              <a:rPr lang="en-US" sz="2000" dirty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	 </a:t>
            </a:r>
            <a:r>
              <a:rPr lang="en-US" sz="2000" dirty="0" smtClean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AND </a:t>
            </a:r>
            <a:r>
              <a:rPr lang="en-US" sz="2000" dirty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Country=‘Japan’</a:t>
            </a:r>
            <a:br>
              <a:rPr lang="en-US" sz="2000" dirty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</a:br>
            <a:r>
              <a:rPr lang="en-US" sz="2000" dirty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       </a:t>
            </a:r>
            <a:r>
              <a:rPr lang="en-US" sz="2000" dirty="0" smtClean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AND </a:t>
            </a:r>
            <a:r>
              <a:rPr lang="en-US" sz="2000" dirty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Price &lt;= 200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88780" y="-22510"/>
              <a:ext cx="287290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  &gt;  Section 3  &gt;  Joins: Basics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  <p:sp>
        <p:nvSpPr>
          <p:cNvPr id="16" name="Rectangle 35"/>
          <p:cNvSpPr>
            <a:spLocks noChangeArrowheads="1"/>
          </p:cNvSpPr>
          <p:nvPr/>
        </p:nvSpPr>
        <p:spPr bwMode="auto">
          <a:xfrm>
            <a:off x="1699797" y="1678109"/>
            <a:ext cx="7355558" cy="10156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Tx/>
              <a:buNone/>
            </a:pP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Product(</a:t>
            </a:r>
            <a:r>
              <a:rPr lang="en-US" sz="2000" u="sng" dirty="0" err="1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PName</a:t>
            </a: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 Price, Category, Manufacturer)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Company(</a:t>
            </a:r>
            <a:r>
              <a:rPr lang="en-US" sz="2000" u="sng" dirty="0" err="1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CName</a:t>
            </a: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 </a:t>
            </a:r>
            <a:r>
              <a:rPr lang="en-US" sz="2000" dirty="0" err="1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</a:t>
            </a:r>
            <a:r>
              <a:rPr lang="en-US" sz="2000" dirty="0" err="1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tockPrice</a:t>
            </a: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 Country)</a:t>
            </a:r>
            <a:endParaRPr lang="en-US" sz="2000" dirty="0">
              <a:solidFill>
                <a:schemeClr val="accent2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429036" y="2372589"/>
            <a:ext cx="2617038" cy="147732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i="1" dirty="0" smtClean="0"/>
              <a:t>Note: we will often omit attribute types in schema definitions for brevity, but assume attributes are always atomic types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829284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65251-FD48-4EFD-BC81-08BA09D58607}" type="slidenum">
              <a:rPr lang="en-US"/>
              <a:pPr/>
              <a:t>42</a:t>
            </a:fld>
            <a:endParaRPr lang="en-US"/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Joins</a:t>
            </a:r>
          </a:p>
        </p:txBody>
      </p:sp>
      <p:sp>
        <p:nvSpPr>
          <p:cNvPr id="116739" name="Rectangle 3"/>
          <p:cNvSpPr>
            <a:spLocks noChangeArrowheads="1"/>
          </p:cNvSpPr>
          <p:nvPr/>
        </p:nvSpPr>
        <p:spPr bwMode="auto">
          <a:xfrm>
            <a:off x="4953000" y="2571750"/>
            <a:ext cx="2375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116740" name="Rectangle 4"/>
          <p:cNvSpPr>
            <a:spLocks noChangeArrowheads="1"/>
          </p:cNvSpPr>
          <p:nvPr/>
        </p:nvSpPr>
        <p:spPr bwMode="auto">
          <a:xfrm>
            <a:off x="2500312" y="2861524"/>
            <a:ext cx="7191375" cy="896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/>
            <a:r>
              <a:rPr lang="en-US" sz="2400" i="1" dirty="0" smtClean="0"/>
              <a:t>Ex:</a:t>
            </a:r>
            <a:r>
              <a:rPr lang="en-US" sz="2400" dirty="0" smtClean="0">
                <a:solidFill>
                  <a:schemeClr val="accent2"/>
                </a:solidFill>
              </a:rPr>
              <a:t> </a:t>
            </a:r>
            <a:r>
              <a:rPr lang="en-US" sz="2400" dirty="0" smtClean="0"/>
              <a:t>Find </a:t>
            </a:r>
            <a:r>
              <a:rPr lang="en-US" sz="2400" dirty="0"/>
              <a:t>all products under $200 manufactured in Japan;</a:t>
            </a:r>
            <a:br>
              <a:rPr lang="en-US" sz="2400" dirty="0"/>
            </a:br>
            <a:r>
              <a:rPr lang="en-US" sz="2400" dirty="0"/>
              <a:t>return their names and prices. </a:t>
            </a:r>
          </a:p>
        </p:txBody>
      </p:sp>
      <p:sp>
        <p:nvSpPr>
          <p:cNvPr id="116741" name="Rectangle 5"/>
          <p:cNvSpPr>
            <a:spLocks noChangeArrowheads="1"/>
          </p:cNvSpPr>
          <p:nvPr/>
        </p:nvSpPr>
        <p:spPr bwMode="auto">
          <a:xfrm>
            <a:off x="1914832" y="4006756"/>
            <a:ext cx="4493538" cy="163121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0" hangingPunct="0"/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000" dirty="0" err="1" smtClean="0">
                <a:latin typeface="Menlo" charset="0"/>
                <a:ea typeface="Menlo" charset="0"/>
                <a:cs typeface="Menlo" charset="0"/>
              </a:rPr>
              <a:t>PName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, Price</a:t>
            </a:r>
            <a:br>
              <a:rPr lang="en-US" sz="2000" dirty="0">
                <a:latin typeface="Menlo" charset="0"/>
                <a:ea typeface="Menlo" charset="0"/>
                <a:cs typeface="Menlo" charset="0"/>
              </a:rPr>
            </a:b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  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Product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, Company</a:t>
            </a:r>
            <a:br>
              <a:rPr lang="en-US" sz="2000" dirty="0">
                <a:latin typeface="Menlo" charset="0"/>
                <a:ea typeface="Menlo" charset="0"/>
                <a:cs typeface="Menlo" charset="0"/>
              </a:rPr>
            </a:b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  </a:t>
            </a:r>
            <a:r>
              <a:rPr lang="en-US" sz="2000" dirty="0" smtClean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Manufacturer = </a:t>
            </a:r>
            <a:r>
              <a:rPr lang="en-US" sz="2000" dirty="0" err="1" smtClean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CName</a:t>
            </a:r>
            <a:r>
              <a:rPr lang="en-US" sz="2000" dirty="0" smtClean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 </a:t>
            </a:r>
          </a:p>
          <a:p>
            <a:pPr eaLnBrk="0" hangingPunct="0"/>
            <a:r>
              <a:rPr lang="en-US" sz="2000" dirty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	 </a:t>
            </a:r>
            <a:r>
              <a:rPr lang="en-US" sz="2000" dirty="0" smtClean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AND </a:t>
            </a:r>
            <a:r>
              <a:rPr lang="en-US" sz="2000" dirty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Country=‘Japan’</a:t>
            </a:r>
            <a:br>
              <a:rPr lang="en-US" sz="2000" dirty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</a:br>
            <a:r>
              <a:rPr lang="en-US" sz="2000" dirty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       </a:t>
            </a:r>
            <a:r>
              <a:rPr lang="en-US" sz="2000" dirty="0" smtClean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AND </a:t>
            </a:r>
            <a:r>
              <a:rPr lang="en-US" sz="2000" dirty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Price &lt;= 200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88780" y="-22510"/>
              <a:ext cx="287290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  &gt;  Section 3  &gt;  Joins: Basics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  <p:sp>
        <p:nvSpPr>
          <p:cNvPr id="14" name="Rounded Rectangle 13"/>
          <p:cNvSpPr/>
          <p:nvPr/>
        </p:nvSpPr>
        <p:spPr>
          <a:xfrm>
            <a:off x="2929812" y="4634421"/>
            <a:ext cx="3340359" cy="331352"/>
          </a:xfrm>
          <a:prstGeom prst="round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813254" y="4037534"/>
            <a:ext cx="3796947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 </a:t>
            </a:r>
            <a:r>
              <a:rPr lang="en-US" sz="2400" b="1" u="sng" dirty="0" smtClean="0">
                <a:latin typeface="+mj-lt"/>
              </a:rPr>
              <a:t>join</a:t>
            </a:r>
            <a:r>
              <a:rPr lang="en-US" sz="2400" dirty="0" smtClean="0">
                <a:latin typeface="+mj-lt"/>
              </a:rPr>
              <a:t> between tables returns all unique combinations of their tuples </a:t>
            </a:r>
            <a:r>
              <a:rPr lang="en-US" sz="2400" b="1" dirty="0" smtClean="0">
                <a:latin typeface="+mj-lt"/>
              </a:rPr>
              <a:t>which meet some specified join condition</a:t>
            </a:r>
            <a:endParaRPr lang="en-US" sz="2400" dirty="0">
              <a:latin typeface="+mj-lt"/>
            </a:endParaRPr>
          </a:p>
        </p:txBody>
      </p:sp>
      <p:sp>
        <p:nvSpPr>
          <p:cNvPr id="16" name="Rectangle 35"/>
          <p:cNvSpPr>
            <a:spLocks noChangeArrowheads="1"/>
          </p:cNvSpPr>
          <p:nvPr/>
        </p:nvSpPr>
        <p:spPr bwMode="auto">
          <a:xfrm>
            <a:off x="2418221" y="1678109"/>
            <a:ext cx="7355558" cy="10156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Tx/>
              <a:buNone/>
            </a:pP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Product(</a:t>
            </a:r>
            <a:r>
              <a:rPr lang="en-US" sz="2000" u="sng" dirty="0" err="1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PName</a:t>
            </a: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 Price, Category, Manufacturer)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Company(</a:t>
            </a:r>
            <a:r>
              <a:rPr lang="en-US" sz="2000" u="sng" dirty="0" err="1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CName</a:t>
            </a: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 </a:t>
            </a:r>
            <a:r>
              <a:rPr lang="en-US" sz="2000" dirty="0" err="1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</a:t>
            </a:r>
            <a:r>
              <a:rPr lang="en-US" sz="2000" dirty="0" err="1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tockPrice</a:t>
            </a: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 Country)</a:t>
            </a:r>
            <a:endParaRPr lang="en-US" sz="2000" dirty="0">
              <a:solidFill>
                <a:schemeClr val="accent2"/>
              </a:solidFill>
              <a:latin typeface="Menlo" charset="0"/>
              <a:ea typeface="Menlo" charset="0"/>
              <a:cs typeface="Menlo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65251-FD48-4EFD-BC81-08BA09D58607}" type="slidenum">
              <a:rPr lang="en-US"/>
              <a:pPr/>
              <a:t>43</a:t>
            </a:fld>
            <a:endParaRPr lang="en-US"/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Joins</a:t>
            </a:r>
          </a:p>
        </p:txBody>
      </p:sp>
      <p:sp>
        <p:nvSpPr>
          <p:cNvPr id="116739" name="Rectangle 3"/>
          <p:cNvSpPr>
            <a:spLocks noChangeArrowheads="1"/>
          </p:cNvSpPr>
          <p:nvPr/>
        </p:nvSpPr>
        <p:spPr bwMode="auto">
          <a:xfrm>
            <a:off x="4953000" y="2571750"/>
            <a:ext cx="2375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116740" name="Rectangle 4"/>
          <p:cNvSpPr>
            <a:spLocks noChangeArrowheads="1"/>
          </p:cNvSpPr>
          <p:nvPr/>
        </p:nvSpPr>
        <p:spPr bwMode="auto">
          <a:xfrm>
            <a:off x="578245" y="3003672"/>
            <a:ext cx="7191375" cy="488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/>
            <a:r>
              <a:rPr lang="en-US" sz="2400" dirty="0" smtClean="0"/>
              <a:t>Several equivalent ways to write a basic join in SQL:</a:t>
            </a:r>
            <a:endParaRPr lang="en-US" sz="2400" dirty="0"/>
          </a:p>
        </p:txBody>
      </p:sp>
      <p:sp>
        <p:nvSpPr>
          <p:cNvPr id="116741" name="Rectangle 5"/>
          <p:cNvSpPr>
            <a:spLocks noChangeArrowheads="1"/>
          </p:cNvSpPr>
          <p:nvPr/>
        </p:nvSpPr>
        <p:spPr bwMode="auto">
          <a:xfrm>
            <a:off x="671551" y="3826323"/>
            <a:ext cx="3937771" cy="1477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eaLnBrk="0" hangingPunct="0"/>
            <a:r>
              <a:rPr lang="en-US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dirty="0" err="1" smtClean="0">
                <a:latin typeface="Menlo" charset="0"/>
                <a:ea typeface="Menlo" charset="0"/>
                <a:cs typeface="Menlo" charset="0"/>
              </a:rPr>
              <a:t>PName</a:t>
            </a:r>
            <a:r>
              <a:rPr lang="en-US" dirty="0">
                <a:latin typeface="Menlo" charset="0"/>
                <a:ea typeface="Menlo" charset="0"/>
                <a:cs typeface="Menlo" charset="0"/>
              </a:rPr>
              <a:t>, Price</a:t>
            </a:r>
            <a:br>
              <a:rPr lang="en-US" dirty="0">
                <a:latin typeface="Menlo" charset="0"/>
                <a:ea typeface="Menlo" charset="0"/>
                <a:cs typeface="Menlo" charset="0"/>
              </a:rPr>
            </a:br>
            <a:r>
              <a:rPr lang="en-US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dirty="0">
                <a:latin typeface="Menlo" charset="0"/>
                <a:ea typeface="Menlo" charset="0"/>
                <a:cs typeface="Menlo" charset="0"/>
              </a:rPr>
              <a:t>   </a:t>
            </a:r>
            <a:r>
              <a:rPr lang="en-US" dirty="0" smtClean="0">
                <a:latin typeface="Menlo" charset="0"/>
                <a:ea typeface="Menlo" charset="0"/>
                <a:cs typeface="Menlo" charset="0"/>
              </a:rPr>
              <a:t>Product</a:t>
            </a:r>
            <a:r>
              <a:rPr lang="en-US" dirty="0">
                <a:latin typeface="Menlo" charset="0"/>
                <a:ea typeface="Menlo" charset="0"/>
                <a:cs typeface="Menlo" charset="0"/>
              </a:rPr>
              <a:t>, Company</a:t>
            </a:r>
            <a:br>
              <a:rPr lang="en-US" dirty="0">
                <a:latin typeface="Menlo" charset="0"/>
                <a:ea typeface="Menlo" charset="0"/>
                <a:cs typeface="Menlo" charset="0"/>
              </a:rPr>
            </a:br>
            <a:r>
              <a:rPr lang="en-US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  </a:t>
            </a:r>
            <a:r>
              <a:rPr lang="en-US" dirty="0" smtClean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Manufacturer = </a:t>
            </a:r>
            <a:r>
              <a:rPr lang="en-US" dirty="0" err="1" smtClean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CName</a:t>
            </a:r>
            <a:r>
              <a:rPr lang="en-US" dirty="0" smtClean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 </a:t>
            </a:r>
          </a:p>
          <a:p>
            <a:pPr eaLnBrk="0" hangingPunct="0"/>
            <a:r>
              <a:rPr lang="en-US" dirty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	</a:t>
            </a:r>
            <a:r>
              <a:rPr lang="en-US" dirty="0" smtClean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 AND </a:t>
            </a:r>
            <a:r>
              <a:rPr lang="en-US" dirty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Country=‘Japan’</a:t>
            </a:r>
            <a:br>
              <a:rPr lang="en-US" dirty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</a:br>
            <a:r>
              <a:rPr lang="en-US" dirty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      </a:t>
            </a:r>
            <a:r>
              <a:rPr lang="en-US" dirty="0" smtClean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 AND </a:t>
            </a:r>
            <a:r>
              <a:rPr lang="en-US" dirty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Price &lt;= 200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88780" y="-22510"/>
              <a:ext cx="287290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  &gt;  Section 3  &gt;  Joins: Basics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4952999" y="3822144"/>
            <a:ext cx="6794241" cy="1477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eaLnBrk="0" hangingPunct="0"/>
            <a:r>
              <a:rPr lang="en-US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dirty="0" err="1" smtClean="0">
                <a:latin typeface="Menlo" charset="0"/>
                <a:ea typeface="Menlo" charset="0"/>
                <a:cs typeface="Menlo" charset="0"/>
              </a:rPr>
              <a:t>PName</a:t>
            </a:r>
            <a:r>
              <a:rPr lang="en-US" dirty="0">
                <a:latin typeface="Menlo" charset="0"/>
                <a:ea typeface="Menlo" charset="0"/>
                <a:cs typeface="Menlo" charset="0"/>
              </a:rPr>
              <a:t>, Price</a:t>
            </a:r>
            <a:br>
              <a:rPr lang="en-US" dirty="0">
                <a:latin typeface="Menlo" charset="0"/>
                <a:ea typeface="Menlo" charset="0"/>
                <a:cs typeface="Menlo" charset="0"/>
              </a:rPr>
            </a:br>
            <a:r>
              <a:rPr lang="en-US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dirty="0">
                <a:latin typeface="Menlo" charset="0"/>
                <a:ea typeface="Menlo" charset="0"/>
                <a:cs typeface="Menlo" charset="0"/>
              </a:rPr>
              <a:t>   </a:t>
            </a:r>
            <a:r>
              <a:rPr lang="en-US" dirty="0" smtClean="0">
                <a:latin typeface="Menlo" charset="0"/>
                <a:ea typeface="Menlo" charset="0"/>
                <a:cs typeface="Menlo" charset="0"/>
              </a:rPr>
              <a:t>Product</a:t>
            </a:r>
          </a:p>
          <a:p>
            <a:pPr eaLnBrk="0" hangingPunct="0"/>
            <a:r>
              <a:rPr lang="en-US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JOIN   </a:t>
            </a:r>
            <a:r>
              <a:rPr lang="en-US" dirty="0" smtClean="0">
                <a:latin typeface="Menlo" charset="0"/>
                <a:ea typeface="Menlo" charset="0"/>
                <a:cs typeface="Menlo" charset="0"/>
              </a:rPr>
              <a:t>Company </a:t>
            </a:r>
            <a:r>
              <a:rPr lang="en-US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ON </a:t>
            </a:r>
            <a:r>
              <a:rPr lang="en-US" dirty="0" smtClean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Manufacturer = </a:t>
            </a:r>
            <a:r>
              <a:rPr lang="en-US" dirty="0" err="1" smtClean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Cname</a:t>
            </a:r>
            <a:r>
              <a:rPr lang="en-US" dirty="0" smtClean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 </a:t>
            </a:r>
          </a:p>
          <a:p>
            <a:pPr eaLnBrk="0" hangingPunct="0"/>
            <a:r>
              <a:rPr lang="en-US" dirty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	 </a:t>
            </a:r>
            <a:r>
              <a:rPr lang="en-US" dirty="0" smtClean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      AND </a:t>
            </a:r>
            <a:r>
              <a:rPr lang="en-US" dirty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Country=‘Japan’</a:t>
            </a:r>
            <a:br>
              <a:rPr lang="en-US" dirty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</a:br>
            <a:r>
              <a:rPr lang="en-US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dirty="0" smtClean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  Price </a:t>
            </a:r>
            <a:r>
              <a:rPr lang="en-US" dirty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&lt;= 200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249886" y="5784980"/>
            <a:ext cx="2221121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A few more later on…</a:t>
            </a:r>
            <a:endParaRPr lang="en-US" dirty="0">
              <a:latin typeface="+mj-lt"/>
            </a:endParaRPr>
          </a:p>
        </p:txBody>
      </p:sp>
      <p:sp>
        <p:nvSpPr>
          <p:cNvPr id="14" name="Rectangle 35"/>
          <p:cNvSpPr>
            <a:spLocks noChangeArrowheads="1"/>
          </p:cNvSpPr>
          <p:nvPr/>
        </p:nvSpPr>
        <p:spPr bwMode="auto">
          <a:xfrm>
            <a:off x="2418221" y="1678109"/>
            <a:ext cx="7355558" cy="10156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Tx/>
              <a:buNone/>
            </a:pP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Product(</a:t>
            </a:r>
            <a:r>
              <a:rPr lang="en-US" sz="2000" u="sng" dirty="0" err="1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PName</a:t>
            </a: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 Price, Category, Manufacturer)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Company(</a:t>
            </a:r>
            <a:r>
              <a:rPr lang="en-US" sz="2000" u="sng" dirty="0" err="1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CName</a:t>
            </a: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 </a:t>
            </a:r>
            <a:r>
              <a:rPr lang="en-US" sz="2000" dirty="0" err="1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</a:t>
            </a:r>
            <a:r>
              <a:rPr lang="en-US" sz="2000" dirty="0" err="1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tockPrice</a:t>
            </a: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 Country)</a:t>
            </a:r>
            <a:endParaRPr lang="en-US" sz="2000" dirty="0">
              <a:solidFill>
                <a:schemeClr val="accent2"/>
              </a:solidFill>
              <a:latin typeface="Menlo" charset="0"/>
              <a:ea typeface="Menlo" charset="0"/>
              <a:cs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3636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96484-5FE9-4B9D-AD26-033FE1A8F5C0}" type="slidenum">
              <a:rPr lang="en-US"/>
              <a:pPr/>
              <a:t>44</a:t>
            </a:fld>
            <a:endParaRPr lang="en-US"/>
          </a:p>
        </p:txBody>
      </p:sp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304800"/>
            <a:ext cx="8229600" cy="1143000"/>
          </a:xfrm>
        </p:spPr>
        <p:txBody>
          <a:bodyPr/>
          <a:lstStyle/>
          <a:p>
            <a:r>
              <a:rPr lang="en-US" dirty="0"/>
              <a:t>Joins</a:t>
            </a:r>
          </a:p>
        </p:txBody>
      </p:sp>
      <p:graphicFrame>
        <p:nvGraphicFramePr>
          <p:cNvPr id="156742" name="Group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5123850"/>
              </p:ext>
            </p:extLst>
          </p:nvPr>
        </p:nvGraphicFramePr>
        <p:xfrm>
          <a:off x="1524000" y="1708151"/>
          <a:ext cx="5029200" cy="2456793"/>
        </p:xfrm>
        <a:graphic>
          <a:graphicData uri="http://schemas.openxmlformats.org/drawingml/2006/table">
            <a:tbl>
              <a:tblPr/>
              <a:tblGrid>
                <a:gridCol w="1600200"/>
                <a:gridCol w="762000"/>
                <a:gridCol w="1524000"/>
                <a:gridCol w="1143000"/>
              </a:tblGrid>
              <a:tr h="37889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PName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Category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Manuf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GWorks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1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Powergizmo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$29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GWorks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SingleTouch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$149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Photography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Canon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89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MultiTouch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$203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Household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Hitachi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6708" name="Text Box 36"/>
          <p:cNvSpPr txBox="1">
            <a:spLocks noChangeArrowheads="1"/>
          </p:cNvSpPr>
          <p:nvPr/>
        </p:nvSpPr>
        <p:spPr bwMode="auto">
          <a:xfrm>
            <a:off x="1524000" y="1244478"/>
            <a:ext cx="11649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Product</a:t>
            </a:r>
          </a:p>
        </p:txBody>
      </p:sp>
      <p:sp>
        <p:nvSpPr>
          <p:cNvPr id="156709" name="Text Box 37"/>
          <p:cNvSpPr txBox="1">
            <a:spLocks noChangeArrowheads="1"/>
          </p:cNvSpPr>
          <p:nvPr/>
        </p:nvSpPr>
        <p:spPr bwMode="auto">
          <a:xfrm>
            <a:off x="9347067" y="1489841"/>
            <a:ext cx="13644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Company</a:t>
            </a:r>
          </a:p>
        </p:txBody>
      </p:sp>
      <p:graphicFrame>
        <p:nvGraphicFramePr>
          <p:cNvPr id="156743" name="Group 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8395204"/>
              </p:ext>
            </p:extLst>
          </p:nvPr>
        </p:nvGraphicFramePr>
        <p:xfrm>
          <a:off x="6858000" y="1936751"/>
          <a:ext cx="3810000" cy="1845129"/>
        </p:xfrm>
        <a:graphic>
          <a:graphicData uri="http://schemas.openxmlformats.org/drawingml/2006/table">
            <a:tbl>
              <a:tblPr/>
              <a:tblGrid>
                <a:gridCol w="1371600"/>
                <a:gridCol w="914400"/>
                <a:gridCol w="1524000"/>
              </a:tblGrid>
              <a:tr h="4408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Cname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Stock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Country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26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GWorks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USA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26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Canon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65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Japan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26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Hitachi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Japan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6785" name="Group 1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1573037"/>
              </p:ext>
            </p:extLst>
          </p:nvPr>
        </p:nvGraphicFramePr>
        <p:xfrm>
          <a:off x="6858000" y="5441950"/>
          <a:ext cx="3810000" cy="914400"/>
        </p:xfrm>
        <a:graphic>
          <a:graphicData uri="http://schemas.openxmlformats.org/drawingml/2006/table">
            <a:tbl>
              <a:tblPr/>
              <a:tblGrid>
                <a:gridCol w="2171700"/>
                <a:gridCol w="1638300"/>
              </a:tblGrid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PName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SingleTouch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$149.99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6786" name="AutoShape 114"/>
          <p:cNvSpPr>
            <a:spLocks noChangeArrowheads="1"/>
          </p:cNvSpPr>
          <p:nvPr/>
        </p:nvSpPr>
        <p:spPr bwMode="auto">
          <a:xfrm>
            <a:off x="8559282" y="4146550"/>
            <a:ext cx="366960" cy="458629"/>
          </a:xfrm>
          <a:prstGeom prst="downArrow">
            <a:avLst>
              <a:gd name="adj1" fmla="val 50000"/>
              <a:gd name="adj2" fmla="val 5024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20" name="Elbow Connector 19"/>
          <p:cNvCxnSpPr/>
          <p:nvPr/>
        </p:nvCxnSpPr>
        <p:spPr>
          <a:xfrm rot="16200000" flipH="1">
            <a:off x="6515100" y="2279650"/>
            <a:ext cx="381000" cy="304800"/>
          </a:xfrm>
          <a:prstGeom prst="bentConnector3">
            <a:avLst>
              <a:gd name="adj1" fmla="val 50000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/>
          <p:nvPr/>
        </p:nvCxnSpPr>
        <p:spPr>
          <a:xfrm flipV="1">
            <a:off x="6553200" y="2622550"/>
            <a:ext cx="304800" cy="152400"/>
          </a:xfrm>
          <a:prstGeom prst="bentConnector3">
            <a:avLst>
              <a:gd name="adj1" fmla="val 50000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/>
          <p:nvPr/>
        </p:nvCxnSpPr>
        <p:spPr>
          <a:xfrm flipV="1">
            <a:off x="6553200" y="3155950"/>
            <a:ext cx="304800" cy="152400"/>
          </a:xfrm>
          <a:prstGeom prst="bentConnector3">
            <a:avLst>
              <a:gd name="adj1" fmla="val 50000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/>
          <p:nvPr/>
        </p:nvCxnSpPr>
        <p:spPr>
          <a:xfrm flipV="1">
            <a:off x="6553200" y="3536950"/>
            <a:ext cx="304800" cy="152400"/>
          </a:xfrm>
          <a:prstGeom prst="bentConnector3">
            <a:avLst>
              <a:gd name="adj1" fmla="val 50000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3124200" y="2095018"/>
            <a:ext cx="838200" cy="1441932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9525000" y="2774950"/>
            <a:ext cx="838200" cy="1143000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8" name="Rectangle 17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88780" y="-22510"/>
              <a:ext cx="287290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  &gt;  Section 3  &gt;  Joins: Basics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  <p:sp>
        <p:nvSpPr>
          <p:cNvPr id="22" name="Rectangle 5"/>
          <p:cNvSpPr>
            <a:spLocks noChangeArrowheads="1"/>
          </p:cNvSpPr>
          <p:nvPr/>
        </p:nvSpPr>
        <p:spPr bwMode="auto">
          <a:xfrm>
            <a:off x="1524000" y="4725134"/>
            <a:ext cx="4493538" cy="163121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0" hangingPunct="0"/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000" dirty="0" err="1" smtClean="0">
                <a:latin typeface="Menlo" charset="0"/>
                <a:ea typeface="Menlo" charset="0"/>
                <a:cs typeface="Menlo" charset="0"/>
              </a:rPr>
              <a:t>PName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, Price</a:t>
            </a:r>
            <a:br>
              <a:rPr lang="en-US" sz="2000" dirty="0">
                <a:latin typeface="Menlo" charset="0"/>
                <a:ea typeface="Menlo" charset="0"/>
                <a:cs typeface="Menlo" charset="0"/>
              </a:rPr>
            </a:b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  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Product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, Company</a:t>
            </a:r>
            <a:br>
              <a:rPr lang="en-US" sz="2000" dirty="0">
                <a:latin typeface="Menlo" charset="0"/>
                <a:ea typeface="Menlo" charset="0"/>
                <a:cs typeface="Menlo" charset="0"/>
              </a:rPr>
            </a:b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  </a:t>
            </a:r>
            <a:r>
              <a:rPr lang="en-US" sz="2000" dirty="0" smtClean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Manufacturer = </a:t>
            </a:r>
            <a:r>
              <a:rPr lang="en-US" sz="2000" dirty="0" err="1" smtClean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CName</a:t>
            </a:r>
            <a:r>
              <a:rPr lang="en-US" sz="2000" dirty="0" smtClean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 </a:t>
            </a:r>
          </a:p>
          <a:p>
            <a:pPr eaLnBrk="0" hangingPunct="0"/>
            <a:r>
              <a:rPr lang="en-US" sz="2000" dirty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	 </a:t>
            </a:r>
            <a:r>
              <a:rPr lang="en-US" sz="2000" dirty="0" smtClean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AND </a:t>
            </a:r>
            <a:r>
              <a:rPr lang="en-US" sz="2000" dirty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Country=‘Japan’</a:t>
            </a:r>
            <a:br>
              <a:rPr lang="en-US" sz="2000" dirty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</a:br>
            <a:r>
              <a:rPr lang="en-US" sz="2000" dirty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       </a:t>
            </a:r>
            <a:r>
              <a:rPr lang="en-US" sz="2000" dirty="0" smtClean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AND </a:t>
            </a:r>
            <a:r>
              <a:rPr lang="en-US" sz="2000" dirty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Price &lt;= 200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56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56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786" grpId="0" animBg="1"/>
      <p:bldP spid="30" grpId="0" animBg="1"/>
      <p:bldP spid="31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BFD01-A463-40E6-8EDF-34ACF87CFEE9}" type="slidenum">
              <a:rPr lang="en-US"/>
              <a:pPr/>
              <a:t>45</a:t>
            </a:fld>
            <a:endParaRPr lang="en-US"/>
          </a:p>
        </p:txBody>
      </p:sp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Tuple Variable Ambiguity in Multi-Table</a:t>
            </a:r>
            <a:endParaRPr lang="en-US" dirty="0"/>
          </a:p>
        </p:txBody>
      </p:sp>
      <p:sp>
        <p:nvSpPr>
          <p:cNvPr id="161796" name="Rectangle 4"/>
          <p:cNvSpPr>
            <a:spLocks noChangeArrowheads="1"/>
          </p:cNvSpPr>
          <p:nvPr/>
        </p:nvSpPr>
        <p:spPr bwMode="auto">
          <a:xfrm>
            <a:off x="2680685" y="3959736"/>
            <a:ext cx="5109091" cy="10156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DISTINCT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 name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, address</a:t>
            </a:r>
            <a:br>
              <a:rPr lang="en-US" sz="2000" dirty="0">
                <a:latin typeface="Menlo" charset="0"/>
                <a:ea typeface="Menlo" charset="0"/>
                <a:cs typeface="Menlo" charset="0"/>
              </a:rPr>
            </a:b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     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	    Person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, Company</a:t>
            </a:r>
            <a:br>
              <a:rPr lang="en-US" sz="2000" dirty="0">
                <a:latin typeface="Menlo" charset="0"/>
                <a:ea typeface="Menlo" charset="0"/>
                <a:cs typeface="Menlo" charset="0"/>
              </a:rPr>
            </a:b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   </a:t>
            </a: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        </a:t>
            </a:r>
            <a:r>
              <a:rPr lang="en-US" sz="2000" dirty="0" err="1" smtClean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worksfor</a:t>
            </a:r>
            <a:r>
              <a:rPr lang="en-US" sz="2000" dirty="0" smtClean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000" dirty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= </a:t>
            </a:r>
            <a:r>
              <a:rPr lang="en-US" sz="2000" dirty="0" smtClean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name</a:t>
            </a:r>
            <a:endParaRPr lang="en-US" sz="2000" dirty="0">
              <a:solidFill>
                <a:schemeClr val="tx2"/>
              </a:solidFill>
              <a:latin typeface="Menlo" charset="0"/>
              <a:ea typeface="Menlo" charset="0"/>
              <a:cs typeface="Menlo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88780" y="-22510"/>
              <a:ext cx="315663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  &gt;  Section 3  &gt;  Joins: Semantics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  <p:sp>
        <p:nvSpPr>
          <p:cNvPr id="17" name="Rectangle 35"/>
          <p:cNvSpPr>
            <a:spLocks noChangeArrowheads="1"/>
          </p:cNvSpPr>
          <p:nvPr/>
        </p:nvSpPr>
        <p:spPr bwMode="auto">
          <a:xfrm>
            <a:off x="2590799" y="1900375"/>
            <a:ext cx="5288865" cy="10156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</a:pP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Person(</a:t>
            </a:r>
            <a:r>
              <a:rPr lang="en-US" sz="2000" u="sng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name</a:t>
            </a: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 address, </a:t>
            </a:r>
            <a:r>
              <a:rPr lang="en-US" sz="2000" dirty="0" err="1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worksfor</a:t>
            </a: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)</a:t>
            </a:r>
            <a:b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</a:b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Company(</a:t>
            </a:r>
            <a:r>
              <a:rPr lang="en-US" sz="2000" u="sng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name</a:t>
            </a: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 address)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70641" y="3682737"/>
            <a:ext cx="3167779" cy="15696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Which “address” does this refer to</a:t>
            </a:r>
            <a:r>
              <a:rPr lang="en-US" sz="2400" b="1" dirty="0" smtClean="0">
                <a:latin typeface="+mj-lt"/>
              </a:rPr>
              <a:t>?</a:t>
            </a:r>
          </a:p>
          <a:p>
            <a:endParaRPr lang="en-US" sz="2400" b="1" dirty="0">
              <a:latin typeface="+mj-lt"/>
            </a:endParaRPr>
          </a:p>
          <a:p>
            <a:r>
              <a:rPr lang="en-US" sz="2400" b="1" dirty="0" smtClean="0">
                <a:latin typeface="+mj-lt"/>
              </a:rPr>
              <a:t>Which “</a:t>
            </a:r>
            <a:r>
              <a:rPr lang="en-US" sz="2400" b="1" dirty="0" err="1" smtClean="0">
                <a:latin typeface="+mj-lt"/>
              </a:rPr>
              <a:t>name”s</a:t>
            </a:r>
            <a:r>
              <a:rPr lang="en-US" sz="2400" b="1" dirty="0" smtClean="0">
                <a:latin typeface="+mj-lt"/>
              </a:rPr>
              <a:t>??</a:t>
            </a:r>
            <a:endParaRPr lang="en-US" sz="24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BFD01-A463-40E6-8EDF-34ACF87CFEE9}" type="slidenum">
              <a:rPr lang="en-US"/>
              <a:pPr/>
              <a:t>46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88780" y="-22510"/>
              <a:ext cx="315663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  &gt;  Section 3  &gt;  Joins: Semantics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  <p:sp>
        <p:nvSpPr>
          <p:cNvPr id="17" name="Rectangle 35"/>
          <p:cNvSpPr>
            <a:spLocks noChangeArrowheads="1"/>
          </p:cNvSpPr>
          <p:nvPr/>
        </p:nvSpPr>
        <p:spPr bwMode="auto">
          <a:xfrm>
            <a:off x="2590799" y="1900375"/>
            <a:ext cx="5288865" cy="10156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</a:pP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Person(</a:t>
            </a:r>
            <a:r>
              <a:rPr lang="en-US" sz="2000" u="sng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name</a:t>
            </a: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 address, </a:t>
            </a:r>
            <a:r>
              <a:rPr lang="en-US" sz="2000" dirty="0" err="1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worksfor</a:t>
            </a: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)</a:t>
            </a:r>
            <a:b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</a:b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Company(</a:t>
            </a:r>
            <a:r>
              <a:rPr lang="en-US" sz="2000" u="sng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name</a:t>
            </a: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 address)</a:t>
            </a: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2590799" y="3275513"/>
            <a:ext cx="7417415" cy="10156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DISTINCT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000" dirty="0" err="1" smtClean="0">
                <a:latin typeface="Menlo" charset="0"/>
                <a:ea typeface="Menlo" charset="0"/>
                <a:cs typeface="Menlo" charset="0"/>
              </a:rPr>
              <a:t>Person.name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, </a:t>
            </a:r>
            <a:r>
              <a:rPr lang="en-US" sz="2000" dirty="0" err="1" smtClean="0">
                <a:latin typeface="Menlo" charset="0"/>
                <a:ea typeface="Menlo" charset="0"/>
                <a:cs typeface="Menlo" charset="0"/>
              </a:rPr>
              <a:t>Person.address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/>
            </a:r>
            <a:br>
              <a:rPr lang="en-US" sz="2000" dirty="0">
                <a:latin typeface="Menlo" charset="0"/>
                <a:ea typeface="Menlo" charset="0"/>
                <a:cs typeface="Menlo" charset="0"/>
              </a:rPr>
            </a:b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     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	    Person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, Company</a:t>
            </a:r>
            <a:br>
              <a:rPr lang="en-US" sz="2000" dirty="0">
                <a:latin typeface="Menlo" charset="0"/>
                <a:ea typeface="Menlo" charset="0"/>
                <a:cs typeface="Menlo" charset="0"/>
              </a:rPr>
            </a:b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   </a:t>
            </a: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        </a:t>
            </a:r>
            <a:r>
              <a:rPr lang="en-US" sz="2000" dirty="0" err="1" smtClean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Person.worksfor</a:t>
            </a:r>
            <a:r>
              <a:rPr lang="en-US" sz="2000" dirty="0" smtClean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000" dirty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= </a:t>
            </a:r>
            <a:r>
              <a:rPr lang="en-US" sz="2000" dirty="0" err="1" smtClean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Company.name</a:t>
            </a:r>
            <a:endParaRPr lang="en-US" sz="2000" dirty="0">
              <a:solidFill>
                <a:schemeClr val="tx2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590799" y="4650651"/>
            <a:ext cx="5570756" cy="10156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DISTINCT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000" dirty="0" err="1" smtClean="0">
                <a:latin typeface="Menlo" charset="0"/>
                <a:ea typeface="Menlo" charset="0"/>
                <a:cs typeface="Menlo" charset="0"/>
              </a:rPr>
              <a:t>p.name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, </a:t>
            </a:r>
            <a:r>
              <a:rPr lang="en-US" sz="2000" dirty="0" err="1" smtClean="0">
                <a:latin typeface="Menlo" charset="0"/>
                <a:ea typeface="Menlo" charset="0"/>
                <a:cs typeface="Menlo" charset="0"/>
              </a:rPr>
              <a:t>p.address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/>
            </a:r>
            <a:br>
              <a:rPr lang="en-US" sz="2000" dirty="0">
                <a:latin typeface="Menlo" charset="0"/>
                <a:ea typeface="Menlo" charset="0"/>
                <a:cs typeface="Menlo" charset="0"/>
              </a:rPr>
            </a:b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     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	    Person p, Company c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/>
            </a:r>
            <a:br>
              <a:rPr lang="en-US" sz="2000" dirty="0">
                <a:latin typeface="Menlo" charset="0"/>
                <a:ea typeface="Menlo" charset="0"/>
                <a:cs typeface="Menlo" charset="0"/>
              </a:rPr>
            </a:b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   </a:t>
            </a: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        </a:t>
            </a:r>
            <a:r>
              <a:rPr lang="en-US" sz="2000" dirty="0" err="1" smtClean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p.worksfor</a:t>
            </a:r>
            <a:r>
              <a:rPr lang="en-US" sz="2000" dirty="0" smtClean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000" dirty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= </a:t>
            </a:r>
            <a:r>
              <a:rPr lang="en-US" sz="2000" dirty="0" err="1" smtClean="0">
                <a:solidFill>
                  <a:schemeClr val="tx2"/>
                </a:solidFill>
                <a:latin typeface="Menlo" charset="0"/>
                <a:ea typeface="Menlo" charset="0"/>
                <a:cs typeface="Menlo" charset="0"/>
              </a:rPr>
              <a:t>c.name</a:t>
            </a:r>
            <a:endParaRPr lang="en-US" sz="2000" dirty="0">
              <a:solidFill>
                <a:schemeClr val="tx2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2" name="Left Brace 1"/>
          <p:cNvSpPr/>
          <p:nvPr/>
        </p:nvSpPr>
        <p:spPr>
          <a:xfrm>
            <a:off x="2146041" y="3116424"/>
            <a:ext cx="233265" cy="280851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73225" y="3853543"/>
            <a:ext cx="17728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Both equivalent ways to resolve </a:t>
            </a:r>
            <a:r>
              <a:rPr lang="en-US" smtClean="0">
                <a:latin typeface="+mj-lt"/>
              </a:rPr>
              <a:t>variable ambiguity</a:t>
            </a:r>
            <a:endParaRPr lang="en-US">
              <a:latin typeface="+mj-lt"/>
            </a:endParaRPr>
          </a:p>
        </p:txBody>
      </p:sp>
      <p:sp>
        <p:nvSpPr>
          <p:cNvPr id="1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Tuple Variable Ambiguity in Multi-Table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233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279F-C85C-4384-9BE6-F588BE1D5F0F}" type="slidenum">
              <a:rPr lang="en-US"/>
              <a:pPr/>
              <a:t>47</a:t>
            </a:fld>
            <a:endParaRPr lang="en-US"/>
          </a:p>
        </p:txBody>
      </p:sp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Meaning (Semantics) of SQL Queries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1947067"/>
            <a:ext cx="5878532" cy="923330"/>
          </a:xfrm>
          <a:solidFill>
            <a:schemeClr val="bg1"/>
          </a:solidFill>
          <a:ln cap="flat">
            <a:solidFill>
              <a:schemeClr val="tx1"/>
            </a:solidFill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x</a:t>
            </a:r>
            <a:r>
              <a:rPr lang="en-US" sz="2000" baseline="-25000" dirty="0">
                <a:latin typeface="Menlo" charset="0"/>
                <a:ea typeface="Menlo" charset="0"/>
                <a:cs typeface="Menlo" charset="0"/>
              </a:rPr>
              <a:t>1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.a</a:t>
            </a:r>
            <a:r>
              <a:rPr lang="en-US" sz="2000" baseline="-25000" dirty="0">
                <a:latin typeface="Menlo" charset="0"/>
                <a:ea typeface="Menlo" charset="0"/>
                <a:cs typeface="Menlo" charset="0"/>
              </a:rPr>
              <a:t>1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, x</a:t>
            </a:r>
            <a:r>
              <a:rPr lang="en-US" sz="2000" baseline="-25000" dirty="0">
                <a:latin typeface="Menlo" charset="0"/>
                <a:ea typeface="Menlo" charset="0"/>
                <a:cs typeface="Menlo" charset="0"/>
              </a:rPr>
              <a:t>1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.a</a:t>
            </a:r>
            <a:r>
              <a:rPr lang="en-US" sz="2000" baseline="-25000" dirty="0">
                <a:latin typeface="Menlo" charset="0"/>
                <a:ea typeface="Menlo" charset="0"/>
                <a:cs typeface="Menlo" charset="0"/>
              </a:rPr>
              <a:t>2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, …, </a:t>
            </a:r>
            <a:r>
              <a:rPr lang="en-US" sz="2000" dirty="0" err="1">
                <a:latin typeface="Menlo" charset="0"/>
                <a:ea typeface="Menlo" charset="0"/>
                <a:cs typeface="Menlo" charset="0"/>
              </a:rPr>
              <a:t>x</a:t>
            </a:r>
            <a:r>
              <a:rPr lang="en-US" sz="2000" baseline="-25000" dirty="0" err="1">
                <a:latin typeface="Menlo" charset="0"/>
                <a:ea typeface="Menlo" charset="0"/>
                <a:cs typeface="Menlo" charset="0"/>
              </a:rPr>
              <a:t>n</a:t>
            </a:r>
            <a:r>
              <a:rPr lang="en-US" sz="2000" dirty="0" err="1">
                <a:latin typeface="Menlo" charset="0"/>
                <a:ea typeface="Menlo" charset="0"/>
                <a:cs typeface="Menlo" charset="0"/>
              </a:rPr>
              <a:t>.a</a:t>
            </a:r>
            <a:r>
              <a:rPr lang="en-US" sz="2000" baseline="-25000" dirty="0" err="1">
                <a:latin typeface="Menlo" charset="0"/>
                <a:ea typeface="Menlo" charset="0"/>
                <a:cs typeface="Menlo" charset="0"/>
              </a:rPr>
              <a:t>k</a:t>
            </a:r>
            <a:endParaRPr lang="en-US" sz="2000" dirty="0">
              <a:latin typeface="Menlo" charset="0"/>
              <a:ea typeface="Menlo" charset="0"/>
              <a:cs typeface="Menlo" charset="0"/>
            </a:endParaRPr>
          </a:p>
          <a:p>
            <a:pPr eaLnBrk="0" hangingPunc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  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R</a:t>
            </a:r>
            <a:r>
              <a:rPr lang="en-US" sz="2000" baseline="-25000" dirty="0" smtClean="0">
                <a:latin typeface="Menlo" charset="0"/>
                <a:ea typeface="Menlo" charset="0"/>
                <a:cs typeface="Menlo" charset="0"/>
              </a:rPr>
              <a:t>1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AS x</a:t>
            </a:r>
            <a:r>
              <a:rPr lang="en-US" sz="2000" baseline="-25000" dirty="0">
                <a:latin typeface="Menlo" charset="0"/>
                <a:ea typeface="Menlo" charset="0"/>
                <a:cs typeface="Menlo" charset="0"/>
              </a:rPr>
              <a:t>1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, R</a:t>
            </a:r>
            <a:r>
              <a:rPr lang="en-US" sz="2000" baseline="-25000" dirty="0">
                <a:latin typeface="Menlo" charset="0"/>
                <a:ea typeface="Menlo" charset="0"/>
                <a:cs typeface="Menlo" charset="0"/>
              </a:rPr>
              <a:t>2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AS x</a:t>
            </a:r>
            <a:r>
              <a:rPr lang="en-US" sz="2000" baseline="-25000" dirty="0">
                <a:latin typeface="Menlo" charset="0"/>
                <a:ea typeface="Menlo" charset="0"/>
                <a:cs typeface="Menlo" charset="0"/>
              </a:rPr>
              <a:t>2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, …, R</a:t>
            </a:r>
            <a:r>
              <a:rPr lang="en-US" sz="2000" baseline="-25000" dirty="0">
                <a:latin typeface="Menlo" charset="0"/>
                <a:ea typeface="Menlo" charset="0"/>
                <a:cs typeface="Menlo" charset="0"/>
              </a:rPr>
              <a:t>n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AS </a:t>
            </a:r>
            <a:r>
              <a:rPr lang="en-US" sz="2000" dirty="0" err="1">
                <a:latin typeface="Menlo" charset="0"/>
                <a:ea typeface="Menlo" charset="0"/>
                <a:cs typeface="Menlo" charset="0"/>
              </a:rPr>
              <a:t>x</a:t>
            </a:r>
            <a:r>
              <a:rPr lang="en-US" sz="2000" baseline="-25000" dirty="0" err="1">
                <a:latin typeface="Menlo" charset="0"/>
                <a:ea typeface="Menlo" charset="0"/>
                <a:cs typeface="Menlo" charset="0"/>
              </a:rPr>
              <a:t>n</a:t>
            </a:r>
            <a:endParaRPr lang="en-US" sz="2000" dirty="0">
              <a:latin typeface="Menlo" charset="0"/>
              <a:ea typeface="Menlo" charset="0"/>
              <a:cs typeface="Menlo" charset="0"/>
            </a:endParaRPr>
          </a:p>
          <a:p>
            <a:pPr eaLnBrk="0" hangingPunc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 Conditions(x</a:t>
            </a:r>
            <a:r>
              <a:rPr lang="en-US" sz="2000" baseline="-25000" dirty="0">
                <a:latin typeface="Menlo" charset="0"/>
                <a:ea typeface="Menlo" charset="0"/>
                <a:cs typeface="Menlo" charset="0"/>
              </a:rPr>
              <a:t>1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,…, </a:t>
            </a:r>
            <a:r>
              <a:rPr lang="en-US" sz="2000" dirty="0" err="1">
                <a:latin typeface="Menlo" charset="0"/>
                <a:ea typeface="Menlo" charset="0"/>
                <a:cs typeface="Menlo" charset="0"/>
              </a:rPr>
              <a:t>x</a:t>
            </a:r>
            <a:r>
              <a:rPr lang="en-US" sz="2000" baseline="-25000" dirty="0" err="1">
                <a:latin typeface="Menlo" charset="0"/>
                <a:ea typeface="Menlo" charset="0"/>
                <a:cs typeface="Menlo" charset="0"/>
              </a:rPr>
              <a:t>n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)</a:t>
            </a:r>
          </a:p>
        </p:txBody>
      </p:sp>
      <p:sp>
        <p:nvSpPr>
          <p:cNvPr id="120836" name="Rectangle 4"/>
          <p:cNvSpPr>
            <a:spLocks noChangeArrowheads="1"/>
          </p:cNvSpPr>
          <p:nvPr/>
        </p:nvSpPr>
        <p:spPr bwMode="auto">
          <a:xfrm>
            <a:off x="838200" y="3178864"/>
            <a:ext cx="8153400" cy="275152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marL="342900" indent="-342900" eaLnBrk="0" hangingPunct="0">
              <a:lnSpc>
                <a:spcPct val="90000"/>
              </a:lnSpc>
            </a:pPr>
            <a:r>
              <a:rPr lang="en-US" sz="2400" dirty="0"/>
              <a:t>Answer = {}</a:t>
            </a:r>
          </a:p>
          <a:p>
            <a:pPr marL="342900" indent="-342900" eaLnBrk="0" hangingPunct="0">
              <a:lnSpc>
                <a:spcPct val="90000"/>
              </a:lnSpc>
            </a:pPr>
            <a:r>
              <a:rPr lang="en-US" sz="2400" b="1" dirty="0"/>
              <a:t>for</a:t>
            </a:r>
            <a:r>
              <a:rPr lang="en-US" sz="2400" dirty="0"/>
              <a:t> x</a:t>
            </a:r>
            <a:r>
              <a:rPr lang="en-US" sz="2400" baseline="-25000" dirty="0"/>
              <a:t>1</a:t>
            </a:r>
            <a:r>
              <a:rPr lang="en-US" sz="2400" dirty="0"/>
              <a:t> </a:t>
            </a:r>
            <a:r>
              <a:rPr lang="en-US" sz="2400" b="1" dirty="0"/>
              <a:t>in</a:t>
            </a:r>
            <a:r>
              <a:rPr lang="en-US" sz="2400" dirty="0"/>
              <a:t> R</a:t>
            </a:r>
            <a:r>
              <a:rPr lang="en-US" sz="2400" b="1" baseline="-25000" dirty="0"/>
              <a:t>1</a:t>
            </a:r>
            <a:r>
              <a:rPr lang="en-US" sz="2400" dirty="0"/>
              <a:t> </a:t>
            </a:r>
            <a:r>
              <a:rPr lang="en-US" sz="2400" b="1" dirty="0"/>
              <a:t>do</a:t>
            </a:r>
          </a:p>
          <a:p>
            <a:pPr marL="342900" indent="-342900" eaLnBrk="0" hangingPunct="0">
              <a:lnSpc>
                <a:spcPct val="90000"/>
              </a:lnSpc>
            </a:pPr>
            <a:r>
              <a:rPr lang="en-US" sz="2400" dirty="0"/>
              <a:t>      </a:t>
            </a:r>
            <a:r>
              <a:rPr lang="en-US" sz="2400" b="1" dirty="0"/>
              <a:t>for</a:t>
            </a:r>
            <a:r>
              <a:rPr lang="en-US" sz="2400" dirty="0"/>
              <a:t> x</a:t>
            </a:r>
            <a:r>
              <a:rPr lang="en-US" sz="2400" baseline="-25000" dirty="0"/>
              <a:t>2</a:t>
            </a:r>
            <a:r>
              <a:rPr lang="en-US" sz="2400" dirty="0"/>
              <a:t> </a:t>
            </a:r>
            <a:r>
              <a:rPr lang="en-US" sz="2400" b="1" dirty="0"/>
              <a:t>in</a:t>
            </a:r>
            <a:r>
              <a:rPr lang="en-US" sz="2400" dirty="0"/>
              <a:t> R</a:t>
            </a:r>
            <a:r>
              <a:rPr lang="en-US" sz="2400" baseline="-25000" dirty="0"/>
              <a:t>2</a:t>
            </a:r>
            <a:r>
              <a:rPr lang="en-US" sz="2400" dirty="0"/>
              <a:t> </a:t>
            </a:r>
            <a:r>
              <a:rPr lang="en-US" sz="2400" b="1" dirty="0"/>
              <a:t>do</a:t>
            </a:r>
          </a:p>
          <a:p>
            <a:pPr marL="342900" indent="-342900" eaLnBrk="0" hangingPunct="0">
              <a:lnSpc>
                <a:spcPct val="90000"/>
              </a:lnSpc>
            </a:pPr>
            <a:r>
              <a:rPr lang="en-US" sz="2400" dirty="0"/>
              <a:t>           …..</a:t>
            </a:r>
          </a:p>
          <a:p>
            <a:pPr marL="342900" indent="-342900" eaLnBrk="0" hangingPunct="0">
              <a:lnSpc>
                <a:spcPct val="90000"/>
              </a:lnSpc>
            </a:pPr>
            <a:r>
              <a:rPr lang="en-US" sz="2400" dirty="0"/>
              <a:t>                </a:t>
            </a:r>
            <a:r>
              <a:rPr lang="en-US" sz="2400" b="1" dirty="0"/>
              <a:t>for</a:t>
            </a:r>
            <a:r>
              <a:rPr lang="en-US" sz="2400" dirty="0"/>
              <a:t> </a:t>
            </a:r>
            <a:r>
              <a:rPr lang="en-US" sz="2400" dirty="0" err="1"/>
              <a:t>x</a:t>
            </a:r>
            <a:r>
              <a:rPr lang="en-US" sz="2400" baseline="-25000" dirty="0" err="1"/>
              <a:t>n</a:t>
            </a:r>
            <a:r>
              <a:rPr lang="en-US" sz="2400" dirty="0"/>
              <a:t> </a:t>
            </a:r>
            <a:r>
              <a:rPr lang="en-US" sz="2400" b="1" dirty="0"/>
              <a:t>in</a:t>
            </a:r>
            <a:r>
              <a:rPr lang="en-US" sz="2400" dirty="0"/>
              <a:t> </a:t>
            </a:r>
            <a:r>
              <a:rPr lang="en-US" sz="2400" dirty="0" err="1"/>
              <a:t>R</a:t>
            </a:r>
            <a:r>
              <a:rPr lang="en-US" sz="2400" baseline="-25000" dirty="0" err="1"/>
              <a:t>n</a:t>
            </a:r>
            <a:r>
              <a:rPr lang="en-US" sz="2400" dirty="0"/>
              <a:t> </a:t>
            </a:r>
            <a:r>
              <a:rPr lang="en-US" sz="2400" b="1" dirty="0"/>
              <a:t>do</a:t>
            </a:r>
          </a:p>
          <a:p>
            <a:pPr marL="342900" indent="-342900" eaLnBrk="0" hangingPunct="0">
              <a:lnSpc>
                <a:spcPct val="90000"/>
              </a:lnSpc>
            </a:pPr>
            <a:r>
              <a:rPr lang="en-US" sz="2400" dirty="0"/>
              <a:t>                       </a:t>
            </a:r>
            <a:r>
              <a:rPr lang="en-US" sz="2400" b="1" dirty="0"/>
              <a:t>if</a:t>
            </a:r>
            <a:r>
              <a:rPr lang="en-US" sz="2400" dirty="0"/>
              <a:t> Conditions(x</a:t>
            </a:r>
            <a:r>
              <a:rPr lang="en-US" sz="2400" baseline="-25000" dirty="0"/>
              <a:t>1</a:t>
            </a:r>
            <a:r>
              <a:rPr lang="en-US" sz="2400" dirty="0"/>
              <a:t>,…, </a:t>
            </a:r>
            <a:r>
              <a:rPr lang="en-US" sz="2400" dirty="0" err="1"/>
              <a:t>x</a:t>
            </a:r>
            <a:r>
              <a:rPr lang="en-US" sz="2400" baseline="-25000" dirty="0" err="1"/>
              <a:t>n</a:t>
            </a:r>
            <a:r>
              <a:rPr lang="en-US" sz="2400" dirty="0"/>
              <a:t>)</a:t>
            </a:r>
          </a:p>
          <a:p>
            <a:pPr marL="342900" indent="-342900" eaLnBrk="0" hangingPunct="0">
              <a:lnSpc>
                <a:spcPct val="90000"/>
              </a:lnSpc>
            </a:pPr>
            <a:r>
              <a:rPr lang="en-US" sz="2400" dirty="0"/>
              <a:t>                             </a:t>
            </a:r>
            <a:r>
              <a:rPr lang="en-US" sz="2400" b="1" dirty="0"/>
              <a:t>then</a:t>
            </a:r>
            <a:r>
              <a:rPr lang="en-US" sz="2400" dirty="0"/>
              <a:t> Answer = Answer </a:t>
            </a:r>
            <a:r>
              <a:rPr lang="en-US" sz="2400" dirty="0">
                <a:sym typeface="Symbol" charset="2"/>
              </a:rPr>
              <a:t></a:t>
            </a:r>
            <a:r>
              <a:rPr lang="en-US" sz="2400" dirty="0"/>
              <a:t> {(x</a:t>
            </a:r>
            <a:r>
              <a:rPr lang="en-US" sz="2400" baseline="-25000" dirty="0"/>
              <a:t>1</a:t>
            </a:r>
            <a:r>
              <a:rPr lang="en-US" sz="2400" dirty="0"/>
              <a:t>.a</a:t>
            </a:r>
            <a:r>
              <a:rPr lang="en-US" sz="2400" baseline="-25000" dirty="0"/>
              <a:t>1</a:t>
            </a:r>
            <a:r>
              <a:rPr lang="en-US" sz="2400" dirty="0"/>
              <a:t>, x</a:t>
            </a:r>
            <a:r>
              <a:rPr lang="en-US" sz="2400" baseline="-25000" dirty="0"/>
              <a:t>1</a:t>
            </a:r>
            <a:r>
              <a:rPr lang="en-US" sz="2400" dirty="0"/>
              <a:t>.a</a:t>
            </a:r>
            <a:r>
              <a:rPr lang="en-US" sz="2400" baseline="-25000" dirty="0"/>
              <a:t>2</a:t>
            </a:r>
            <a:r>
              <a:rPr lang="en-US" sz="2400" dirty="0"/>
              <a:t>, …, </a:t>
            </a:r>
            <a:r>
              <a:rPr lang="en-US" sz="2400" dirty="0" err="1"/>
              <a:t>x</a:t>
            </a:r>
            <a:r>
              <a:rPr lang="en-US" sz="2400" baseline="-25000" dirty="0" err="1"/>
              <a:t>n</a:t>
            </a:r>
            <a:r>
              <a:rPr lang="en-US" sz="2400" dirty="0" err="1"/>
              <a:t>.a</a:t>
            </a:r>
            <a:r>
              <a:rPr lang="en-US" sz="2400" baseline="-25000" dirty="0" err="1"/>
              <a:t>k</a:t>
            </a:r>
            <a:r>
              <a:rPr lang="en-US" sz="2400" dirty="0"/>
              <a:t>)}</a:t>
            </a:r>
          </a:p>
          <a:p>
            <a:pPr marL="342900" indent="-342900" eaLnBrk="0" hangingPunct="0">
              <a:lnSpc>
                <a:spcPct val="90000"/>
              </a:lnSpc>
            </a:pPr>
            <a:r>
              <a:rPr lang="en-US" sz="2400" b="1" dirty="0"/>
              <a:t>return</a:t>
            </a:r>
            <a:r>
              <a:rPr lang="en-US" sz="2400" dirty="0"/>
              <a:t> Answer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572569" y="2057219"/>
            <a:ext cx="3241610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j-lt"/>
              </a:rPr>
              <a:t>Almost never the </a:t>
            </a:r>
            <a:r>
              <a:rPr lang="en-US" sz="2000" i="1" dirty="0">
                <a:latin typeface="+mj-lt"/>
              </a:rPr>
              <a:t>fastest</a:t>
            </a:r>
            <a:r>
              <a:rPr lang="en-US" sz="2000" dirty="0">
                <a:latin typeface="+mj-lt"/>
              </a:rPr>
              <a:t> way to </a:t>
            </a:r>
            <a:r>
              <a:rPr lang="en-US" sz="2000" dirty="0" smtClean="0">
                <a:latin typeface="+mj-lt"/>
              </a:rPr>
              <a:t>compute it</a:t>
            </a:r>
            <a:r>
              <a:rPr lang="en-US" sz="2000" dirty="0">
                <a:latin typeface="+mj-lt"/>
              </a:rPr>
              <a:t>!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84979" y="6125517"/>
            <a:ext cx="3872205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Note: </a:t>
            </a:r>
            <a:r>
              <a:rPr lang="en-US" sz="2400" dirty="0" smtClean="0">
                <a:latin typeface="+mj-lt"/>
              </a:rPr>
              <a:t>this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is </a:t>
            </a:r>
            <a:r>
              <a:rPr lang="en-US" sz="2400" dirty="0">
                <a:latin typeface="+mj-lt"/>
              </a:rPr>
              <a:t>a </a:t>
            </a:r>
            <a:r>
              <a:rPr lang="en-US" sz="2400" i="1" dirty="0" err="1">
                <a:latin typeface="+mj-lt"/>
              </a:rPr>
              <a:t>multiset</a:t>
            </a:r>
            <a:r>
              <a:rPr lang="en-US" sz="2400" i="1" dirty="0">
                <a:latin typeface="+mj-lt"/>
              </a:rPr>
              <a:t> </a:t>
            </a:r>
            <a:r>
              <a:rPr lang="en-US" sz="2400" dirty="0">
                <a:latin typeface="+mj-lt"/>
              </a:rPr>
              <a:t>union</a:t>
            </a:r>
          </a:p>
        </p:txBody>
      </p:sp>
      <p:sp>
        <p:nvSpPr>
          <p:cNvPr id="9" name="Oval 8"/>
          <p:cNvSpPr/>
          <p:nvPr/>
        </p:nvSpPr>
        <p:spPr bwMode="auto">
          <a:xfrm>
            <a:off x="5577232" y="5019357"/>
            <a:ext cx="609600" cy="649188"/>
          </a:xfrm>
          <a:prstGeom prst="ellipse">
            <a:avLst/>
          </a:prstGeom>
          <a:noFill/>
          <a:ln w="50800" cap="flat" cmpd="sng" algn="ctr">
            <a:solidFill>
              <a:srgbClr val="FF5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88780" y="-22510"/>
              <a:ext cx="315663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  &gt;  Section 3  &gt;  Joins: semantics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79643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0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6" grpId="0" animBg="1" autoUpdateAnimBg="0"/>
      <p:bldP spid="7" grpId="0" animBg="1"/>
      <p:bldP spid="8" grpId="0" animBg="1"/>
      <p:bldP spid="9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 of SQL semantics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162CE-480A-44CE-B867-ADB1FE527ED4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648901" y="1443866"/>
            <a:ext cx="2895600" cy="10156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R.A</a:t>
            </a:r>
          </a:p>
          <a:p>
            <a:pPr eaLnBrk="0" hangingPunct="0"/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  R, S</a:t>
            </a:r>
          </a:p>
          <a:p>
            <a:pPr eaLnBrk="0" hangingPunct="0"/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 R.A 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= S.B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7261093"/>
              </p:ext>
            </p:extLst>
          </p:nvPr>
        </p:nvGraphicFramePr>
        <p:xfrm>
          <a:off x="974813" y="2590773"/>
          <a:ext cx="609600" cy="155448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6151818"/>
              </p:ext>
            </p:extLst>
          </p:nvPr>
        </p:nvGraphicFramePr>
        <p:xfrm>
          <a:off x="974813" y="4511013"/>
          <a:ext cx="990600" cy="207264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457200"/>
                <a:gridCol w="533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5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4909331"/>
              </p:ext>
            </p:extLst>
          </p:nvPr>
        </p:nvGraphicFramePr>
        <p:xfrm>
          <a:off x="4283532" y="2972853"/>
          <a:ext cx="1447800" cy="362712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533400"/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Right Arrow 9"/>
          <p:cNvSpPr/>
          <p:nvPr/>
        </p:nvSpPr>
        <p:spPr bwMode="auto">
          <a:xfrm>
            <a:off x="2783744" y="4358167"/>
            <a:ext cx="956042" cy="496555"/>
          </a:xfrm>
          <a:prstGeom prst="rightArrow">
            <a:avLst/>
          </a:prstGeom>
          <a:solidFill>
            <a:srgbClr val="FF00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58489" y="3368013"/>
            <a:ext cx="121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+mj-lt"/>
              </a:rPr>
              <a:t>Cross Product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7063523"/>
              </p:ext>
            </p:extLst>
          </p:nvPr>
        </p:nvGraphicFramePr>
        <p:xfrm>
          <a:off x="8033661" y="4801870"/>
          <a:ext cx="1447800" cy="155448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533400"/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" name="Right Arrow 15"/>
          <p:cNvSpPr/>
          <p:nvPr/>
        </p:nvSpPr>
        <p:spPr bwMode="auto">
          <a:xfrm>
            <a:off x="7041414" y="1849845"/>
            <a:ext cx="1021646" cy="458859"/>
          </a:xfrm>
          <a:prstGeom prst="rightArrow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charset="0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0726105"/>
              </p:ext>
            </p:extLst>
          </p:nvPr>
        </p:nvGraphicFramePr>
        <p:xfrm>
          <a:off x="8559973" y="1460152"/>
          <a:ext cx="533400" cy="155448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533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ight Brace 6"/>
          <p:cNvSpPr/>
          <p:nvPr/>
        </p:nvSpPr>
        <p:spPr>
          <a:xfrm>
            <a:off x="1889213" y="2436195"/>
            <a:ext cx="576944" cy="4340500"/>
          </a:xfrm>
          <a:prstGeom prst="rightBrac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 bwMode="auto">
          <a:xfrm rot="16200000">
            <a:off x="8508990" y="3591539"/>
            <a:ext cx="625778" cy="481649"/>
          </a:xfrm>
          <a:prstGeom prst="rightArrow">
            <a:avLst/>
          </a:prstGeom>
          <a:solidFill>
            <a:srgbClr val="FF00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093374" y="3416864"/>
            <a:ext cx="15620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+mj-lt"/>
              </a:rPr>
              <a:t>Apply </a:t>
            </a:r>
            <a:r>
              <a:rPr lang="en-US" sz="2400" dirty="0" smtClean="0">
                <a:latin typeface="+mj-lt"/>
              </a:rPr>
              <a:t>Projection</a:t>
            </a:r>
            <a:endParaRPr lang="en-US" sz="2400" dirty="0">
              <a:latin typeface="+mj-lt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9" name="Rectangle 18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88780" y="-22510"/>
              <a:ext cx="315663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  &gt;  Section 3  &gt;  Joins: semantics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  <p:sp>
        <p:nvSpPr>
          <p:cNvPr id="23" name="Right Arrow 22"/>
          <p:cNvSpPr/>
          <p:nvPr/>
        </p:nvSpPr>
        <p:spPr bwMode="auto">
          <a:xfrm>
            <a:off x="6489229" y="5328730"/>
            <a:ext cx="956042" cy="496555"/>
          </a:xfrm>
          <a:prstGeom prst="rightArrow">
            <a:avLst/>
          </a:prstGeom>
          <a:solidFill>
            <a:srgbClr val="FF00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081068" y="3900801"/>
            <a:ext cx="17613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</a:rPr>
              <a:t>Apply Selections / Conditions</a:t>
            </a:r>
            <a:endParaRPr lang="en-US" sz="2400" dirty="0">
              <a:latin typeface="+mj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770103" y="1381851"/>
            <a:ext cx="15620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latin typeface="+mj-lt"/>
              </a:rPr>
              <a:t>Output</a:t>
            </a:r>
            <a:endParaRPr lang="en-US" sz="24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6756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/>
      <p:bldP spid="16" grpId="0" animBg="1"/>
      <p:bldP spid="7" grpId="0" animBg="1"/>
      <p:bldP spid="20" grpId="0" animBg="1"/>
      <p:bldP spid="21" grpId="0"/>
      <p:bldP spid="23" grpId="0" animBg="1"/>
      <p:bldP spid="24" grpId="0"/>
      <p:bldP spid="25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 the </a:t>
            </a:r>
            <a:r>
              <a:rPr lang="en-US" b="1" i="1" dirty="0" smtClean="0"/>
              <a:t>semantics</a:t>
            </a:r>
            <a:r>
              <a:rPr lang="en-US" dirty="0" smtClean="0"/>
              <a:t> of a join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162CE-480A-44CE-B867-ADB1FE527ED4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8808730" y="675025"/>
            <a:ext cx="2895600" cy="10156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R.A</a:t>
            </a:r>
          </a:p>
          <a:p>
            <a:pPr eaLnBrk="0" hangingPunct="0"/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  R, S</a:t>
            </a:r>
          </a:p>
          <a:p>
            <a:pPr eaLnBrk="0" hangingPunct="0"/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 R.A 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= S.B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9" name="Rectangle 18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88780" y="-22510"/>
              <a:ext cx="315663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  &gt;  Section 3  &gt;  Joins: semantics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6875105" y="1888246"/>
            <a:ext cx="4478695" cy="147732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Recall: Cross product (A X B) is the set of all unique tuples in A,B</a:t>
            </a:r>
          </a:p>
          <a:p>
            <a:endParaRPr lang="en-US" dirty="0">
              <a:latin typeface="+mj-lt"/>
            </a:endParaRPr>
          </a:p>
          <a:p>
            <a:r>
              <a:rPr lang="en-US" dirty="0" smtClean="0">
                <a:latin typeface="+mj-lt"/>
              </a:rPr>
              <a:t>Ex: {</a:t>
            </a:r>
            <a:r>
              <a:rPr lang="en-US" dirty="0" err="1" smtClean="0">
                <a:latin typeface="+mj-lt"/>
              </a:rPr>
              <a:t>a,b,c</a:t>
            </a:r>
            <a:r>
              <a:rPr lang="en-US" dirty="0" smtClean="0">
                <a:latin typeface="+mj-lt"/>
              </a:rPr>
              <a:t>} X {1,2} </a:t>
            </a:r>
          </a:p>
          <a:p>
            <a:r>
              <a:rPr lang="en-US" dirty="0">
                <a:latin typeface="+mj-lt"/>
              </a:rPr>
              <a:t>	</a:t>
            </a:r>
            <a:r>
              <a:rPr lang="en-US" dirty="0" smtClean="0">
                <a:latin typeface="+mj-lt"/>
              </a:rPr>
              <a:t>= {(a,1), (a,2), (b,1), (b,2), (c,1), (c,2)}</a:t>
            </a:r>
            <a:endParaRPr lang="en-US" dirty="0">
              <a:latin typeface="+mj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875105" y="3693743"/>
            <a:ext cx="1507818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= Filtering!</a:t>
            </a:r>
            <a:endParaRPr lang="en-US" sz="2400" dirty="0">
              <a:latin typeface="+mj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875105" y="4793117"/>
            <a:ext cx="3541892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j-lt"/>
              </a:rPr>
              <a:t>= Returning only </a:t>
            </a:r>
            <a:r>
              <a:rPr lang="en-US" sz="2000" i="1" dirty="0" smtClean="0">
                <a:latin typeface="+mj-lt"/>
              </a:rPr>
              <a:t>some</a:t>
            </a:r>
            <a:r>
              <a:rPr lang="en-US" sz="2000" dirty="0" smtClean="0">
                <a:latin typeface="+mj-lt"/>
              </a:rPr>
              <a:t> attributes</a:t>
            </a:r>
            <a:endParaRPr lang="en-US" sz="2000" dirty="0"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921575" y="6013589"/>
            <a:ext cx="6348850" cy="707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+mj-lt"/>
              </a:rPr>
              <a:t>Remembering this order is critical to understanding the output of certain queries (see later on…)</a:t>
            </a:r>
            <a:endParaRPr lang="en-US" sz="2000" dirty="0"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923731" y="1991625"/>
                <a:ext cx="6979298" cy="36009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+mj-lt"/>
                  <a:buAutoNum type="arabicPeriod"/>
                </a:pPr>
                <a:r>
                  <a:rPr lang="en-US" sz="2800" dirty="0" smtClean="0"/>
                  <a:t>Take </a:t>
                </a:r>
                <a:r>
                  <a:rPr lang="en-US" sz="2800" b="1" dirty="0" smtClean="0"/>
                  <a:t>cross product</a:t>
                </a:r>
                <a:r>
                  <a:rPr lang="en-US" sz="2800" dirty="0"/>
                  <a:t>:</a:t>
                </a:r>
                <a:endParaRPr lang="en-US" sz="2800" b="0" i="1" dirty="0" smtClean="0">
                  <a:latin typeface="Cambria Math" charset="0"/>
                </a:endParaRPr>
              </a:p>
              <a:p>
                <a:pPr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𝑋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𝑅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×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𝑆</m:t>
                      </m:r>
                    </m:oMath>
                  </m:oMathPara>
                </a14:m>
                <a:endParaRPr lang="en-US" sz="2000" b="0" dirty="0" smtClean="0">
                  <a:ea typeface="Cambria Math" charset="0"/>
                  <a:cs typeface="Cambria Math" charset="0"/>
                </a:endParaRPr>
              </a:p>
              <a:p>
                <a:pPr marL="342900" indent="-342900">
                  <a:buFont typeface="+mj-lt"/>
                  <a:buAutoNum type="arabicPeriod"/>
                </a:pPr>
                <a:endParaRPr lang="en-US" sz="2800" b="0" dirty="0" smtClean="0">
                  <a:ea typeface="Cambria Math" charset="0"/>
                  <a:cs typeface="Cambria Math" charset="0"/>
                </a:endParaRPr>
              </a:p>
              <a:p>
                <a:pPr marL="342900" indent="-342900">
                  <a:buFont typeface="+mj-lt"/>
                  <a:buAutoNum type="arabicPeriod"/>
                </a:pPr>
                <a:endParaRPr lang="en-US" sz="2800" b="0" dirty="0" smtClean="0">
                  <a:ea typeface="Cambria Math" charset="0"/>
                  <a:cs typeface="Cambria Math" charset="0"/>
                </a:endParaRP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sz="2800" b="0" dirty="0" smtClean="0">
                    <a:ea typeface="Cambria Math" charset="0"/>
                    <a:cs typeface="Cambria Math" charset="0"/>
                  </a:rPr>
                  <a:t>Apply </a:t>
                </a:r>
                <a:r>
                  <a:rPr lang="en-US" sz="2800" b="1" dirty="0" smtClean="0">
                    <a:ea typeface="Cambria Math" charset="0"/>
                    <a:cs typeface="Cambria Math" charset="0"/>
                  </a:rPr>
                  <a:t>selections / conditions</a:t>
                </a:r>
                <a:r>
                  <a:rPr lang="en-US" sz="2800" b="0" dirty="0" smtClean="0">
                    <a:ea typeface="Cambria Math" charset="0"/>
                    <a:cs typeface="Cambria Math" charset="0"/>
                  </a:rPr>
                  <a:t>:</a:t>
                </a:r>
                <a:endParaRPr lang="en-US" sz="2800" b="0" i="1" dirty="0" smtClean="0">
                  <a:latin typeface="Cambria Math" charset="0"/>
                  <a:ea typeface="Cambria Math" charset="0"/>
                  <a:cs typeface="Cambria Math" charset="0"/>
                </a:endParaRPr>
              </a:p>
              <a:p>
                <a:pPr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𝑌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d>
                        <m:dPr>
                          <m:begChr m:val="{"/>
                          <m:endChr m:val="|"/>
                          <m:ctrlP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𝑟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,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𝑠</m:t>
                              </m:r>
                            </m:e>
                          </m:d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∈</m:t>
                          </m:r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𝑋</m:t>
                          </m:r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 </m:t>
                          </m:r>
                        </m:e>
                      </m:d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𝑟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.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𝐴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==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𝑟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.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𝐵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}</m:t>
                      </m:r>
                    </m:oMath>
                  </m:oMathPara>
                </a14:m>
                <a:endParaRPr lang="en-US" sz="2000" b="0" dirty="0" smtClean="0">
                  <a:ea typeface="Cambria Math" charset="0"/>
                  <a:cs typeface="Cambria Math" charset="0"/>
                </a:endParaRPr>
              </a:p>
              <a:p>
                <a:pPr marL="342900" indent="-342900">
                  <a:buFont typeface="+mj-lt"/>
                  <a:buAutoNum type="arabicPeriod"/>
                </a:pPr>
                <a:endParaRPr lang="en-US" sz="2800" b="0" dirty="0" smtClean="0">
                  <a:ea typeface="Cambria Math" charset="0"/>
                  <a:cs typeface="Cambria Math" charset="0"/>
                </a:endParaRP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sz="2800" b="0" dirty="0" smtClean="0">
                    <a:ea typeface="Cambria Math" charset="0"/>
                    <a:cs typeface="Cambria Math" charset="0"/>
                  </a:rPr>
                  <a:t>Apply </a:t>
                </a:r>
                <a:r>
                  <a:rPr lang="en-US" sz="2800" b="1" dirty="0" smtClean="0">
                    <a:ea typeface="Cambria Math" charset="0"/>
                    <a:cs typeface="Cambria Math" charset="0"/>
                  </a:rPr>
                  <a:t>projections</a:t>
                </a:r>
                <a:r>
                  <a:rPr lang="en-US" sz="2800" b="0" dirty="0" smtClean="0">
                    <a:ea typeface="Cambria Math" charset="0"/>
                    <a:cs typeface="Cambria Math" charset="0"/>
                  </a:rPr>
                  <a:t> to get final output:</a:t>
                </a:r>
                <a:endParaRPr lang="en-US" sz="2800" b="0" i="1" dirty="0" smtClean="0">
                  <a:latin typeface="Cambria Math" charset="0"/>
                  <a:ea typeface="Cambria Math" charset="0"/>
                  <a:cs typeface="Cambria Math" charset="0"/>
                </a:endParaRPr>
              </a:p>
              <a:p>
                <a:pPr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𝑍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=(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𝑦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.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𝐴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,) 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𝑓𝑜𝑟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𝑦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∈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𝑌</m:t>
                      </m:r>
                    </m:oMath>
                  </m:oMathPara>
                </a14:m>
                <a:endParaRPr lang="en-US" sz="2000" b="0" dirty="0" smtClean="0">
                  <a:ea typeface="Cambria Math" charset="0"/>
                  <a:cs typeface="Cambria Math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3731" y="1991625"/>
                <a:ext cx="6979298" cy="360098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9085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SQL Introduction &amp; Definitions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5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88780" y="-22510"/>
              <a:ext cx="175240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  &gt;  Section 1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70801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Note: we say “semantics” not “execution order”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The preceding slides show </a:t>
            </a:r>
            <a:r>
              <a:rPr lang="en-US" i="1" dirty="0" smtClean="0"/>
              <a:t>what a join means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Not actually how the DBMS executes it under the covers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88780" y="-22510"/>
              <a:ext cx="315663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  &gt;  Section 3  &gt;  Joins: semantics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0106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4661338"/>
            <a:ext cx="8610600" cy="88286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will learn about in this 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17578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>
                <a:latin typeface="+mj-lt"/>
              </a:rPr>
              <a:t>What is SQL?</a:t>
            </a:r>
          </a:p>
          <a:p>
            <a:pPr marL="514350" indent="-514350">
              <a:buAutoNum type="arabicPeriod"/>
            </a:pPr>
            <a:endParaRPr lang="en-US" dirty="0" smtClean="0">
              <a:latin typeface="+mj-lt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latin typeface="+mj-lt"/>
              </a:rPr>
              <a:t>Basic schema definitions</a:t>
            </a:r>
          </a:p>
          <a:p>
            <a:pPr marL="514350" indent="-514350">
              <a:buAutoNum type="arabicPeriod"/>
            </a:pPr>
            <a:endParaRPr lang="en-US" dirty="0" smtClean="0">
              <a:latin typeface="+mj-lt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latin typeface="+mj-lt"/>
              </a:rPr>
              <a:t>Keys &amp; constraints intro</a:t>
            </a:r>
            <a:endParaRPr lang="en-US" dirty="0">
              <a:latin typeface="+mj-lt"/>
            </a:endParaRPr>
          </a:p>
          <a:p>
            <a:pPr marL="514350" indent="-514350">
              <a:buAutoNum type="arabicPeriod"/>
            </a:pPr>
            <a:endParaRPr lang="en-US" dirty="0" smtClean="0">
              <a:latin typeface="+mj-lt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latin typeface="+mj-lt"/>
              </a:rPr>
              <a:t>ACTIVITY: CREATE TABLE statements</a:t>
            </a:r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A6B5-0D7C-48A8-B49A-953CF10F77E3}" type="slidenum">
              <a:rPr lang="en-US" smtClean="0"/>
              <a:pPr/>
              <a:t>6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88780" y="-22510"/>
              <a:ext cx="175240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  &gt;  Section 1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4169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Motivation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88780" y="-22510"/>
              <a:ext cx="227658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  &gt;  Section 1  &gt;  SQL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838200" y="1855605"/>
            <a:ext cx="10295965" cy="3660775"/>
          </a:xfrm>
        </p:spPr>
        <p:txBody>
          <a:bodyPr>
            <a:normAutofit/>
          </a:bodyPr>
          <a:lstStyle/>
          <a:p>
            <a:pPr eaLnBrk="0" hangingPunct="0"/>
            <a:r>
              <a:rPr lang="en-US" dirty="0" smtClean="0"/>
              <a:t>But why use SQL?</a:t>
            </a:r>
          </a:p>
          <a:p>
            <a:pPr eaLnBrk="0" hangingPunct="0"/>
            <a:endParaRPr lang="en-US" dirty="0" smtClean="0"/>
          </a:p>
          <a:p>
            <a:pPr lvl="1" eaLnBrk="0" hangingPunct="0"/>
            <a:endParaRPr lang="en-US" dirty="0"/>
          </a:p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327072" y="2466215"/>
            <a:ext cx="9924547" cy="76585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</a:pPr>
            <a:r>
              <a:rPr lang="en-US" sz="2400" dirty="0">
                <a:solidFill>
                  <a:prstClr val="black"/>
                </a:solidFill>
              </a:rPr>
              <a:t>The </a:t>
            </a:r>
            <a:r>
              <a:rPr lang="en-US" sz="2400" u="sng" dirty="0">
                <a:solidFill>
                  <a:prstClr val="black"/>
                </a:solidFill>
              </a:rPr>
              <a:t>relational model of data</a:t>
            </a:r>
            <a:r>
              <a:rPr lang="en-US" sz="2400" dirty="0">
                <a:solidFill>
                  <a:prstClr val="black"/>
                </a:solidFill>
              </a:rPr>
              <a:t> is the most widely used model today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</a:pPr>
            <a:r>
              <a:rPr lang="en-US" sz="2000" dirty="0">
                <a:solidFill>
                  <a:prstClr val="black"/>
                </a:solidFill>
              </a:rPr>
              <a:t>Main Concept: the </a:t>
            </a:r>
            <a:r>
              <a:rPr lang="en-US" sz="2000" i="1" dirty="0">
                <a:solidFill>
                  <a:prstClr val="black"/>
                </a:solidFill>
              </a:rPr>
              <a:t>relation</a:t>
            </a:r>
            <a:r>
              <a:rPr lang="en-US" sz="2000" dirty="0">
                <a:solidFill>
                  <a:prstClr val="black"/>
                </a:solidFill>
              </a:rPr>
              <a:t>- essentially, a table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628184" y="3482132"/>
            <a:ext cx="5251704" cy="13849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b="1" u="sng" dirty="0">
                <a:latin typeface="+mj-lt"/>
              </a:rPr>
              <a:t>Logical data independence:</a:t>
            </a:r>
            <a:r>
              <a:rPr lang="en-US" sz="2800" b="1" dirty="0">
                <a:latin typeface="+mj-lt"/>
              </a:rPr>
              <a:t> </a:t>
            </a:r>
            <a:r>
              <a:rPr lang="en-US" sz="2800" dirty="0">
                <a:latin typeface="+mj-lt"/>
              </a:rPr>
              <a:t>protection from changes in the </a:t>
            </a:r>
            <a:r>
              <a:rPr lang="en-US" sz="2800" i="1" dirty="0">
                <a:latin typeface="+mj-lt"/>
              </a:rPr>
              <a:t>logical structure of the </a:t>
            </a:r>
            <a:r>
              <a:rPr lang="en-US" sz="2800" i="1" dirty="0" smtClean="0">
                <a:latin typeface="+mj-lt"/>
              </a:rPr>
              <a:t>data</a:t>
            </a:r>
            <a:endParaRPr lang="en-US" sz="2800" i="1" u="sng" dirty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73062" y="5278554"/>
            <a:ext cx="9826238" cy="9541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latin typeface="+mj-lt"/>
              </a:rPr>
              <a:t>SQL is a logical, declarative query language. </a:t>
            </a:r>
            <a:r>
              <a:rPr lang="en-US" sz="2800" i="1" dirty="0">
                <a:latin typeface="+mj-lt"/>
              </a:rPr>
              <a:t>W</a:t>
            </a:r>
            <a:r>
              <a:rPr lang="en-US" sz="2800" i="1" dirty="0" smtClean="0">
                <a:latin typeface="+mj-lt"/>
              </a:rPr>
              <a:t>e </a:t>
            </a:r>
            <a:r>
              <a:rPr lang="en-US" sz="2800" i="1" dirty="0">
                <a:latin typeface="+mj-lt"/>
              </a:rPr>
              <a:t>use SQL because we happen to use the relational </a:t>
            </a:r>
            <a:r>
              <a:rPr lang="en-US" sz="2800" i="1" dirty="0" smtClean="0">
                <a:latin typeface="+mj-lt"/>
              </a:rPr>
              <a:t>model.</a:t>
            </a:r>
            <a:endParaRPr lang="en-US" sz="2800" i="1" dirty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93164" y="3759130"/>
            <a:ext cx="5202836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Remember:</a:t>
            </a:r>
            <a:r>
              <a:rPr lang="en-US" sz="2400" dirty="0" smtClean="0"/>
              <a:t> The reason for using the relational model is data independence!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33001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1"/>
            <a:ext cx="10515600" cy="5110747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Dark times 5 years ago.</a:t>
            </a:r>
          </a:p>
          <a:p>
            <a:pPr lvl="1"/>
            <a:r>
              <a:rPr lang="en-US" dirty="0" smtClean="0"/>
              <a:t>Are databases dead?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Now, as before: everyone sells SQL </a:t>
            </a:r>
            <a:endParaRPr lang="en-US" dirty="0"/>
          </a:p>
          <a:p>
            <a:pPr lvl="1"/>
            <a:r>
              <a:rPr lang="en-US" dirty="0" smtClean="0"/>
              <a:t>Pig, Hive, Impala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“Not-Yet-SQL?”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4177" y="4193672"/>
            <a:ext cx="1447800" cy="1333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60762" y="2413000"/>
            <a:ext cx="1565702" cy="293704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89053" y="2057400"/>
            <a:ext cx="3048000" cy="711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411430" y="3184818"/>
            <a:ext cx="1521996" cy="2032000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88780" y="-22510"/>
              <a:ext cx="227658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  &gt;  Section 1  &gt;  SQL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93522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444B9-D1EF-4D11-A3FF-47B6DD513258}" type="slidenum">
              <a:rPr lang="en-US"/>
              <a:pPr/>
              <a:t>9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304800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Basic SQL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88780" y="-22510"/>
              <a:ext cx="227658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  &gt;  Section 1  &gt;  SQL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4946</TotalTime>
  <Words>2599</Words>
  <Application>Microsoft Macintosh PowerPoint</Application>
  <PresentationFormat>Widescreen</PresentationFormat>
  <Paragraphs>743</Paragraphs>
  <Slides>50</Slides>
  <Notes>36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9" baseType="lpstr">
      <vt:lpstr>Arial</vt:lpstr>
      <vt:lpstr>Calibri</vt:lpstr>
      <vt:lpstr>Calibri (Light Headings)</vt:lpstr>
      <vt:lpstr>Calibri Light</vt:lpstr>
      <vt:lpstr>Cambria Math</vt:lpstr>
      <vt:lpstr>Menlo</vt:lpstr>
      <vt:lpstr>Symbol</vt:lpstr>
      <vt:lpstr>Times New Roman</vt:lpstr>
      <vt:lpstr>Office Theme</vt:lpstr>
      <vt:lpstr>Lecture 2: Introduction to SQL</vt:lpstr>
      <vt:lpstr>Announcements!</vt:lpstr>
      <vt:lpstr>Lecture 2: Introduction to SQL</vt:lpstr>
      <vt:lpstr>Today’s Lecture</vt:lpstr>
      <vt:lpstr>1. SQL Introduction &amp; Definitions</vt:lpstr>
      <vt:lpstr>What you will learn about in this section</vt:lpstr>
      <vt:lpstr>SQL Motivation</vt:lpstr>
      <vt:lpstr>SQL Motivation</vt:lpstr>
      <vt:lpstr>Basic SQL</vt:lpstr>
      <vt:lpstr>SQL Introduction</vt:lpstr>
      <vt:lpstr>SQL is a…</vt:lpstr>
      <vt:lpstr>Tables in SQL</vt:lpstr>
      <vt:lpstr>Tables in SQL</vt:lpstr>
      <vt:lpstr>Tables in SQL</vt:lpstr>
      <vt:lpstr>Tables in SQL</vt:lpstr>
      <vt:lpstr>Tables in SQL</vt:lpstr>
      <vt:lpstr>Data Types in SQL</vt:lpstr>
      <vt:lpstr>Table Schemas</vt:lpstr>
      <vt:lpstr>Key constraints</vt:lpstr>
      <vt:lpstr>NULL and NOT NULL</vt:lpstr>
      <vt:lpstr>General Constraints</vt:lpstr>
      <vt:lpstr>Summary of Schema Information</vt:lpstr>
      <vt:lpstr>ACTIVITY:  Activity-2-1.ipynb</vt:lpstr>
      <vt:lpstr>2. Single-table queries</vt:lpstr>
      <vt:lpstr>What you will learn about in this section</vt:lpstr>
      <vt:lpstr>SQL Query</vt:lpstr>
      <vt:lpstr>Simple SQL Query: Selection</vt:lpstr>
      <vt:lpstr>Simple SQL Query: Projection</vt:lpstr>
      <vt:lpstr>Notation</vt:lpstr>
      <vt:lpstr>A Few Details</vt:lpstr>
      <vt:lpstr>LIKE: Simple String Pattern Matching</vt:lpstr>
      <vt:lpstr>DISTINCT: Eliminating Duplicates</vt:lpstr>
      <vt:lpstr>ORDER BY: Sorting the Results</vt:lpstr>
      <vt:lpstr>ACTIVITY:  Activity-2-2.ipynb</vt:lpstr>
      <vt:lpstr>3. Multi-table queries</vt:lpstr>
      <vt:lpstr>What you will learn about in this section</vt:lpstr>
      <vt:lpstr>Foreign Key constraints</vt:lpstr>
      <vt:lpstr>Declaring Foreign Keys</vt:lpstr>
      <vt:lpstr>Foreign Keys and update operations</vt:lpstr>
      <vt:lpstr>Keys and Foreign Keys</vt:lpstr>
      <vt:lpstr>Joins</vt:lpstr>
      <vt:lpstr>Joins</vt:lpstr>
      <vt:lpstr>Joins</vt:lpstr>
      <vt:lpstr>Joins</vt:lpstr>
      <vt:lpstr>Tuple Variable Ambiguity in Multi-Table</vt:lpstr>
      <vt:lpstr>Tuple Variable Ambiguity in Multi-Table</vt:lpstr>
      <vt:lpstr>Meaning (Semantics) of SQL Queries</vt:lpstr>
      <vt:lpstr>An example of SQL semantics</vt:lpstr>
      <vt:lpstr>Note the semantics of a join</vt:lpstr>
      <vt:lpstr>Note: we say “semantics” not “execution order”</vt:lpstr>
    </vt:vector>
  </TitlesOfParts>
  <Company/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Lectures 2&amp;3: Introduction to SQL</dc:title>
  <dc:creator>Alex Ratner</dc:creator>
  <cp:lastModifiedBy>Theodoros Rekatsinas</cp:lastModifiedBy>
  <cp:revision>248</cp:revision>
  <cp:lastPrinted>2017-09-08T01:37:11Z</cp:lastPrinted>
  <dcterms:created xsi:type="dcterms:W3CDTF">2015-09-12T15:05:51Z</dcterms:created>
  <dcterms:modified xsi:type="dcterms:W3CDTF">2017-09-12T20:53:16Z</dcterms:modified>
</cp:coreProperties>
</file>