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524" r:id="rId2"/>
    <p:sldId id="565" r:id="rId3"/>
    <p:sldId id="566" r:id="rId4"/>
    <p:sldId id="562" r:id="rId5"/>
    <p:sldId id="650" r:id="rId6"/>
    <p:sldId id="645" r:id="rId7"/>
    <p:sldId id="646" r:id="rId8"/>
    <p:sldId id="647" r:id="rId9"/>
    <p:sldId id="648" r:id="rId10"/>
    <p:sldId id="649" r:id="rId11"/>
    <p:sldId id="605" r:id="rId12"/>
    <p:sldId id="609" r:id="rId13"/>
    <p:sldId id="611" r:id="rId14"/>
    <p:sldId id="568" r:id="rId15"/>
    <p:sldId id="644" r:id="rId16"/>
    <p:sldId id="616" r:id="rId17"/>
    <p:sldId id="617" r:id="rId18"/>
    <p:sldId id="618" r:id="rId19"/>
    <p:sldId id="619" r:id="rId20"/>
    <p:sldId id="620" r:id="rId21"/>
    <p:sldId id="621" r:id="rId22"/>
    <p:sldId id="622" r:id="rId23"/>
    <p:sldId id="623" r:id="rId24"/>
    <p:sldId id="624" r:id="rId25"/>
    <p:sldId id="625" r:id="rId26"/>
    <p:sldId id="626" r:id="rId27"/>
    <p:sldId id="627" r:id="rId28"/>
    <p:sldId id="628" r:id="rId29"/>
    <p:sldId id="629" r:id="rId30"/>
    <p:sldId id="630" r:id="rId31"/>
    <p:sldId id="631" r:id="rId32"/>
    <p:sldId id="632" r:id="rId33"/>
    <p:sldId id="633" r:id="rId34"/>
    <p:sldId id="634" r:id="rId35"/>
    <p:sldId id="635" r:id="rId36"/>
    <p:sldId id="636" r:id="rId37"/>
    <p:sldId id="637" r:id="rId38"/>
    <p:sldId id="638" r:id="rId39"/>
    <p:sldId id="639" r:id="rId40"/>
    <p:sldId id="640" r:id="rId41"/>
    <p:sldId id="641" r:id="rId42"/>
    <p:sldId id="642" r:id="rId43"/>
    <p:sldId id="643" r:id="rId44"/>
    <p:sldId id="718" r:id="rId45"/>
    <p:sldId id="719" r:id="rId46"/>
    <p:sldId id="653" r:id="rId47"/>
    <p:sldId id="654" r:id="rId48"/>
    <p:sldId id="655" r:id="rId49"/>
    <p:sldId id="656" r:id="rId50"/>
    <p:sldId id="657" r:id="rId51"/>
    <p:sldId id="658" r:id="rId52"/>
    <p:sldId id="659" r:id="rId53"/>
    <p:sldId id="660" r:id="rId54"/>
    <p:sldId id="661" r:id="rId55"/>
    <p:sldId id="662" r:id="rId56"/>
    <p:sldId id="663" r:id="rId57"/>
    <p:sldId id="664" r:id="rId58"/>
    <p:sldId id="665" r:id="rId59"/>
    <p:sldId id="666" r:id="rId60"/>
    <p:sldId id="667" r:id="rId61"/>
    <p:sldId id="668" r:id="rId62"/>
    <p:sldId id="669" r:id="rId63"/>
    <p:sldId id="670" r:id="rId64"/>
    <p:sldId id="671" r:id="rId65"/>
    <p:sldId id="672" r:id="rId66"/>
    <p:sldId id="673" r:id="rId67"/>
    <p:sldId id="674" r:id="rId68"/>
    <p:sldId id="675" r:id="rId69"/>
    <p:sldId id="676" r:id="rId70"/>
    <p:sldId id="677" r:id="rId71"/>
    <p:sldId id="679" r:id="rId72"/>
    <p:sldId id="680" r:id="rId73"/>
    <p:sldId id="681" r:id="rId74"/>
    <p:sldId id="682" r:id="rId75"/>
    <p:sldId id="683" r:id="rId76"/>
    <p:sldId id="684" r:id="rId77"/>
    <p:sldId id="685" r:id="rId78"/>
    <p:sldId id="686" r:id="rId79"/>
    <p:sldId id="687" r:id="rId80"/>
    <p:sldId id="688" r:id="rId81"/>
    <p:sldId id="689" r:id="rId82"/>
    <p:sldId id="690" r:id="rId83"/>
    <p:sldId id="691" r:id="rId84"/>
    <p:sldId id="692" r:id="rId85"/>
    <p:sldId id="693" r:id="rId86"/>
    <p:sldId id="694" r:id="rId87"/>
    <p:sldId id="695" r:id="rId88"/>
    <p:sldId id="696" r:id="rId89"/>
    <p:sldId id="697" r:id="rId90"/>
    <p:sldId id="698" r:id="rId91"/>
    <p:sldId id="699" r:id="rId92"/>
    <p:sldId id="700" r:id="rId93"/>
    <p:sldId id="701" r:id="rId94"/>
    <p:sldId id="702" r:id="rId95"/>
    <p:sldId id="703" r:id="rId96"/>
    <p:sldId id="704" r:id="rId97"/>
    <p:sldId id="705" r:id="rId98"/>
    <p:sldId id="706" r:id="rId99"/>
    <p:sldId id="707" r:id="rId100"/>
    <p:sldId id="708" r:id="rId101"/>
    <p:sldId id="709" r:id="rId102"/>
    <p:sldId id="710" r:id="rId103"/>
    <p:sldId id="711" r:id="rId104"/>
    <p:sldId id="712" r:id="rId105"/>
    <p:sldId id="713" r:id="rId106"/>
    <p:sldId id="714" r:id="rId107"/>
    <p:sldId id="715" r:id="rId108"/>
    <p:sldId id="716" r:id="rId109"/>
    <p:sldId id="717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F969212-CF96-6045-941F-1C902CB7F40E}">
          <p14:sldIdLst>
            <p14:sldId id="524"/>
            <p14:sldId id="565"/>
            <p14:sldId id="566"/>
            <p14:sldId id="562"/>
            <p14:sldId id="650"/>
            <p14:sldId id="645"/>
            <p14:sldId id="646"/>
            <p14:sldId id="647"/>
            <p14:sldId id="648"/>
            <p14:sldId id="649"/>
            <p14:sldId id="605"/>
            <p14:sldId id="609"/>
            <p14:sldId id="611"/>
            <p14:sldId id="568"/>
            <p14:sldId id="644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718"/>
            <p14:sldId id="719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4"/>
    <p:restoredTop sz="81429"/>
  </p:normalViewPr>
  <p:slideViewPr>
    <p:cSldViewPr snapToGrid="0" snapToObjects="1">
      <p:cViewPr varScale="1">
        <p:scale>
          <a:sx n="152" d="100"/>
          <a:sy n="152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handoutMaster" Target="handoutMasters/handoutMaster1.xml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477F8-33BB-5540-A863-4A765FB911F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D753-BEE6-0C4C-895F-18D9E5B67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3E919-4CE5-C94C-93A5-A34AB78B083C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55F1F-B6B4-804E-84D7-1B71108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2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83057-5BFD-4E3C-AAB5-9166BAE2A395}" type="slidenum">
              <a:rPr lang="en-US"/>
              <a:pPr/>
              <a:t>19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5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83057-5BFD-4E3C-AAB5-9166BAE2A395}" type="slidenum">
              <a:rPr lang="en-US"/>
              <a:pPr/>
              <a:t>20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0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83057-5BFD-4E3C-AAB5-9166BAE2A395}" type="slidenum">
              <a:rPr lang="en-US"/>
              <a:pPr/>
              <a:t>21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83057-5BFD-4E3C-AAB5-9166BAE2A395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1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83057-5BFD-4E3C-AAB5-9166BAE2A395}" type="slidenum">
              <a:rPr lang="en-US"/>
              <a:pPr/>
              <a:t>23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2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83057-5BFD-4E3C-AAB5-9166BAE2A395}" type="slidenum">
              <a:rPr lang="en-US"/>
              <a:pPr/>
              <a:t>24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58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5867-9BF2-6949-B91A-0D7FA39A17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5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3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8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5867-9BF2-6949-B91A-0D7FA39A17D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1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3FC7C-601C-C84C-B986-8B77087C468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0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2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5867-9BF2-6949-B91A-0D7FA39A17D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32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5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9733-3C74-104F-9E50-DF58623F54E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8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0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10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17: </a:t>
            </a:r>
            <a:br>
              <a:rPr lang="en-US" dirty="0" smtClean="0"/>
            </a:br>
            <a:r>
              <a:rPr lang="en-US" dirty="0" smtClean="0"/>
              <a:t>Joins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16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Choosing the Right Index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22154" y="1793054"/>
            <a:ext cx="9547691" cy="4248472"/>
          </a:xfrm>
        </p:spPr>
        <p:txBody>
          <a:bodyPr>
            <a:noAutofit/>
          </a:bodyPr>
          <a:lstStyle/>
          <a:p>
            <a:endParaRPr lang="en-US" dirty="0">
              <a:solidFill>
                <a:srgbClr val="AA0311"/>
              </a:solidFill>
            </a:endParaRPr>
          </a:p>
          <a:p>
            <a:r>
              <a:rPr lang="en-US" dirty="0">
                <a:solidFill>
                  <a:srgbClr val="AA0311"/>
                </a:solidFill>
              </a:rPr>
              <a:t>Selectivity</a:t>
            </a:r>
            <a:r>
              <a:rPr lang="en-US" dirty="0"/>
              <a:t> of an access path = </a:t>
            </a:r>
            <a:r>
              <a:rPr lang="en-US" i="1" dirty="0"/>
              <a:t>fraction</a:t>
            </a:r>
            <a:r>
              <a:rPr lang="en-US" dirty="0"/>
              <a:t> of data pages that need to be retrieved</a:t>
            </a:r>
          </a:p>
          <a:p>
            <a:r>
              <a:rPr lang="en-US" dirty="0"/>
              <a:t>We want to choose the </a:t>
            </a:r>
            <a:r>
              <a:rPr lang="en-US" i="1" dirty="0"/>
              <a:t>most selective </a:t>
            </a:r>
            <a:r>
              <a:rPr lang="en-US" dirty="0"/>
              <a:t>path!</a:t>
            </a:r>
          </a:p>
          <a:p>
            <a:r>
              <a:rPr lang="en-US" dirty="0"/>
              <a:t>Estimating the selectivity of an access path is a hard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2: Matching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38300" y="1920054"/>
          <a:ext cx="6347188" cy="3680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462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</a:tblGrid>
              <a:tr h="3680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h(1)=0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566" y="3160214"/>
            <a:ext cx="120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R.A hashed values</a:t>
            </a:r>
            <a:endParaRPr lang="en-US" sz="24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744" y="560070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S</a:t>
            </a:r>
            <a:r>
              <a:rPr lang="en-US" sz="2400" smtClean="0">
                <a:latin typeface="+mj-lt"/>
              </a:rPr>
              <a:t>.A hashed values</a:t>
            </a:r>
            <a:endParaRPr lang="en-US" sz="2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R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⋈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𝑜𝑛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348847" y="2592844"/>
            <a:ext cx="336549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 perform the join, we ideally just need to explore the dark blue regions 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400" i="1" dirty="0" smtClean="0">
                <a:latin typeface="+mj-lt"/>
              </a:rPr>
              <a:t>= the tuples with same values of the join key A</a:t>
            </a:r>
            <a:endParaRPr lang="en-US" sz="2400" i="1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5253" y="1843390"/>
            <a:ext cx="1452047" cy="84901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A=1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86344" y="2606514"/>
            <a:ext cx="1452047" cy="449905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A=2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11895" y="2946110"/>
            <a:ext cx="776106" cy="796769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A=3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446895" y="3670010"/>
            <a:ext cx="776106" cy="564963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A=4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070600" y="4017825"/>
            <a:ext cx="776106" cy="564963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A=5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667500" y="4449625"/>
            <a:ext cx="1409700" cy="820875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A=6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2: Matching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38300" y="1920054"/>
          <a:ext cx="6347188" cy="3680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462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</a:tblGrid>
              <a:tr h="3680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h(1)=0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566" y="3160214"/>
            <a:ext cx="120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R.A hashed values</a:t>
            </a:r>
            <a:endParaRPr lang="en-US" sz="24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744" y="560070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S</a:t>
            </a:r>
            <a:r>
              <a:rPr lang="en-US" sz="2400" smtClean="0">
                <a:latin typeface="+mj-lt"/>
              </a:rPr>
              <a:t>.A hashed values</a:t>
            </a:r>
            <a:endParaRPr lang="en-US" sz="240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19853" y="1793054"/>
            <a:ext cx="5820848" cy="3578284"/>
          </a:xfrm>
          <a:prstGeom prst="roundRect">
            <a:avLst>
              <a:gd name="adj" fmla="val 6019"/>
            </a:avLst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R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⋈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𝑜𝑛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348847" y="2592844"/>
            <a:ext cx="336549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With a join algorithm like BNLJ that doesn’t take advantage of equijoin structure, we’d have to explore this </a:t>
            </a:r>
            <a:r>
              <a:rPr lang="en-US" sz="2400" b="1" i="1" dirty="0" smtClean="0">
                <a:latin typeface="+mj-lt"/>
              </a:rPr>
              <a:t>whole grid!</a:t>
            </a:r>
            <a:endParaRPr lang="en-US" sz="2400" i="1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8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2: Matching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38300" y="1920054"/>
          <a:ext cx="6347188" cy="3680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462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</a:tblGrid>
              <a:tr h="3680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h(1)=0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566" y="3160214"/>
            <a:ext cx="120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R.A hashed values</a:t>
            </a:r>
            <a:endParaRPr lang="en-US" sz="24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744" y="560070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S</a:t>
            </a:r>
            <a:r>
              <a:rPr lang="en-US" sz="2400" smtClean="0">
                <a:latin typeface="+mj-lt"/>
              </a:rPr>
              <a:t>.A hashed values</a:t>
            </a:r>
            <a:endParaRPr lang="en-US" sz="2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R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⋈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𝑜𝑛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345253" y="1843389"/>
            <a:ext cx="2633147" cy="1213029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h(A)=0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11894" y="2946110"/>
            <a:ext cx="1371239" cy="118139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h(A)=1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070600" y="4017825"/>
            <a:ext cx="2006600" cy="1278075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h(A)=2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96833" y="2493812"/>
            <a:ext cx="336549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With HJ, we only explore the </a:t>
            </a:r>
            <a:r>
              <a:rPr lang="en-US" sz="2800" b="1" i="1" dirty="0" smtClean="0">
                <a:latin typeface="+mj-lt"/>
              </a:rPr>
              <a:t>blue </a:t>
            </a:r>
            <a:r>
              <a:rPr lang="en-US" sz="2800" dirty="0" smtClean="0">
                <a:latin typeface="+mj-lt"/>
              </a:rPr>
              <a:t>regions</a:t>
            </a:r>
          </a:p>
          <a:p>
            <a:endParaRPr lang="en-US" sz="2800" i="1" dirty="0">
              <a:latin typeface="+mj-lt"/>
            </a:endParaRPr>
          </a:p>
          <a:p>
            <a:r>
              <a:rPr lang="en-US" sz="2800" i="1" dirty="0" smtClean="0">
                <a:latin typeface="+mj-lt"/>
              </a:rPr>
              <a:t>= the tuples with same values of </a:t>
            </a:r>
            <a:r>
              <a:rPr lang="en-US" sz="2800" b="1" i="1" dirty="0" smtClean="0">
                <a:latin typeface="+mj-lt"/>
              </a:rPr>
              <a:t>h(A)!</a:t>
            </a:r>
            <a:endParaRPr lang="en-US" sz="2800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8847" y="5568608"/>
            <a:ext cx="336549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We </a:t>
            </a:r>
            <a:r>
              <a:rPr lang="en-US" sz="2800" smtClean="0">
                <a:latin typeface="+mj-lt"/>
              </a:rPr>
              <a:t>can apply BNLJ to each of these regions</a:t>
            </a:r>
            <a:endParaRPr lang="en-US" sz="2800" i="1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9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2: Matching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38300" y="1920054"/>
          <a:ext cx="6347188" cy="3680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462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</a:tblGrid>
              <a:tr h="368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566" y="3160214"/>
            <a:ext cx="120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R.A hashed values</a:t>
            </a:r>
            <a:endParaRPr lang="en-US" sz="24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744" y="560070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S</a:t>
            </a:r>
            <a:r>
              <a:rPr lang="en-US" sz="2400" smtClean="0">
                <a:latin typeface="+mj-lt"/>
              </a:rPr>
              <a:t>.A hashed values</a:t>
            </a:r>
            <a:endParaRPr lang="en-US" sz="2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R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⋈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𝑜𝑛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366518" y="1830640"/>
            <a:ext cx="1386775" cy="857281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h'(</a:t>
            </a:r>
            <a:r>
              <a:rPr lang="en-US" dirty="0" smtClean="0"/>
              <a:t>A)=0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11894" y="2946110"/>
            <a:ext cx="770199" cy="792197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h'(A)=2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18836" y="2687921"/>
            <a:ext cx="336549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An alternative to applying BNLJ: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We could also hash again, and keep doing passes in memory to reduce further!</a:t>
            </a:r>
            <a:endParaRPr lang="en-US" sz="2800" i="1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11744" y="2596184"/>
            <a:ext cx="1346283" cy="465993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h'(A)=1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79829" y="3713022"/>
            <a:ext cx="697688" cy="516194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h'(A)=3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72515" y="4021366"/>
            <a:ext cx="697688" cy="516194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h'(</a:t>
            </a:r>
            <a:r>
              <a:rPr lang="en-US" smtClean="0"/>
              <a:t>A)=4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710468" y="4457301"/>
            <a:ext cx="1275020" cy="81644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h'(A)=5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9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memory do we need for HJ?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B+1 buffer pages</a:t>
            </a:r>
          </a:p>
          <a:p>
            <a:pPr lvl="1"/>
            <a:endParaRPr lang="en-US" dirty="0"/>
          </a:p>
          <a:p>
            <a:r>
              <a:rPr lang="en-US" dirty="0" smtClean="0"/>
              <a:t>Suppose (reasonably) that we can partition into B buckets in 2 passes:</a:t>
            </a:r>
          </a:p>
          <a:p>
            <a:pPr lvl="1"/>
            <a:r>
              <a:rPr lang="en-US" dirty="0" smtClean="0"/>
              <a:t>For R, we get B buckets of size ~P(R)/B</a:t>
            </a:r>
          </a:p>
          <a:p>
            <a:pPr lvl="1"/>
            <a:r>
              <a:rPr lang="en-US" dirty="0" smtClean="0"/>
              <a:t>To join these buckets in linear time, we need these buckets to fit in B-1 pages, so we have: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9439" y="1825625"/>
            <a:ext cx="38734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+ WLOG: Assume P(R) &lt;= P(S)</a:t>
            </a:r>
            <a:endParaRPr lang="en-US" sz="24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5313391"/>
                <a:ext cx="4777525" cy="925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−1≥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⇒~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𝑷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𝑹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13391"/>
                <a:ext cx="4777525" cy="9257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85854" y="5313391"/>
            <a:ext cx="337581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Quadratic relationship </a:t>
            </a:r>
            <a:r>
              <a:rPr lang="en-US" sz="2400" smtClean="0">
                <a:latin typeface="+mj-lt"/>
              </a:rPr>
              <a:t>between </a:t>
            </a:r>
            <a:r>
              <a:rPr lang="en-US" sz="2400" b="1" i="1" smtClean="0">
                <a:latin typeface="+mj-lt"/>
              </a:rPr>
              <a:t>smaller relation’s </a:t>
            </a:r>
            <a:r>
              <a:rPr lang="en-US" sz="2400" smtClean="0">
                <a:latin typeface="+mj-lt"/>
              </a:rPr>
              <a:t>size &amp; memory!</a:t>
            </a:r>
            <a:endParaRPr lang="en-US" sz="2400" i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821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2878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Memory requirements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9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6300" cy="4351338"/>
          </a:xfrm>
        </p:spPr>
        <p:txBody>
          <a:bodyPr/>
          <a:lstStyle/>
          <a:p>
            <a:r>
              <a:rPr lang="en-US" i="1" dirty="0" smtClean="0"/>
              <a:t>Given enough buffer pages as on previous slide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Partitioning</a:t>
            </a:r>
            <a:r>
              <a:rPr lang="en-US" dirty="0" smtClean="0"/>
              <a:t> requires reading + writing each page of R,S</a:t>
            </a:r>
          </a:p>
          <a:p>
            <a:pPr lvl="2"/>
            <a:r>
              <a:rPr lang="en-US" dirty="0" smtClean="0">
                <a:sym typeface="Wingdings"/>
              </a:rPr>
              <a:t> 2(P(R)+P(S)) IOs</a:t>
            </a:r>
          </a:p>
          <a:p>
            <a:pPr lvl="2"/>
            <a:endParaRPr lang="en-US" dirty="0">
              <a:sym typeface="Wingdings"/>
            </a:endParaRPr>
          </a:p>
          <a:p>
            <a:pPr lvl="1"/>
            <a:r>
              <a:rPr lang="en-US" b="1" dirty="0" smtClean="0">
                <a:sym typeface="Wingdings"/>
              </a:rPr>
              <a:t>Matching</a:t>
            </a:r>
            <a:r>
              <a:rPr lang="en-US" dirty="0" smtClean="0">
                <a:sym typeface="Wingdings"/>
              </a:rPr>
              <a:t> (with BNLJ) requires reading each page of R,S</a:t>
            </a:r>
          </a:p>
          <a:p>
            <a:pPr lvl="2"/>
            <a:r>
              <a:rPr lang="en-US" dirty="0" smtClean="0">
                <a:sym typeface="Wingdings"/>
              </a:rPr>
              <a:t> P(R) + P(S) IOs</a:t>
            </a:r>
          </a:p>
          <a:p>
            <a:pPr lvl="2"/>
            <a:endParaRPr lang="en-US" dirty="0">
              <a:sym typeface="Wingdings"/>
            </a:endParaRPr>
          </a:p>
          <a:p>
            <a:pPr lvl="1"/>
            <a:r>
              <a:rPr lang="en-US" b="1" dirty="0" smtClean="0">
                <a:sym typeface="Wingdings"/>
              </a:rPr>
              <a:t>Writing out results</a:t>
            </a:r>
            <a:r>
              <a:rPr lang="en-US" dirty="0" smtClean="0">
                <a:sym typeface="Wingdings"/>
              </a:rPr>
              <a:t> could be as bad as P(R)*P(S)… but probably closer to P(R)+P(S)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9586" y="5592188"/>
            <a:ext cx="699282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HJ takes </a:t>
            </a:r>
            <a:r>
              <a:rPr lang="en-US" sz="3200" b="1" dirty="0" smtClean="0">
                <a:latin typeface="+mj-lt"/>
              </a:rPr>
              <a:t>~3(P(R)+P(S)) + </a:t>
            </a:r>
            <a:r>
              <a:rPr lang="en-US" sz="3200" b="1" i="1" dirty="0" smtClean="0">
                <a:latin typeface="+mj-lt"/>
              </a:rPr>
              <a:t>OUT</a:t>
            </a:r>
            <a:r>
              <a:rPr lang="en-US" sz="3200" dirty="0" smtClean="0">
                <a:latin typeface="+mj-lt"/>
              </a:rPr>
              <a:t> IOs!</a:t>
            </a:r>
            <a:endParaRPr lang="en-US" sz="3200" i="1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821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2878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Memory requirements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0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99436"/>
            <a:ext cx="8229600" cy="1143000"/>
          </a:xfrm>
        </p:spPr>
        <p:txBody>
          <a:bodyPr/>
          <a:lstStyle/>
          <a:p>
            <a:r>
              <a:rPr lang="en-US" dirty="0" smtClean="0"/>
              <a:t>SMJ vs. HJ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4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Sort-Merge </a:t>
            </a:r>
            <a:r>
              <a:rPr lang="en-US" dirty="0" err="1" smtClean="0"/>
              <a:t>v</a:t>
            </a:r>
            <a:r>
              <a:rPr lang="en-US" dirty="0" smtClean="0"/>
              <a:t>. Hash Join</a:t>
            </a: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9067800" cy="34925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Given enough memory</a:t>
            </a:r>
            <a:r>
              <a:rPr lang="en-US" dirty="0" smtClean="0"/>
              <a:t>, both SMJ and HJ have performance: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“Enough” memory =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SMJ: B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&gt; max{P(R), P(S)}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HJ: B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&gt; min{P(R), P(S)}</a:t>
            </a:r>
          </a:p>
          <a:p>
            <a:pPr lvl="1">
              <a:buSzPct val="75000"/>
            </a:pPr>
            <a:endParaRPr lang="en-US" dirty="0" smtClean="0"/>
          </a:p>
          <a:p>
            <a:pPr lvl="1">
              <a:buSzPct val="75000"/>
            </a:pPr>
            <a:endParaRPr lang="en-US" dirty="0" smtClean="0"/>
          </a:p>
          <a:p>
            <a:pPr lvl="1">
              <a:buSzPct val="75000"/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52600" y="5725180"/>
            <a:ext cx="8610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>
                <a:latin typeface="+mj-lt"/>
              </a:rPr>
              <a:t>Hash Join superior if relation sizes </a:t>
            </a:r>
            <a:r>
              <a:rPr lang="en-US" sz="2800" b="1" i="1" dirty="0">
                <a:latin typeface="+mj-lt"/>
              </a:rPr>
              <a:t>differ greatly</a:t>
            </a:r>
            <a:r>
              <a:rPr lang="en-US" sz="2800" dirty="0">
                <a:latin typeface="+mj-lt"/>
              </a:rPr>
              <a:t>. 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7474" y="2450812"/>
            <a:ext cx="35370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+mj-lt"/>
              </a:rPr>
              <a:t>~3(P(R)+P(S)) + </a:t>
            </a:r>
            <a:r>
              <a:rPr lang="en-US" sz="3200" b="1" i="1" smtClean="0">
                <a:latin typeface="+mj-lt"/>
              </a:rPr>
              <a:t>OUT</a:t>
            </a:r>
            <a:endParaRPr lang="en-US" sz="3200" i="1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8443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bldLvl="2" autoUpdateAnimBg="0"/>
      <p:bldP spid="9" grpId="0" animBg="1"/>
      <p:bldP spid="1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Comparisons of Hash and Sort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0201"/>
            <a:ext cx="7465494" cy="4525963"/>
          </a:xfrm>
        </p:spPr>
        <p:txBody>
          <a:bodyPr/>
          <a:lstStyle/>
          <a:p>
            <a:pPr>
              <a:buSzPct val="75000"/>
            </a:pPr>
            <a:endParaRPr lang="en-US" dirty="0" smtClean="0"/>
          </a:p>
          <a:p>
            <a:pPr>
              <a:buSzPct val="75000"/>
            </a:pPr>
            <a:r>
              <a:rPr lang="en-US" dirty="0" smtClean="0"/>
              <a:t>Hash Joins are highly parallelizable.</a:t>
            </a:r>
          </a:p>
          <a:p>
            <a:pPr>
              <a:buSzPct val="75000"/>
            </a:pPr>
            <a:endParaRPr lang="en-US" dirty="0" smtClean="0"/>
          </a:p>
          <a:p>
            <a:pPr>
              <a:buSzPct val="75000"/>
            </a:pPr>
            <a:endParaRPr lang="en-US" dirty="0" smtClean="0"/>
          </a:p>
          <a:p>
            <a:pPr>
              <a:buSzPct val="75000"/>
            </a:pPr>
            <a:endParaRPr lang="en-US" dirty="0" smtClean="0"/>
          </a:p>
          <a:p>
            <a:pPr>
              <a:buSzPct val="75000"/>
            </a:pPr>
            <a:r>
              <a:rPr lang="en-US" dirty="0" smtClean="0"/>
              <a:t>Sort-Merge less sensitive to data skew</a:t>
            </a:r>
            <a:r>
              <a:rPr lang="en-US" dirty="0"/>
              <a:t> </a:t>
            </a:r>
            <a:r>
              <a:rPr lang="en-US" dirty="0" smtClean="0"/>
              <a:t>and result is sorted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780" y="-22510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Saw IO-aware join algorithms</a:t>
            </a:r>
          </a:p>
          <a:p>
            <a:pPr lvl="1"/>
            <a:r>
              <a:rPr lang="en-US" dirty="0" smtClean="0"/>
              <a:t>Massive difference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Memory sizes key in hash versus sort join</a:t>
            </a:r>
          </a:p>
          <a:p>
            <a:pPr lvl="1"/>
            <a:r>
              <a:rPr lang="en-US" dirty="0" smtClean="0"/>
              <a:t>Hash Join = Little dog (depends on smaller relation)</a:t>
            </a:r>
          </a:p>
          <a:p>
            <a:pPr lvl="1"/>
            <a:endParaRPr lang="en-US" dirty="0"/>
          </a:p>
          <a:p>
            <a:r>
              <a:rPr lang="en-US" dirty="0" smtClean="0"/>
              <a:t>Skew is also a major factor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3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Projection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22154" y="1793054"/>
            <a:ext cx="9547691" cy="42484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AA0311"/>
                </a:solidFill>
              </a:rPr>
              <a:t>Simple case</a:t>
            </a:r>
            <a:r>
              <a:rPr lang="en-US" dirty="0"/>
              <a:t>: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SELECT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R.a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R.d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scan the file and for each tuple output </a:t>
            </a:r>
            <a:r>
              <a:rPr lang="en-US" dirty="0" err="1"/>
              <a:t>R.a</a:t>
            </a:r>
            <a:r>
              <a:rPr lang="en-US" dirty="0"/>
              <a:t>, </a:t>
            </a:r>
            <a:r>
              <a:rPr lang="en-US" dirty="0" err="1"/>
              <a:t>R.d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AA0311"/>
                </a:solidFill>
              </a:rPr>
              <a:t>Hard case</a:t>
            </a:r>
            <a:r>
              <a:rPr lang="en-US" dirty="0"/>
              <a:t>: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SELECT DISTINCT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R.a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R.d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project out the attributes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eliminate </a:t>
            </a:r>
            <a:r>
              <a:rPr lang="en-US" i="1" dirty="0"/>
              <a:t>duplicate tuples </a:t>
            </a:r>
            <a:r>
              <a:rPr lang="en-US" dirty="0"/>
              <a:t>(this is the difficult part!)</a:t>
            </a:r>
          </a:p>
        </p:txBody>
      </p:sp>
    </p:spTree>
    <p:extLst>
      <p:ext uri="{BB962C8B-B14F-4D97-AF65-F5344CB8AC3E}">
        <p14:creationId xmlns:p14="http://schemas.microsoft.com/office/powerpoint/2010/main" val="15033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Projection: Sort-based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22154" y="1793054"/>
            <a:ext cx="9547691" cy="42484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We can improve upon the naïve algorithm by modifying the sorting algorithm: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In Pass </a:t>
            </a:r>
            <a:r>
              <a:rPr lang="en-US" sz="2400" b="1" dirty="0"/>
              <a:t>0</a:t>
            </a:r>
            <a:r>
              <a:rPr lang="en-US" sz="2400" dirty="0"/>
              <a:t> of sorting, project out the attributes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In subsequent passes, eliminate the duplicates while merging the runs</a:t>
            </a:r>
          </a:p>
        </p:txBody>
      </p:sp>
    </p:spTree>
    <p:extLst>
      <p:ext uri="{BB962C8B-B14F-4D97-AF65-F5344CB8AC3E}">
        <p14:creationId xmlns:p14="http://schemas.microsoft.com/office/powerpoint/2010/main" val="17810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Projection: Hash-based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22154" y="1793054"/>
            <a:ext cx="9547691" cy="42484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2-phase algorithm: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</a:rPr>
              <a:t>partitioning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project out attributes and split the input into B-1 partitions using a hash function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</a:rPr>
              <a:t>duplicate elimination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read each partition into memory and use an in-memory hash table (with a </a:t>
            </a:r>
            <a:r>
              <a:rPr lang="en-US" i="1" dirty="0">
                <a:solidFill>
                  <a:srgbClr val="000000"/>
                </a:solidFill>
              </a:rPr>
              <a:t>different</a:t>
            </a:r>
            <a:r>
              <a:rPr lang="en-US" dirty="0">
                <a:solidFill>
                  <a:srgbClr val="000000"/>
                </a:solidFill>
              </a:rPr>
              <a:t> hash function) to remove duplicates</a:t>
            </a:r>
          </a:p>
        </p:txBody>
      </p:sp>
    </p:spTree>
    <p:extLst>
      <p:ext uri="{BB962C8B-B14F-4D97-AF65-F5344CB8AC3E}">
        <p14:creationId xmlns:p14="http://schemas.microsoft.com/office/powerpoint/2010/main" val="8194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4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RECAP: Joins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Nested Loop Join (NLJ)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Block Nested Loop Join (BNLJ)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Index Nested Loop Join (INLJ)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Nested Loop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RECAP: Joins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Nested Loop Join (NLJ)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Block Nested Loop Join (BNLJ)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Index Nested Loop Join (INLJ)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8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65844"/>
            <a:ext cx="8229600" cy="1143000"/>
          </a:xfrm>
        </p:spPr>
        <p:txBody>
          <a:bodyPr/>
          <a:lstStyle/>
          <a:p>
            <a:r>
              <a:rPr lang="en-US" dirty="0" smtClean="0"/>
              <a:t>RECAP: Joins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1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251-FD48-4EFD-BC81-08BA09D58607}" type="slidenum">
              <a:rPr lang="en-US"/>
              <a:pPr/>
              <a:t>19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+mj-lt"/>
                  </a:rPr>
                  <a:t>Example:</a:t>
                </a:r>
                <a:r>
                  <a:rPr lang="en-US" sz="2800" dirty="0" smtClean="0">
                    <a:latin typeface="+mj-lt"/>
                  </a:rPr>
                  <a:t> Returns all pairs of tuples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  <m:r>
                      <a:rPr lang="en-US" sz="2800" i="1" dirty="0" err="1" smtClean="0">
                        <a:latin typeface="Cambria Math" charset="0"/>
                      </a:rPr>
                      <m:t>.</m:t>
                    </m:r>
                    <m:r>
                      <a:rPr lang="en-US" sz="2800" i="1" dirty="0" err="1" smtClean="0">
                        <a:latin typeface="Cambria Math" charset="0"/>
                      </a:rPr>
                      <m:t>𝐴</m:t>
                    </m:r>
                    <m:r>
                      <a:rPr lang="en-US" sz="2800" i="1" dirty="0" smtClean="0">
                        <a:latin typeface="Cambria Math" charset="0"/>
                      </a:rPr>
                      <m:t> = 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49878" y="4005091"/>
          <a:ext cx="86758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7275"/>
                <a:gridCol w="430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23738" y="4005091"/>
          <a:ext cx="1306533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3411"/>
                <a:gridCol w="441561"/>
                <a:gridCol w="4415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373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endParaRPr lang="en-US" sz="2400" b="1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64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Menlo" charset="0"/>
                <a:ea typeface="Menlo" charset="0"/>
                <a:cs typeface="Menlo" charset="0"/>
              </a:rPr>
              <a:t>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52160" y="4542600"/>
            <a:ext cx="957431" cy="66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95682" y="4005091"/>
          <a:ext cx="1617227" cy="256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0098"/>
                <a:gridCol w="419548"/>
                <a:gridCol w="376518"/>
                <a:gridCol w="441063"/>
              </a:tblGrid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23738" y="4776395"/>
            <a:ext cx="1306533" cy="31197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37648" y="4776205"/>
            <a:ext cx="879811" cy="31216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416883" y="1690688"/>
            <a:ext cx="364715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R.A,B,C,D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R, S</a:t>
            </a:r>
          </a:p>
          <a:p>
            <a:pPr eaLnBrk="0" hangingPunct="0"/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 = S.A</a:t>
            </a:r>
            <a:endParaRPr lang="en-US" sz="2800" dirty="0">
              <a:solidFill>
                <a:schemeClr val="tx2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0015" y="322650"/>
            <a:ext cx="10020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Graduate School Information Panel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691801" y="2765541"/>
            <a:ext cx="495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Should I attend graduate school in CS?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19128" y="1418575"/>
            <a:ext cx="4770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Thursday, Nov 9 @ 3:00PM</a:t>
            </a:r>
          </a:p>
          <a:p>
            <a:pPr algn="ctr"/>
            <a:r>
              <a:rPr lang="en-US" sz="3200" b="1" dirty="0" smtClean="0"/>
              <a:t>1240CS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7" y="2747666"/>
            <a:ext cx="2209460" cy="1467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1" y="2765541"/>
            <a:ext cx="1467518" cy="1467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8300" y="4233426"/>
            <a:ext cx="570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How do I prepare a competitive application?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22" y="4984750"/>
            <a:ext cx="6960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Join us for a live Q&amp;A with CS faculty, </a:t>
            </a:r>
            <a:br>
              <a:rPr lang="en-US" sz="3200" dirty="0" smtClean="0"/>
            </a:br>
            <a:r>
              <a:rPr lang="en-US" sz="3200" dirty="0" smtClean="0"/>
              <a:t>graduate students, and a </a:t>
            </a:r>
            <a:br>
              <a:rPr lang="en-US" sz="3200" dirty="0" smtClean="0"/>
            </a:br>
            <a:r>
              <a:rPr lang="en-US" sz="3200" dirty="0" smtClean="0"/>
              <a:t>graduate school admissions coordinator!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2758" y="3494134"/>
            <a:ext cx="588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How do I choose the right graduate program?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2213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251-FD48-4EFD-BC81-08BA09D58607}" type="slidenum">
              <a:rPr lang="en-US"/>
              <a:pPr/>
              <a:t>20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+mj-lt"/>
                  </a:rPr>
                  <a:t>Example:</a:t>
                </a:r>
                <a:r>
                  <a:rPr lang="en-US" sz="2800" dirty="0" smtClean="0">
                    <a:latin typeface="+mj-lt"/>
                  </a:rPr>
                  <a:t> Returns all pairs of tuples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  <m:r>
                      <a:rPr lang="en-US" sz="2800" i="1" dirty="0" err="1" smtClean="0">
                        <a:latin typeface="Cambria Math" charset="0"/>
                      </a:rPr>
                      <m:t>.</m:t>
                    </m:r>
                    <m:r>
                      <a:rPr lang="en-US" sz="2800" i="1" dirty="0" err="1" smtClean="0">
                        <a:latin typeface="Cambria Math" charset="0"/>
                      </a:rPr>
                      <m:t>𝐴</m:t>
                    </m:r>
                    <m:r>
                      <a:rPr lang="en-US" sz="2800" i="1" dirty="0" smtClean="0">
                        <a:latin typeface="Cambria Math" charset="0"/>
                      </a:rPr>
                      <m:t> = 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49878" y="4005091"/>
          <a:ext cx="86758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7275"/>
                <a:gridCol w="430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23738" y="4005091"/>
          <a:ext cx="1306533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3411"/>
                <a:gridCol w="441561"/>
                <a:gridCol w="4415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373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endParaRPr lang="en-US" sz="2400" b="1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64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Menlo" charset="0"/>
                <a:ea typeface="Menlo" charset="0"/>
                <a:cs typeface="Menlo" charset="0"/>
              </a:rPr>
              <a:t>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52160" y="4542600"/>
            <a:ext cx="957431" cy="66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95682" y="4005091"/>
          <a:ext cx="1617227" cy="256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0098"/>
                <a:gridCol w="419548"/>
                <a:gridCol w="376518"/>
                <a:gridCol w="441063"/>
              </a:tblGrid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23738" y="4776395"/>
            <a:ext cx="1306533" cy="31197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37648" y="5131090"/>
            <a:ext cx="879811" cy="31216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416883" y="1690688"/>
            <a:ext cx="364715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R.A,B,C,D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R, S</a:t>
            </a:r>
          </a:p>
          <a:p>
            <a:pPr eaLnBrk="0" hangingPunct="0"/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 = S.A</a:t>
            </a:r>
            <a:endParaRPr lang="en-US" sz="2800" dirty="0">
              <a:solidFill>
                <a:schemeClr val="tx2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251-FD48-4EFD-BC81-08BA09D58607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+mj-lt"/>
                  </a:rPr>
                  <a:t>Example:</a:t>
                </a:r>
                <a:r>
                  <a:rPr lang="en-US" sz="2800" dirty="0" smtClean="0">
                    <a:latin typeface="+mj-lt"/>
                  </a:rPr>
                  <a:t> Returns all pairs of tuples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  <m:r>
                      <a:rPr lang="en-US" sz="2800" i="1" dirty="0" err="1" smtClean="0">
                        <a:latin typeface="Cambria Math" charset="0"/>
                      </a:rPr>
                      <m:t>.</m:t>
                    </m:r>
                    <m:r>
                      <a:rPr lang="en-US" sz="2800" i="1" dirty="0" err="1" smtClean="0">
                        <a:latin typeface="Cambria Math" charset="0"/>
                      </a:rPr>
                      <m:t>𝐴</m:t>
                    </m:r>
                    <m:r>
                      <a:rPr lang="en-US" sz="2800" i="1" dirty="0" smtClean="0">
                        <a:latin typeface="Cambria Math" charset="0"/>
                      </a:rPr>
                      <m:t> = 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49878" y="4005091"/>
          <a:ext cx="86758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7275"/>
                <a:gridCol w="430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23738" y="4005091"/>
          <a:ext cx="1306533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3411"/>
                <a:gridCol w="441561"/>
                <a:gridCol w="4415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373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endParaRPr lang="en-US" sz="2400" b="1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64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Menlo" charset="0"/>
                <a:ea typeface="Menlo" charset="0"/>
                <a:cs typeface="Menlo" charset="0"/>
              </a:rPr>
              <a:t>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52160" y="4542600"/>
            <a:ext cx="957431" cy="66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95682" y="4005091"/>
          <a:ext cx="1617227" cy="256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0098"/>
                <a:gridCol w="419548"/>
                <a:gridCol w="376518"/>
                <a:gridCol w="441063"/>
              </a:tblGrid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07500" y="5176479"/>
            <a:ext cx="1306533" cy="31197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37648" y="4776110"/>
            <a:ext cx="879811" cy="31216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416883" y="1690688"/>
            <a:ext cx="364715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R.A,B,C,D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R, S</a:t>
            </a:r>
          </a:p>
          <a:p>
            <a:pPr eaLnBrk="0" hangingPunct="0"/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 = S.A</a:t>
            </a:r>
            <a:endParaRPr lang="en-US" sz="2800" dirty="0">
              <a:solidFill>
                <a:schemeClr val="tx2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251-FD48-4EFD-BC81-08BA09D58607}" type="slidenum">
              <a:rPr lang="en-US"/>
              <a:pPr/>
              <a:t>22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+mj-lt"/>
                  </a:rPr>
                  <a:t>Example:</a:t>
                </a:r>
                <a:r>
                  <a:rPr lang="en-US" sz="2800" dirty="0" smtClean="0">
                    <a:latin typeface="+mj-lt"/>
                  </a:rPr>
                  <a:t> Returns all pairs of tuples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  <m:r>
                      <a:rPr lang="en-US" sz="2800" i="1" dirty="0" err="1" smtClean="0">
                        <a:latin typeface="Cambria Math" charset="0"/>
                      </a:rPr>
                      <m:t>.</m:t>
                    </m:r>
                    <m:r>
                      <a:rPr lang="en-US" sz="2800" i="1" dirty="0" err="1" smtClean="0">
                        <a:latin typeface="Cambria Math" charset="0"/>
                      </a:rPr>
                      <m:t>𝐴</m:t>
                    </m:r>
                    <m:r>
                      <a:rPr lang="en-US" sz="2800" i="1" dirty="0" smtClean="0">
                        <a:latin typeface="Cambria Math" charset="0"/>
                      </a:rPr>
                      <m:t> = 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49878" y="4005091"/>
          <a:ext cx="86758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7275"/>
                <a:gridCol w="430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23738" y="4005091"/>
          <a:ext cx="1306533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3411"/>
                <a:gridCol w="441561"/>
                <a:gridCol w="4415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373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endParaRPr lang="en-US" sz="2400" b="1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64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Menlo" charset="0"/>
                <a:ea typeface="Menlo" charset="0"/>
                <a:cs typeface="Menlo" charset="0"/>
              </a:rPr>
              <a:t>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52160" y="4542600"/>
            <a:ext cx="957431" cy="66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95682" y="4005091"/>
          <a:ext cx="1617227" cy="256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0098"/>
                <a:gridCol w="419548"/>
                <a:gridCol w="376518"/>
                <a:gridCol w="441063"/>
              </a:tblGrid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07500" y="5176479"/>
            <a:ext cx="1306533" cy="31197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24775" y="5131090"/>
            <a:ext cx="879811" cy="31216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416883" y="1690688"/>
            <a:ext cx="364715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R.A,B,C,D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R, S</a:t>
            </a:r>
          </a:p>
          <a:p>
            <a:pPr eaLnBrk="0" hangingPunct="0"/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 = S.A</a:t>
            </a:r>
            <a:endParaRPr lang="en-US" sz="2800" dirty="0">
              <a:solidFill>
                <a:schemeClr val="tx2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251-FD48-4EFD-BC81-08BA09D58607}" type="slidenum">
              <a:rPr lang="en-US"/>
              <a:pPr/>
              <a:t>23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+mj-lt"/>
                  </a:rPr>
                  <a:t>Example:</a:t>
                </a:r>
                <a:r>
                  <a:rPr lang="en-US" sz="2800" dirty="0" smtClean="0">
                    <a:latin typeface="+mj-lt"/>
                  </a:rPr>
                  <a:t> Returns all pairs of tuples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  <m:r>
                      <a:rPr lang="en-US" sz="2800" i="1" dirty="0" err="1" smtClean="0">
                        <a:latin typeface="Cambria Math" charset="0"/>
                      </a:rPr>
                      <m:t>.</m:t>
                    </m:r>
                    <m:r>
                      <a:rPr lang="en-US" sz="2800" i="1" dirty="0" err="1" smtClean="0">
                        <a:latin typeface="Cambria Math" charset="0"/>
                      </a:rPr>
                      <m:t>𝐴</m:t>
                    </m:r>
                    <m:r>
                      <a:rPr lang="en-US" sz="2800" i="1" dirty="0" smtClean="0">
                        <a:latin typeface="Cambria Math" charset="0"/>
                      </a:rPr>
                      <m:t> = 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49878" y="4005091"/>
          <a:ext cx="86758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7275"/>
                <a:gridCol w="430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723738" y="4005091"/>
          <a:ext cx="1306533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3411"/>
                <a:gridCol w="441561"/>
                <a:gridCol w="4415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373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endParaRPr lang="en-US" sz="2400" b="1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648" y="3543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Menlo" charset="0"/>
                <a:ea typeface="Menlo" charset="0"/>
                <a:cs typeface="Menlo" charset="0"/>
              </a:rPr>
              <a:t>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52160" y="4542600"/>
            <a:ext cx="957431" cy="66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95682" y="4005091"/>
          <a:ext cx="1617227" cy="256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0098"/>
                <a:gridCol w="419548"/>
                <a:gridCol w="376518"/>
                <a:gridCol w="441063"/>
              </a:tblGrid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23737" y="5531065"/>
            <a:ext cx="1306533" cy="31197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37648" y="4386519"/>
            <a:ext cx="879811" cy="31216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416883" y="1690688"/>
            <a:ext cx="364715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R.A,B,C,D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R, S</a:t>
            </a:r>
          </a:p>
          <a:p>
            <a:pPr eaLnBrk="0" hangingPunct="0"/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 = S.A</a:t>
            </a:r>
            <a:endParaRPr lang="en-US" sz="2800" dirty="0">
              <a:solidFill>
                <a:schemeClr val="tx2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5251-FD48-4EFD-BC81-08BA09D5860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Semantically: A Subset of the Cross </a:t>
            </a:r>
            <a:r>
              <a:rPr lang="en-US" dirty="0"/>
              <a:t>P</a:t>
            </a:r>
            <a:r>
              <a:rPr lang="en-US" dirty="0" smtClean="0"/>
              <a:t>roduct</a:t>
            </a:r>
            <a:endParaRPr lang="en-US" dirty="0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416883" y="1690688"/>
            <a:ext cx="364715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R.A,B,C,D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800" dirty="0">
                <a:latin typeface="Menlo" charset="0"/>
                <a:ea typeface="Menlo" charset="0"/>
                <a:cs typeface="Menlo" charset="0"/>
              </a:rPr>
            </a:b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R, S</a:t>
            </a:r>
          </a:p>
          <a:p>
            <a:pPr eaLnBrk="0" hangingPunct="0"/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 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R.A = S.A</a:t>
            </a:r>
            <a:endParaRPr lang="en-US" sz="2800" dirty="0">
              <a:solidFill>
                <a:schemeClr val="tx2"/>
              </a:solidFill>
              <a:latin typeface="Menlo" charset="0"/>
              <a:ea typeface="Menlo" charset="0"/>
              <a:cs typeface="Menlo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+mj-lt"/>
                  </a:rPr>
                  <a:t>Example:</a:t>
                </a:r>
                <a:r>
                  <a:rPr lang="en-US" sz="2800" dirty="0" smtClean="0">
                    <a:latin typeface="+mj-lt"/>
                  </a:rPr>
                  <a:t> Returns all pairs of tuples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  <m:r>
                      <a:rPr lang="en-US" sz="2800" i="1" dirty="0" err="1" smtClean="0">
                        <a:latin typeface="Cambria Math" charset="0"/>
                      </a:rPr>
                      <m:t>.</m:t>
                    </m:r>
                    <m:r>
                      <a:rPr lang="en-US" sz="2800" i="1" dirty="0" err="1" smtClean="0">
                        <a:latin typeface="Cambria Math" charset="0"/>
                      </a:rPr>
                      <m:t>𝐴</m:t>
                    </m:r>
                    <m:r>
                      <a:rPr lang="en-US" sz="2800" i="1" dirty="0" smtClean="0">
                        <a:latin typeface="Cambria Math" charset="0"/>
                      </a:rPr>
                      <m:t> = 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03" y="1690688"/>
                <a:ext cx="4799997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94129" y="3962393"/>
          <a:ext cx="867581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7275"/>
                <a:gridCol w="430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48644" y="3962393"/>
          <a:ext cx="1306533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3411"/>
                <a:gridCol w="441561"/>
                <a:gridCol w="4415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8644" y="350072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R</a:t>
            </a:r>
            <a:endParaRPr lang="en-US" sz="2400" b="1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1899" y="350072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Menlo" charset="0"/>
                <a:ea typeface="Menlo" charset="0"/>
                <a:cs typeface="Menlo" charset="0"/>
              </a:rPr>
              <a:t>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18783" y="4370586"/>
            <a:ext cx="957431" cy="6669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73702" y="3700337"/>
          <a:ext cx="1617227" cy="256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0098"/>
                <a:gridCol w="419548"/>
                <a:gridCol w="376518"/>
                <a:gridCol w="441063"/>
              </a:tblGrid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73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5177" y="4428419"/>
                <a:ext cx="4344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77" y="4428419"/>
                <a:ext cx="434413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96387" y="5147867"/>
            <a:ext cx="1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Cross Product</a:t>
            </a:r>
            <a:endParaRPr lang="en-US" sz="2400"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398794" y="4370586"/>
            <a:ext cx="957431" cy="6669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3931" y="5205700"/>
            <a:ext cx="155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Filter by conditions</a:t>
            </a:r>
          </a:p>
          <a:p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latin typeface="+mj-lt"/>
              </a:rPr>
              <a:t>r.A</a:t>
            </a:r>
            <a:r>
              <a:rPr lang="en-US" sz="2400" dirty="0" smtClean="0">
                <a:latin typeface="+mj-lt"/>
              </a:rPr>
              <a:t> = </a:t>
            </a:r>
            <a:r>
              <a:rPr lang="en-US" sz="2400" dirty="0" err="1" smtClean="0">
                <a:latin typeface="+mj-lt"/>
              </a:rPr>
              <a:t>s.A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3287" y="4212976"/>
            <a:ext cx="52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Menlo" charset="0"/>
                <a:ea typeface="Menlo" charset="0"/>
                <a:cs typeface="Menlo" charset="0"/>
              </a:rPr>
              <a:t>…</a:t>
            </a:r>
            <a:endParaRPr lang="en-US" sz="440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0538" y="4370586"/>
            <a:ext cx="268830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Can we </a:t>
            </a:r>
            <a:r>
              <a:rPr lang="en-US" sz="2800" smtClean="0">
                <a:latin typeface="+mj-lt"/>
              </a:rPr>
              <a:t>actually implement a join in this way?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8" y="1719660"/>
                <a:ext cx="135684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write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to mean </a:t>
                </a:r>
                <a:r>
                  <a:rPr lang="en-US" i="1" dirty="0" smtClean="0"/>
                  <a:t>join R and S by returning all tuple pairs where </a:t>
                </a:r>
                <a:r>
                  <a:rPr lang="en-US" b="1" i="1" dirty="0" smtClean="0"/>
                  <a:t>all shared attributes </a:t>
                </a:r>
                <a:r>
                  <a:rPr lang="en-US" i="1" dirty="0" smtClean="0"/>
                  <a:t>are equal</a:t>
                </a:r>
              </a:p>
              <a:p>
                <a:endParaRPr lang="en-US" b="1" i="1" dirty="0"/>
              </a:p>
              <a:p>
                <a:r>
                  <a:rPr lang="en-US" dirty="0" smtClean="0"/>
                  <a:t>We write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𝐑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𝑺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on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to mean </a:t>
                </a:r>
                <a:r>
                  <a:rPr lang="en-US" i="1" dirty="0" smtClean="0"/>
                  <a:t>join R and S by returning all tuple pairs where </a:t>
                </a:r>
                <a:r>
                  <a:rPr lang="en-US" b="1" i="1" dirty="0" smtClean="0"/>
                  <a:t>attribute(s) A </a:t>
                </a:r>
                <a:r>
                  <a:rPr lang="en-US" i="1" dirty="0" smtClean="0"/>
                  <a:t>are equal</a:t>
                </a:r>
              </a:p>
              <a:p>
                <a:endParaRPr lang="en-US" i="1" dirty="0"/>
              </a:p>
              <a:p>
                <a:r>
                  <a:rPr lang="en-US" dirty="0" smtClean="0"/>
                  <a:t>For simplicity, we’ll consider joins on </a:t>
                </a:r>
                <a:r>
                  <a:rPr lang="en-US" b="1" dirty="0" smtClean="0"/>
                  <a:t>two tables</a:t>
                </a:r>
                <a:r>
                  <a:rPr lang="en-US" dirty="0" smtClean="0"/>
                  <a:t> and with </a:t>
                </a:r>
                <a:r>
                  <a:rPr lang="en-US" b="1" dirty="0" smtClean="0"/>
                  <a:t>equality constraints </a:t>
                </a:r>
                <a:r>
                  <a:rPr lang="en-US" dirty="0" smtClean="0"/>
                  <a:t>(“equijoins”)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0" y="5307266"/>
            <a:ext cx="564952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However joins </a:t>
            </a:r>
            <a:r>
              <a:rPr lang="en-US" sz="2800" i="1" dirty="0" smtClean="0">
                <a:latin typeface="+mj-lt"/>
              </a:rPr>
              <a:t>can</a:t>
            </a:r>
            <a:r>
              <a:rPr lang="en-US" sz="2800" dirty="0" smtClean="0">
                <a:latin typeface="+mj-lt"/>
              </a:rPr>
              <a:t> merge &gt; 2 tables, and some algorithms </a:t>
            </a:r>
            <a:r>
              <a:rPr lang="en-US" sz="2800" smtClean="0">
                <a:latin typeface="+mj-lt"/>
              </a:rPr>
              <a:t>do support non-equality </a:t>
            </a:r>
            <a:r>
              <a:rPr lang="en-US" sz="2800" dirty="0" smtClean="0">
                <a:latin typeface="+mj-lt"/>
              </a:rPr>
              <a:t>constraints!</a:t>
            </a:r>
            <a:endParaRPr lang="en-US" sz="28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Joins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7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F4E0-EC4C-9843-94AC-AEB7CB568A9C}" type="slidenum">
              <a:rPr lang="en-US"/>
              <a:pPr/>
              <a:t>26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Loop Joins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1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131"/>
            <a:ext cx="7875494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We are again considering “IO aware” algorithms: </a:t>
            </a:r>
            <a:r>
              <a:rPr lang="en-US" b="1" i="1" dirty="0" smtClean="0"/>
              <a:t>care about disk IO</a:t>
            </a:r>
          </a:p>
          <a:p>
            <a:pPr lvl="1"/>
            <a:endParaRPr lang="en-US" sz="2800" dirty="0"/>
          </a:p>
          <a:p>
            <a:r>
              <a:rPr lang="en-US" dirty="0" smtClean="0"/>
              <a:t>Given a relation R, let:</a:t>
            </a:r>
            <a:endParaRPr lang="en-US" dirty="0"/>
          </a:p>
          <a:p>
            <a:pPr lvl="1"/>
            <a:r>
              <a:rPr lang="en-US" sz="2800" dirty="0" smtClean="0"/>
              <a:t>T(R) = # of tuples in R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(R) = # of pages in R</a:t>
            </a:r>
          </a:p>
          <a:p>
            <a:pPr lvl="1"/>
            <a:endParaRPr lang="en-US" sz="2800" dirty="0"/>
          </a:p>
          <a:p>
            <a:r>
              <a:rPr lang="en-US" dirty="0" smtClean="0"/>
              <a:t>Note also that we omit ceilings in calculations… good exercise to put back in!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79202" y="3268746"/>
            <a:ext cx="406937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Recall that we read / write entire pages with disk IO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06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Join (NLJ)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for r in R: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for s in S: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if r[A] == s[A]: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  yield (</a:t>
                </a:r>
                <a:r>
                  <a:rPr lang="en-US" sz="3200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sz="3200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2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Join (NLJ)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for r in R: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for s in S: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if r[A] == s[A]: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  yield (</a:t>
                </a:r>
                <a:r>
                  <a:rPr lang="en-US" sz="3200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sz="3200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0332" y="1825625"/>
            <a:ext cx="4069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P(R)</a:t>
            </a:r>
            <a:endParaRPr lang="en-US" sz="32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59132" y="2369912"/>
            <a:ext cx="2809456" cy="52120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0332" y="2708476"/>
            <a:ext cx="406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Loop over the tuples in 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50332" y="3892492"/>
            <a:ext cx="389683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our IO cost is based on </a:t>
            </a:r>
            <a:r>
              <a:rPr lang="en-US" sz="2400" smtClean="0">
                <a:latin typeface="+mj-lt"/>
              </a:rPr>
              <a:t>the number of </a:t>
            </a:r>
            <a:r>
              <a:rPr lang="en-US" sz="2400" b="1" i="1" smtClean="0">
                <a:latin typeface="+mj-lt"/>
              </a:rPr>
              <a:t>pages</a:t>
            </a:r>
            <a:r>
              <a:rPr lang="en-US" sz="2400" smtClean="0">
                <a:latin typeface="+mj-lt"/>
              </a:rPr>
              <a:t> loaded, not the number of tuples!</a:t>
            </a:r>
            <a:endParaRPr lang="en-US" sz="2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9832" y="1308881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1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17: </a:t>
            </a:r>
            <a:br>
              <a:rPr lang="en-US" dirty="0" smtClean="0"/>
            </a:br>
            <a:r>
              <a:rPr lang="en-US" dirty="0" smtClean="0"/>
              <a:t>Joins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8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Join (NLJ)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for r in R: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for s in S: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if r[A] == s[A]: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  yield (</a:t>
                </a:r>
                <a:r>
                  <a:rPr lang="en-US" sz="3200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sz="3200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0332" y="1825625"/>
            <a:ext cx="4069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P(R) + T(R)*P(S)</a:t>
            </a:r>
            <a:endParaRPr lang="en-US" sz="32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3226" y="2948135"/>
            <a:ext cx="2809456" cy="52120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3306" y="5496673"/>
            <a:ext cx="90453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Have to read </a:t>
            </a:r>
            <a:r>
              <a:rPr lang="en-US" sz="3200" b="1" i="1" dirty="0" smtClean="0">
                <a:latin typeface="+mj-lt"/>
              </a:rPr>
              <a:t>all of S </a:t>
            </a:r>
            <a:r>
              <a:rPr lang="en-US" sz="3200" dirty="0" smtClean="0">
                <a:latin typeface="+mj-lt"/>
              </a:rPr>
              <a:t>from disk for </a:t>
            </a:r>
            <a:r>
              <a:rPr lang="en-US" sz="3200" b="1" i="1" smtClean="0">
                <a:latin typeface="+mj-lt"/>
              </a:rPr>
              <a:t>every tuple in R!</a:t>
            </a:r>
            <a:endParaRPr lang="en-US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332" y="2708476"/>
            <a:ext cx="4069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Loop over the tuples in R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For every tuple in R, loop over all the tuples in S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959832" y="1308881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0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Join (NLJ)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for r in R: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for s in S: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if r[A] == s[A]: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  yield (</a:t>
                </a:r>
                <a:r>
                  <a:rPr lang="en-US" sz="3200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sz="3200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0332" y="1825625"/>
            <a:ext cx="4069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P(R) + T(R)*P(S)</a:t>
            </a:r>
            <a:endParaRPr lang="en-US" sz="32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29071" y="3478631"/>
            <a:ext cx="3979131" cy="521205"/>
          </a:xfrm>
          <a:prstGeom prst="round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29538" y="5489799"/>
            <a:ext cx="66901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NLJ can handle things other than equality constraints… just check in the </a:t>
            </a:r>
            <a:r>
              <a:rPr lang="en-US" sz="2400" i="1" dirty="0" smtClean="0">
                <a:latin typeface="+mj-lt"/>
              </a:rPr>
              <a:t>if </a:t>
            </a:r>
            <a:r>
              <a:rPr lang="en-US" sz="2400" dirty="0" smtClean="0">
                <a:latin typeface="+mj-lt"/>
              </a:rPr>
              <a:t>statement!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332" y="2708476"/>
            <a:ext cx="4203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Loop over the tuples in R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For every tuple in R, loop over all the tuples in 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Check against join conditions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959832" y="1308881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0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Join (NLJ)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for r in R: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for s in S: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if r[A] == s[A]: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  yield (</a:t>
                </a:r>
                <a:r>
                  <a:rPr lang="en-US" sz="3200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sz="3200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0332" y="1825625"/>
            <a:ext cx="39748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P(R</a:t>
            </a:r>
            <a:r>
              <a:rPr lang="en-US" sz="3200" dirty="0" smtClean="0">
                <a:latin typeface="+mj-lt"/>
              </a:rPr>
              <a:t>) + T(R)*P(S) + OUT</a:t>
            </a:r>
            <a:endParaRPr lang="en-US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332" y="2708476"/>
            <a:ext cx="4203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Loop over the tuples in R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For every tuple in R, loop over all the tuples in 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Check against join conditions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Write out (to page, then when page full, to disk)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783026" y="4065735"/>
            <a:ext cx="2843074" cy="52120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59832" y="1308881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5062229"/>
            <a:ext cx="25272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would </a:t>
            </a:r>
            <a:r>
              <a:rPr lang="en-US" sz="2400" b="1" i="1" dirty="0" smtClean="0">
                <a:latin typeface="+mj-lt"/>
              </a:rPr>
              <a:t>OUT</a:t>
            </a:r>
            <a:r>
              <a:rPr lang="en-US" sz="2400" dirty="0" smtClean="0">
                <a:latin typeface="+mj-lt"/>
              </a:rPr>
              <a:t> be if our join condition is trivial (</a:t>
            </a:r>
            <a:r>
              <a:rPr lang="en-US" sz="2400" i="1" dirty="0" smtClean="0">
                <a:latin typeface="+mj-lt"/>
              </a:rPr>
              <a:t>if TRUE)?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5062229"/>
            <a:ext cx="28955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OUT</a:t>
            </a:r>
            <a:r>
              <a:rPr lang="en-US" sz="2400" dirty="0" smtClean="0">
                <a:latin typeface="+mj-lt"/>
              </a:rPr>
              <a:t> could be bigger than P(R)*P(S)… but usually not that bad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Join (NLJ)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sz="3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for r in R: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for s in S: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if r[A] == s[A]: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        yield (</a:t>
                </a:r>
                <a:r>
                  <a:rPr lang="en-US" sz="3200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sz="3200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sz="3200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2961528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0332" y="1825625"/>
            <a:ext cx="4069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P(R) + T(R)*P(S) + OUT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332" y="2714302"/>
            <a:ext cx="406937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What if R (“outer”) and S (“inner”) switched?</a:t>
            </a:r>
            <a:endParaRPr lang="en-US" sz="2800" i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9832" y="1308881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  <p:sp>
        <p:nvSpPr>
          <p:cNvPr id="9" name="Down Arrow 8"/>
          <p:cNvSpPr/>
          <p:nvPr/>
        </p:nvSpPr>
        <p:spPr>
          <a:xfrm>
            <a:off x="8918318" y="3898900"/>
            <a:ext cx="5334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50332" y="4661878"/>
            <a:ext cx="4069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P(</a:t>
            </a:r>
            <a:r>
              <a:rPr lang="en-US" sz="3200" b="1" i="1" dirty="0" smtClean="0">
                <a:latin typeface="+mj-lt"/>
              </a:rPr>
              <a:t>S</a:t>
            </a:r>
            <a:r>
              <a:rPr lang="en-US" sz="3200" dirty="0" smtClean="0">
                <a:latin typeface="+mj-lt"/>
              </a:rPr>
              <a:t>) + T(</a:t>
            </a:r>
            <a:r>
              <a:rPr lang="en-US" sz="3200" b="1" i="1" dirty="0" smtClean="0">
                <a:latin typeface="+mj-lt"/>
              </a:rPr>
              <a:t>S</a:t>
            </a:r>
            <a:r>
              <a:rPr lang="en-US" sz="3200" dirty="0" smtClean="0">
                <a:latin typeface="+mj-lt"/>
              </a:rPr>
              <a:t>)*P(</a:t>
            </a:r>
            <a:r>
              <a:rPr lang="en-US" sz="3200" b="1" i="1" dirty="0" smtClean="0">
                <a:latin typeface="+mj-lt"/>
              </a:rPr>
              <a:t>R</a:t>
            </a:r>
            <a:r>
              <a:rPr lang="en-US" sz="3200" dirty="0" smtClean="0">
                <a:latin typeface="+mj-lt"/>
              </a:rPr>
              <a:t>) + OUT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891" y="5601678"/>
            <a:ext cx="78642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Outer vs. inner selection makes a huge difference- DBMS needs to know which relation is smaller!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7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26285"/>
            <a:ext cx="8229600" cy="1143000"/>
          </a:xfrm>
        </p:spPr>
        <p:txBody>
          <a:bodyPr/>
          <a:lstStyle/>
          <a:p>
            <a:r>
              <a:rPr lang="en-US" dirty="0" smtClean="0"/>
              <a:t>IO-Aware Approach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BNLJ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7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Nested Loop Join (BNLJ)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for each B-1 pages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pr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R: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for page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ps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S: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for each tuple r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for each tuple s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if r[A] == s[A]: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  yield (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BNLJ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5636" y="1793052"/>
                <a:ext cx="4069373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charset="0"/>
                        </a:rPr>
                        <m:t>P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36" y="1793052"/>
                <a:ext cx="406937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6845" y="797073"/>
            <a:ext cx="377610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dirty="0" smtClean="0">
                <a:latin typeface="+mj-lt"/>
              </a:rPr>
              <a:t>pages of memory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635" y="2770093"/>
            <a:ext cx="4247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Load in B-1 pages of R at a time (leaving 1 page each free for S &amp; output)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851647" y="2248888"/>
            <a:ext cx="5877766" cy="52120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4032" y="1295062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5634" y="4247420"/>
            <a:ext cx="406937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Note: There could be some speedup here due to the fact that we’re reading in multiple pages sequentially however we’ll ignore this here!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7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Nested Loop Join (BNLJ)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for each B-1 pages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pr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R: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for page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S: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for each tuple r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for each tuple s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if r[A] == s[A]: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  yield (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BNLJ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296379" y="2753368"/>
            <a:ext cx="3988315" cy="52120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5636" y="1793052"/>
                <a:ext cx="4069373" cy="925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𝑅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800" i="1">
                          <a:latin typeface="Cambria Math" charset="0"/>
                        </a:rPr>
                        <m:t>𝑃</m:t>
                      </m:r>
                      <m:r>
                        <a:rPr lang="en-US" sz="2800" i="1"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</a:rPr>
                        <m:t>𝑆</m:t>
                      </m:r>
                      <m:r>
                        <a:rPr lang="en-US" sz="28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36" y="1793052"/>
                <a:ext cx="4069373" cy="9257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dirty="0" smtClean="0">
                <a:latin typeface="+mj-lt"/>
              </a:rPr>
              <a:t>pages of memory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5636" y="5555000"/>
            <a:ext cx="406937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Faster to iterate over the </a:t>
            </a:r>
            <a:r>
              <a:rPr lang="en-US" sz="2400" i="1" smtClean="0">
                <a:latin typeface="+mj-lt"/>
              </a:rPr>
              <a:t>smaller</a:t>
            </a:r>
            <a:r>
              <a:rPr lang="en-US" sz="2400" smtClean="0">
                <a:latin typeface="+mj-lt"/>
              </a:rPr>
              <a:t> relation first!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636" y="2821119"/>
            <a:ext cx="42034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Load in B-1 pages of R at a time (leaving 1 page each free for S &amp; output)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For each (B-1)-page segment of R, load each page of 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582132" y="1295062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8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Nested Loop Join (BNLJ)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for each B-1 pages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pr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R: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for page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S: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for each tuple r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for each tuple s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if r[A] == s[A]: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  yield (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BNLJ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dirty="0" smtClean="0">
                <a:latin typeface="+mj-lt"/>
              </a:rPr>
              <a:t>pages of memory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636" y="2770093"/>
            <a:ext cx="4166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Load in B-1 pages of R at a time (leaving 1 page each free for S &amp; output)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For each (B-1)-page segment of R, load each page of S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Check against the join conditions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2539973" y="4303209"/>
            <a:ext cx="3687208" cy="521205"/>
          </a:xfrm>
          <a:prstGeom prst="round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60481" y="6253728"/>
            <a:ext cx="58645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BNLJ can also </a:t>
            </a:r>
            <a:r>
              <a:rPr lang="en-US" sz="2400" smtClean="0">
                <a:latin typeface="+mj-lt"/>
              </a:rPr>
              <a:t>handle non-equality </a:t>
            </a:r>
            <a:r>
              <a:rPr lang="en-US" sz="2400" dirty="0" smtClean="0">
                <a:latin typeface="+mj-lt"/>
              </a:rPr>
              <a:t>constraints</a:t>
            </a:r>
            <a:endParaRPr lang="en-US" sz="24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2132" y="1295062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5636" y="1793052"/>
                <a:ext cx="4069373" cy="925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𝑅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800" i="1">
                          <a:latin typeface="Cambria Math" charset="0"/>
                        </a:rPr>
                        <m:t>𝑃</m:t>
                      </m:r>
                      <m:r>
                        <a:rPr lang="en-US" sz="2800" i="1"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</a:rPr>
                        <m:t>𝑆</m:t>
                      </m:r>
                      <m:r>
                        <a:rPr lang="en-US" sz="28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36" y="1793052"/>
                <a:ext cx="4069373" cy="9257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3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Nested Loop Join (BNLJ)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for each B-1 pages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pr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R: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for page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of S: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for each tuple r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for each tuple s in </a:t>
                </a:r>
                <a:r>
                  <a:rPr lang="en-US" dirty="0" err="1">
                    <a:latin typeface="Menlo" charset="0"/>
                    <a:ea typeface="Menlo" charset="0"/>
                    <a:cs typeface="Menlo" charset="0"/>
                  </a:rPr>
                  <a:t>p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if r[A] == s[A]: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     yield (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)</a:t>
                </a:r>
                <a:endParaRPr lang="en-US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894" y="1795208"/>
                <a:ext cx="6962073" cy="3822140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BNLJ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5636" y="1793052"/>
                <a:ext cx="4069373" cy="7319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charset="0"/>
                      </a:rPr>
                      <m:t>𝑃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𝑆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 + OUT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36" y="1793052"/>
                <a:ext cx="4069373" cy="731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dirty="0" smtClean="0">
                <a:latin typeface="+mj-lt"/>
              </a:rPr>
              <a:t>pages of memory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636" y="2681193"/>
            <a:ext cx="4166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Load in B-1 pages of R at a time (leaving 1 page each free for S &amp; output)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For each (B-1)-page segment of R, load each page of 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Check against the join conditions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Write 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2132" y="1295062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130" y="5833248"/>
            <a:ext cx="49275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Again, </a:t>
            </a:r>
            <a:r>
              <a:rPr lang="en-US" sz="2400" b="1" i="1" dirty="0" smtClean="0">
                <a:latin typeface="+mj-lt"/>
              </a:rPr>
              <a:t>OUT</a:t>
            </a:r>
            <a:r>
              <a:rPr lang="en-US" sz="2400" dirty="0" smtClean="0">
                <a:latin typeface="+mj-lt"/>
              </a:rPr>
              <a:t> could be bigger than P(R)*P(S)… but usually not that bad</a:t>
            </a:r>
            <a:endParaRPr lang="en-US" sz="24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34679" y="4809485"/>
            <a:ext cx="2577121" cy="52120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BNLJ vs. NLJ: Benefits of IO 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BNLJ, by loading larger chunks of R, we minimize the number of full </a:t>
            </a:r>
            <a:r>
              <a:rPr lang="en-US" i="1" dirty="0" smtClean="0"/>
              <a:t>disk reads</a:t>
            </a:r>
            <a:r>
              <a:rPr lang="en-US" dirty="0" smtClean="0"/>
              <a:t> of S</a:t>
            </a:r>
          </a:p>
          <a:p>
            <a:pPr lvl="1"/>
            <a:r>
              <a:rPr lang="en-US" dirty="0" smtClean="0"/>
              <a:t>We only read all of S from disk for </a:t>
            </a:r>
            <a:r>
              <a:rPr lang="en-US" b="1" i="1" dirty="0" smtClean="0"/>
              <a:t>every (B-1)-page segment of 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Still the full cross-product, but more done only </a:t>
            </a:r>
            <a:r>
              <a:rPr lang="en-US" i="1" dirty="0" smtClean="0"/>
              <a:t>in memory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56041" y="4120717"/>
                <a:ext cx="4380259" cy="8236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</a:rPr>
                      <m:t>P</m:t>
                    </m:r>
                    <m:d>
                      <m:d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 charset="0"/>
                      </a:rPr>
                      <m:t>𝑃</m:t>
                    </m:r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𝑆</m:t>
                    </m:r>
                    <m:r>
                      <a:rPr lang="en-US" sz="3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+mj-lt"/>
                  </a:rPr>
                  <a:t> + OUT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41" y="4120717"/>
                <a:ext cx="4380259" cy="8236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4120717"/>
            <a:ext cx="4069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P(R) + T(R)*P(S) + OUT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659052"/>
            <a:ext cx="62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NLJ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6041" y="3659052"/>
            <a:ext cx="77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BNLJ</a:t>
            </a:r>
            <a:endParaRPr lang="en-US" sz="2400" b="1" dirty="0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70906" y="4201674"/>
            <a:ext cx="821802" cy="42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8662" y="5538966"/>
                <a:ext cx="6294675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+mj-lt"/>
                  </a:rPr>
                  <a:t>BNLJ is faster </a:t>
                </a:r>
                <a:r>
                  <a:rPr lang="en-US" sz="3200" smtClean="0">
                    <a:latin typeface="+mj-lt"/>
                  </a:rPr>
                  <a:t>by  roughly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−1)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𝑇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j-lt"/>
                  </a:rPr>
                  <a:t> !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62" y="5538966"/>
                <a:ext cx="6294675" cy="8768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BNLJ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Recap: Select, Project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Joins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Joins and Buffer Management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6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BNLJ vs. NLJ: Benefits of IO Aware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2928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R: 500 pages</a:t>
                </a:r>
              </a:p>
              <a:p>
                <a:pPr lvl="1"/>
                <a:r>
                  <a:rPr lang="en-US" dirty="0" smtClean="0"/>
                  <a:t>S: 1000 pages</a:t>
                </a:r>
              </a:p>
              <a:p>
                <a:pPr lvl="1"/>
                <a:r>
                  <a:rPr lang="en-US" dirty="0" smtClean="0"/>
                  <a:t>100 tuples / page</a:t>
                </a:r>
              </a:p>
              <a:p>
                <a:pPr lvl="1"/>
                <a:r>
                  <a:rPr lang="en-US" dirty="0" smtClean="0"/>
                  <a:t>We have 12 pages of memory (B = 11)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NLJ: Cost = 500 + </a:t>
                </a:r>
                <a:r>
                  <a:rPr lang="en-US" b="1" dirty="0" smtClean="0"/>
                  <a:t>50,000*1000</a:t>
                </a:r>
                <a:r>
                  <a:rPr lang="en-US" dirty="0" smtClean="0"/>
                  <a:t> = </a:t>
                </a:r>
                <a:r>
                  <a:rPr lang="en-US" b="1" dirty="0" smtClean="0"/>
                  <a:t>50 Million IOs ~= </a:t>
                </a:r>
                <a:r>
                  <a:rPr lang="en-US" b="1" u="sng" dirty="0" smtClean="0"/>
                  <a:t>140 hours</a:t>
                </a:r>
              </a:p>
              <a:p>
                <a:endParaRPr lang="en-US" b="1" u="sng" dirty="0"/>
              </a:p>
              <a:p>
                <a:r>
                  <a:rPr lang="en-US" dirty="0" smtClean="0"/>
                  <a:t>BNLJ</a:t>
                </a:r>
                <a:r>
                  <a:rPr lang="en-US" dirty="0"/>
                  <a:t>: Cost = 500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500∗1000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b="1" dirty="0"/>
                  <a:t>50 </a:t>
                </a:r>
                <a:r>
                  <a:rPr lang="en-US" b="1" i="1" dirty="0" smtClean="0"/>
                  <a:t>Thousand</a:t>
                </a:r>
                <a:r>
                  <a:rPr lang="en-US" b="1" dirty="0" smtClean="0"/>
                  <a:t> </a:t>
                </a:r>
                <a:r>
                  <a:rPr lang="en-US" b="1" dirty="0"/>
                  <a:t>IOs ~= </a:t>
                </a:r>
                <a:r>
                  <a:rPr lang="en-US" b="1" u="sng" dirty="0" smtClean="0"/>
                  <a:t>0.14 </a:t>
                </a:r>
                <a:r>
                  <a:rPr lang="en-US" b="1" u="sng" dirty="0"/>
                  <a:t>hours</a:t>
                </a:r>
              </a:p>
              <a:p>
                <a:endParaRPr lang="en-US" b="1" u="sn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29281"/>
              </a:xfrm>
              <a:blipFill rotWithShape="0">
                <a:blip r:embed="rId2"/>
                <a:stretch>
                  <a:fillRect l="-928" t="-4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BNLJ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81078" y="5474825"/>
            <a:ext cx="682984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 very </a:t>
            </a:r>
            <a:r>
              <a:rPr lang="en-US" sz="3200" smtClean="0">
                <a:latin typeface="+mj-lt"/>
              </a:rPr>
              <a:t>real difference from a small change in the algorithm!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5945" y="2956073"/>
            <a:ext cx="27078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Ignoring OUT here…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5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262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Smarter than Cross-Products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479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INLJ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6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than Cross-Products: From Quadratic to Nearly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599"/>
            <a:ext cx="10435936" cy="4056063"/>
          </a:xfrm>
        </p:spPr>
        <p:txBody>
          <a:bodyPr/>
          <a:lstStyle/>
          <a:p>
            <a:r>
              <a:rPr lang="en-US" dirty="0" smtClean="0"/>
              <a:t>All joins that compute the </a:t>
            </a:r>
            <a:r>
              <a:rPr lang="en-US" b="1" i="1" dirty="0" smtClean="0"/>
              <a:t>full cross-product</a:t>
            </a:r>
            <a:r>
              <a:rPr lang="en-US" dirty="0" smtClean="0"/>
              <a:t> have some </a:t>
            </a:r>
            <a:r>
              <a:rPr lang="en-US" b="1" dirty="0" smtClean="0"/>
              <a:t>quadratic </a:t>
            </a:r>
            <a:r>
              <a:rPr lang="en-US" dirty="0" smtClean="0"/>
              <a:t>term</a:t>
            </a:r>
          </a:p>
          <a:p>
            <a:pPr lvl="1"/>
            <a:r>
              <a:rPr lang="en-US" dirty="0" smtClean="0"/>
              <a:t>For example we saw: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Now we’ll see some (nearly) linear joins:</a:t>
            </a:r>
          </a:p>
          <a:p>
            <a:pPr lvl="1"/>
            <a:r>
              <a:rPr lang="en-US" dirty="0" smtClean="0"/>
              <a:t>~ O(P(R) + P(S) + </a:t>
            </a:r>
            <a:r>
              <a:rPr lang="en-US" b="1" i="1" dirty="0" smtClean="0"/>
              <a:t>OUT</a:t>
            </a:r>
            <a:r>
              <a:rPr lang="en-US" dirty="0" smtClean="0"/>
              <a:t>), where again </a:t>
            </a:r>
            <a:r>
              <a:rPr lang="en-US" b="1" i="1" dirty="0" smtClean="0"/>
              <a:t>OUT</a:t>
            </a:r>
            <a:r>
              <a:rPr lang="en-US" dirty="0" smtClean="0"/>
              <a:t> could be quadratic but is usually better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621354" y="2532495"/>
            <a:ext cx="4843496" cy="1570854"/>
            <a:chOff x="4621354" y="2532495"/>
            <a:chExt cx="4843496" cy="1570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95477" y="3371417"/>
                  <a:ext cx="4069373" cy="73193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𝑅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𝑷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𝑺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800" dirty="0" smtClean="0">
                      <a:latin typeface="+mj-lt"/>
                    </a:rPr>
                    <a:t> + OUT</a:t>
                  </a:r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477" y="3371417"/>
                  <a:ext cx="4069373" cy="7319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5395477" y="2532495"/>
              <a:ext cx="406937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P(R) + </a:t>
              </a:r>
              <a:r>
                <a:rPr lang="en-US" sz="3200" b="1" dirty="0" smtClean="0">
                  <a:solidFill>
                    <a:srgbClr val="FF0000"/>
                  </a:solidFill>
                  <a:latin typeface="+mj-lt"/>
                </a:rPr>
                <a:t>T(R)P(S) </a:t>
              </a:r>
              <a:r>
                <a:rPr lang="en-US" sz="3200" dirty="0" smtClean="0">
                  <a:latin typeface="+mj-lt"/>
                </a:rPr>
                <a:t>+ OUT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1460" y="2592025"/>
              <a:ext cx="624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NLJ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1354" y="3552395"/>
              <a:ext cx="774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BNLJ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64389" y="5661958"/>
            <a:ext cx="886322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We get this gain by </a:t>
            </a:r>
            <a:r>
              <a:rPr lang="en-US" sz="2800" b="1" i="1" dirty="0" smtClean="0">
                <a:latin typeface="+mj-lt"/>
              </a:rPr>
              <a:t>taking advantage of structure</a:t>
            </a:r>
            <a:r>
              <a:rPr lang="en-US" sz="2800" dirty="0" smtClean="0">
                <a:latin typeface="+mj-lt"/>
              </a:rPr>
              <a:t>- moving to equality constraints (“equijoin”) only!</a:t>
            </a:r>
            <a:endParaRPr lang="en-US" sz="28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479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INLJ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2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Nested Loop Join (INLJ)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83826" cy="2657885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Given index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idx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on S.A: 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for r in R: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s in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idx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(r[A]):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Menlo" charset="0"/>
                    <a:ea typeface="Menlo" charset="0"/>
                    <a:cs typeface="Menlo" charset="0"/>
                  </a:rPr>
                  <a:t> </a:t>
                </a:r>
                <a:r>
                  <a:rPr lang="en-US" dirty="0" smtClean="0">
                    <a:latin typeface="Menlo" charset="0"/>
                    <a:ea typeface="Menlo" charset="0"/>
                    <a:cs typeface="Menlo" charset="0"/>
                  </a:rPr>
                  <a:t>       yield </a:t>
                </a:r>
                <a:r>
                  <a:rPr lang="en-US" dirty="0" err="1" smtClean="0">
                    <a:latin typeface="Menlo" charset="0"/>
                    <a:ea typeface="Menlo" charset="0"/>
                    <a:cs typeface="Menlo" charset="0"/>
                  </a:rPr>
                  <a:t>r,s</a:t>
                </a:r>
                <a:endParaRPr lang="en-US" dirty="0">
                  <a:latin typeface="Menlo" charset="0"/>
                  <a:ea typeface="Menlo" charset="0"/>
                  <a:cs typeface="Menl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83826" cy="2657885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479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&gt;  INLJ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0332" y="1886949"/>
            <a:ext cx="35811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P(R</a:t>
            </a:r>
            <a:r>
              <a:rPr lang="en-US" sz="3200" dirty="0" smtClean="0">
                <a:latin typeface="+mj-lt"/>
              </a:rPr>
              <a:t>) + T(R</a:t>
            </a:r>
            <a:r>
              <a:rPr lang="en-US" sz="3200" smtClean="0">
                <a:latin typeface="+mj-lt"/>
              </a:rPr>
              <a:t>)*</a:t>
            </a:r>
            <a:r>
              <a:rPr lang="en-US" sz="3200" b="1" i="1" smtClean="0">
                <a:latin typeface="+mj-lt"/>
              </a:rPr>
              <a:t>L </a:t>
            </a:r>
            <a:r>
              <a:rPr lang="en-US" sz="3200" smtClean="0">
                <a:latin typeface="+mj-lt"/>
              </a:rPr>
              <a:t>+ OUT</a:t>
            </a:r>
            <a:endParaRPr lang="en-US" sz="3200" b="1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3306" y="5496673"/>
            <a:ext cx="90453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sym typeface="Wingdings"/>
              </a:rPr>
              <a:t> </a:t>
            </a:r>
            <a:r>
              <a:rPr lang="en-US" sz="3200" dirty="0" smtClean="0">
                <a:latin typeface="+mj-lt"/>
              </a:rPr>
              <a:t>We can use an </a:t>
            </a:r>
            <a:r>
              <a:rPr lang="en-US" sz="3200" b="1" dirty="0" smtClean="0">
                <a:latin typeface="+mj-lt"/>
              </a:rPr>
              <a:t>index</a:t>
            </a:r>
            <a:r>
              <a:rPr lang="en-US" sz="3200" dirty="0" smtClean="0">
                <a:latin typeface="+mj-lt"/>
              </a:rPr>
              <a:t> (e.g. B+ Tree) to </a:t>
            </a:r>
            <a:r>
              <a:rPr lang="en-US" sz="3200" b="1" i="1" dirty="0" smtClean="0">
                <a:latin typeface="+mj-lt"/>
              </a:rPr>
              <a:t>avoid doing the full cross-product!</a:t>
            </a:r>
            <a:endParaRPr lang="en-US" sz="3200" b="1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50332" y="2900343"/>
                <a:ext cx="4661564" cy="18158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where </a:t>
                </a:r>
                <a:r>
                  <a:rPr lang="en-US" sz="2800" b="1" i="1" dirty="0" smtClean="0">
                    <a:latin typeface="+mj-lt"/>
                  </a:rPr>
                  <a:t>L </a:t>
                </a:r>
                <a:r>
                  <a:rPr lang="en-US" sz="2800" dirty="0" smtClean="0">
                    <a:latin typeface="+mj-lt"/>
                  </a:rPr>
                  <a:t>is the IO cost to access all the distinct values in the index; assuming these fit on one page,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L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3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 is good est.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32" y="2900343"/>
                <a:ext cx="4661564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745" t="-3356" r="-3399" b="-87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947132" y="1327448"/>
            <a:ext cx="875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>
                <a:latin typeface="+mj-lt"/>
              </a:rPr>
              <a:t>Cost:</a:t>
            </a:r>
            <a:r>
              <a:rPr lang="en-US" sz="240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/>
          <a:lstStyle/>
          <a:p>
            <a:r>
              <a:rPr lang="en-US" dirty="0" smtClean="0"/>
              <a:t>3. Joins and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Sort-Merge Join (SMJ)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Hash Join (HJ)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SMJ </a:t>
            </a:r>
            <a:r>
              <a:rPr lang="en-US" dirty="0">
                <a:latin typeface="+mj-lt"/>
              </a:rPr>
              <a:t>vs. </a:t>
            </a:r>
            <a:r>
              <a:rPr lang="en-US" dirty="0" smtClean="0">
                <a:latin typeface="+mj-lt"/>
              </a:rPr>
              <a:t>HJ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Sort-Merge Join (SMJ)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7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Sort-Merge Join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“Backup” &amp; Total Cost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Optimizations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1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Merge Join (SMJ): Basic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2480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Sort R, S on A using </a:t>
                </a:r>
                <a:r>
                  <a:rPr lang="en-US" b="1" i="1" dirty="0" smtClean="0"/>
                  <a:t>external merge sort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1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i="1" dirty="0" smtClean="0"/>
                  <a:t>Scan</a:t>
                </a:r>
                <a:r>
                  <a:rPr lang="en-US" dirty="0" smtClean="0"/>
                  <a:t> sorted files and “merge”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1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i="1" dirty="0" smtClean="0"/>
                  <a:t>[May need to “backup”- see next subsection]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24801"/>
              </a:xfrm>
              <a:blipFill rotWithShape="0">
                <a:blip r:embed="rId2"/>
                <a:stretch>
                  <a:fillRect l="-1217" t="-3915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49866" y="5520367"/>
            <a:ext cx="689226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  <a:sym typeface="Wingdings"/>
              </a:rPr>
              <a:t>Note that if R, S are already sorted on A, SMJ will be awesome!</a:t>
            </a:r>
            <a:endParaRPr lang="en-US" sz="3200" b="1" i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SMJ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88594" y="1825625"/>
            <a:ext cx="306520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/>
              </a:rPr>
              <a:t>Note that we are only considering equality join conditions here</a:t>
            </a:r>
            <a:endParaRPr 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1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SMJ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3 page buffer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simplicity: Let each page be </a:t>
            </a:r>
            <a:r>
              <a:rPr lang="en-US" b="1" i="1" dirty="0" smtClean="0"/>
              <a:t>one tuple</a:t>
            </a:r>
            <a:r>
              <a:rPr lang="en-US" dirty="0" smtClean="0"/>
              <a:t>, and let the first value be A 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574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589" y="359857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988" y="359730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5258" y="3601801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00424" y="4293681"/>
            <a:ext cx="3296832" cy="574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1799" y="437854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5198" y="437727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7468" y="4381769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(3,g)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riangle 4"/>
          <p:cNvSpPr/>
          <p:nvPr/>
        </p:nvSpPr>
        <p:spPr>
          <a:xfrm rot="10800000">
            <a:off x="2810220" y="3290947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 rot="10800000" flipV="1">
            <a:off x="2810219" y="4798789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18022" y="2379251"/>
            <a:ext cx="222786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/>
              </a:rPr>
              <a:t>We show the file HEAD, which is the </a:t>
            </a:r>
            <a:r>
              <a:rPr lang="en-US" sz="2400" smtClean="0">
                <a:latin typeface="+mj-lt"/>
                <a:sym typeface="Wingdings"/>
              </a:rPr>
              <a:t>next value to be read!</a:t>
            </a:r>
            <a:endParaRPr lang="en-US" sz="2400" b="1" i="1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8780" y="-22510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SMJ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/>
          <a:lstStyle/>
          <a:p>
            <a:r>
              <a:rPr lang="en-US" dirty="0" smtClean="0"/>
              <a:t>1. Recap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5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SMJ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3 page buffer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Sort the relations R, S on the join key (first value)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574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589" y="359857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988" y="359730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5258" y="3601801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00424" y="4293681"/>
            <a:ext cx="3296832" cy="574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1799" y="437854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5198" y="437727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7468" y="4381769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(3,g)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11830" y="3513811"/>
            <a:ext cx="3296832" cy="574383"/>
            <a:chOff x="2311830" y="3513811"/>
            <a:chExt cx="3296832" cy="574383"/>
          </a:xfrm>
        </p:grpSpPr>
        <p:sp>
          <p:nvSpPr>
            <p:cNvPr id="45" name="Rounded Rectangle 44"/>
            <p:cNvSpPr/>
            <p:nvPr/>
          </p:nvSpPr>
          <p:spPr>
            <a:xfrm>
              <a:off x="2311830" y="3513811"/>
              <a:ext cx="3296832" cy="5743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83205" y="3598671"/>
              <a:ext cx="95408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(3,j)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46604" y="3597402"/>
              <a:ext cx="95410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(5,b)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58874" y="3601899"/>
              <a:ext cx="954106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(0,a)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97163" y="4293583"/>
            <a:ext cx="3296832" cy="574383"/>
            <a:chOff x="2326659" y="4293583"/>
            <a:chExt cx="3296832" cy="574383"/>
          </a:xfrm>
        </p:grpSpPr>
        <p:sp>
          <p:nvSpPr>
            <p:cNvPr id="53" name="Rounded Rectangle 52"/>
            <p:cNvSpPr/>
            <p:nvPr/>
          </p:nvSpPr>
          <p:spPr>
            <a:xfrm>
              <a:off x="2326659" y="4293583"/>
              <a:ext cx="3296832" cy="5743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98034" y="4378443"/>
              <a:ext cx="95408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(3,g)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1433" y="4377174"/>
              <a:ext cx="95410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(7,f)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73703" y="4381671"/>
              <a:ext cx="954106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(</a:t>
              </a:r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0,j)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1" name="Triangle 40"/>
          <p:cNvSpPr/>
          <p:nvPr/>
        </p:nvSpPr>
        <p:spPr>
          <a:xfrm rot="10800000">
            <a:off x="2810220" y="3290947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/>
          <p:cNvSpPr/>
          <p:nvPr/>
        </p:nvSpPr>
        <p:spPr>
          <a:xfrm rot="10800000" flipV="1">
            <a:off x="2810219" y="4798789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7" name="Rectangle 5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8780" y="-22510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SMJ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SMJ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3 page buffer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Scan and “merge” on join key!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(3,g)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444207" y="4381671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58874" y="3601899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8874" y="359177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2230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riangle 35"/>
          <p:cNvSpPr/>
          <p:nvPr/>
        </p:nvSpPr>
        <p:spPr>
          <a:xfrm rot="10800000">
            <a:off x="2810220" y="3290947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/>
          <p:cNvSpPr/>
          <p:nvPr/>
        </p:nvSpPr>
        <p:spPr>
          <a:xfrm rot="10800000" flipV="1">
            <a:off x="2810219" y="4798789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9" name="Rectangle 3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80" y="-22510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SMJ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8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4233 0.1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08412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52618 0.037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08204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SMJ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3 page buffer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Scan and “merge” on join key!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397214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(3,g)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831784" y="4628117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400" y="4649161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9218" y="360178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9218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43168" y="4627056"/>
            <a:ext cx="125495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riangle 38"/>
          <p:cNvSpPr/>
          <p:nvPr/>
        </p:nvSpPr>
        <p:spPr>
          <a:xfrm rot="10800000">
            <a:off x="3843329" y="3293668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/>
          <p:cNvSpPr/>
          <p:nvPr/>
        </p:nvSpPr>
        <p:spPr>
          <a:xfrm rot="10800000" flipV="1">
            <a:off x="3843328" y="4801510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8780" y="-22510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SMJ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62448 0.081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24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35" grpId="0" animBg="1"/>
      <p:bldP spid="3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SMJ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3 page buffer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Scan and “merge” on join key!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389982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(3,g)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29218" y="360178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9218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4296" y="5201947"/>
            <a:ext cx="135642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43167" y="4645227"/>
            <a:ext cx="125495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(3,j,g)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75239" y="3621104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58897" y="43978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(3,g)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37168" y="3604459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21613" y="439781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38" name="Triangle 37"/>
          <p:cNvSpPr/>
          <p:nvPr/>
        </p:nvSpPr>
        <p:spPr>
          <a:xfrm rot="10800000">
            <a:off x="3788771" y="3286005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 rot="10800000" flipV="1">
            <a:off x="3788770" y="4793847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9" name="Rectangle 4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8780" y="-22510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SMJ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8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34127 0.14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08412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44297 0.03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08203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50221 0.081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25416 0.1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35703 0.0347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4" grpId="0" animBg="1"/>
      <p:bldP spid="44" grpId="1" animBg="1"/>
      <p:bldP spid="48" grpId="0" animBg="1"/>
      <p:bldP spid="48" grpId="1" animBg="1"/>
      <p:bldP spid="56" grpId="0" animBg="1"/>
      <p:bldP spid="56" grpId="1" animBg="1"/>
      <p:bldP spid="57" grpId="0" animBg="1"/>
      <p:bldP spid="57" grpId="1" animBg="1"/>
      <p:bldP spid="38" grpId="0" animBg="1"/>
      <p:bldP spid="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SMJ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3 page buffer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Done!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7,f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3,j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5,b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29218" y="360178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9218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4296" y="5201947"/>
            <a:ext cx="125410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5239" y="3621104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8897" y="43978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8265" y="5201947"/>
            <a:ext cx="1282589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(3,j,g)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7168" y="3604459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1613" y="439781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44" name="Triangle 43"/>
          <p:cNvSpPr/>
          <p:nvPr/>
        </p:nvSpPr>
        <p:spPr>
          <a:xfrm rot="10800000">
            <a:off x="4855359" y="3290947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/>
          <p:cNvSpPr/>
          <p:nvPr/>
        </p:nvSpPr>
        <p:spPr>
          <a:xfrm rot="10800000" flipV="1">
            <a:off x="4855358" y="4798789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8780" y="-22510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SMJ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5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262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with duplicate join keys?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6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tuples with Same Join Key: “Backup”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Start with sorted relations, and begin scan / merge…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7,f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3,j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5,b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75239" y="3621104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8897" y="43978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(0,g)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37168" y="3604459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1613" y="439781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37184" y="357785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9218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29218" y="360178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9191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4" name="Triangle 43"/>
          <p:cNvSpPr/>
          <p:nvPr/>
        </p:nvSpPr>
        <p:spPr>
          <a:xfrm rot="10800000">
            <a:off x="2796942" y="3254581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angle 52"/>
          <p:cNvSpPr/>
          <p:nvPr/>
        </p:nvSpPr>
        <p:spPr>
          <a:xfrm rot="10800000" flipV="1">
            <a:off x="2796941" y="4762423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9" name="Rectangle 5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42709 0.1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52747 0.0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1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08203 -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7" grpId="0" animBg="1"/>
      <p:bldP spid="5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Start with sorted relations, and begin scan / merge…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69563" cy="2456273"/>
            <a:chOff x="7403799" y="1406844"/>
            <a:chExt cx="426956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7" y="3009498"/>
              <a:ext cx="1406855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7,f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3,j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5,b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75239" y="3621104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8897" y="43978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(0,g)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37168" y="3604459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1613" y="439781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29218" y="360178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400" y="4613676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9218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831784" y="4613676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28596" y="4625156"/>
            <a:ext cx="129257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Multiple tuples with Same Join Key: “Backup”</a:t>
            </a:r>
            <a:endParaRPr lang="en-US" dirty="0"/>
          </a:p>
        </p:txBody>
      </p:sp>
      <p:sp>
        <p:nvSpPr>
          <p:cNvPr id="58" name="Triangle 57"/>
          <p:cNvSpPr/>
          <p:nvPr/>
        </p:nvSpPr>
        <p:spPr>
          <a:xfrm rot="10800000">
            <a:off x="2791970" y="3286005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iangle 58"/>
          <p:cNvSpPr/>
          <p:nvPr/>
        </p:nvSpPr>
        <p:spPr>
          <a:xfrm rot="10800000" flipV="1">
            <a:off x="3788770" y="4793847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1" name="Rectangle 6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6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62422 0.0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1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Start with sorted relations, and begin scan / merge…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69563" cy="2456273"/>
            <a:chOff x="7403799" y="1406844"/>
            <a:chExt cx="426956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7" y="3009498"/>
              <a:ext cx="1406855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(0,g)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7,f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5,b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537168" y="3604459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1613" y="439781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29218" y="360178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400" y="4613676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9218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29218" y="5196841"/>
            <a:ext cx="12537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53996" y="4636852"/>
            <a:ext cx="129257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(0,a,g)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Multiple tuples with Same Join Key: “Backup”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458897" y="43978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(0,g)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75135" y="36057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8" name="Triangle 57"/>
          <p:cNvSpPr/>
          <p:nvPr/>
        </p:nvSpPr>
        <p:spPr>
          <a:xfrm rot="10800000">
            <a:off x="2791970" y="3286005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60"/>
          <p:cNvSpPr/>
          <p:nvPr/>
        </p:nvSpPr>
        <p:spPr>
          <a:xfrm rot="10800000" flipV="1">
            <a:off x="3788770" y="4793847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3" name="Rectangle 6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6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44414 0.0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08203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1679 0.081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46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33997 0.15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7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08412 -0.000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 animBg="1"/>
      <p:bldP spid="59" grpId="1" animBg="1"/>
      <p:bldP spid="57" grpId="0" animBg="1"/>
      <p:bldP spid="57" grpId="1" animBg="1"/>
      <p:bldP spid="60" grpId="0" animBg="1"/>
      <p:bldP spid="58" grpId="0" animBg="1"/>
      <p:bldP spid="6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Start with sorted relations, and begin scan / merge…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18776" y="36211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809" y="4348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97163" y="4293583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68538" y="437844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937" y="437717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7,f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11830" y="3513811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3205" y="3598671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6604" y="35974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5,b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4772" y="51647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Output</a:t>
            </a:r>
            <a:endParaRPr lang="en-US" b="1" baseline="-25000" dirty="0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1836" y="5100825"/>
            <a:ext cx="3296832" cy="57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75135" y="36057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7168" y="3604459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(0,b)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1613" y="439781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(7,f)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29218" y="3601783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29218" y="5196841"/>
            <a:ext cx="12537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8897" y="439781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(0,g)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88371" y="5196841"/>
            <a:ext cx="126708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(0,a,g)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412" y="4636852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38757" y="5617747"/>
            <a:ext cx="601122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sym typeface="Wingdings"/>
              </a:rPr>
              <a:t>Have to “backup” in the scan of S and read tuple </a:t>
            </a:r>
            <a:r>
              <a:rPr lang="en-US" sz="3200" smtClean="0">
                <a:latin typeface="+mj-lt"/>
                <a:sym typeface="Wingdings"/>
              </a:rPr>
              <a:t>we’ve already read!</a:t>
            </a:r>
            <a:endParaRPr lang="en-US" sz="3200" b="1" i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29218" y="4377174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Multiple tuples with Same Join Key: “Backup”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436616" y="4384231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riangle 48"/>
          <p:cNvSpPr/>
          <p:nvPr/>
        </p:nvSpPr>
        <p:spPr>
          <a:xfrm rot="10800000">
            <a:off x="3831278" y="3298695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iangle 59"/>
          <p:cNvSpPr/>
          <p:nvPr/>
        </p:nvSpPr>
        <p:spPr>
          <a:xfrm rot="10800000" flipV="1">
            <a:off x="4909356" y="4831969"/>
            <a:ext cx="228601" cy="27316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538891" y="4719322"/>
            <a:ext cx="2769709" cy="47858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4" name="Rectangle 6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0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7253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52748 0.036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8" grpId="0" animBg="1"/>
      <p:bldP spid="6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Logical Plan = How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87752" y="2409807"/>
            <a:ext cx="4195548" cy="1719684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SELECT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P.buyer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FROM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Purchase P, Person Q</a:t>
            </a:r>
          </a:p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WHERE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P.buyer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Q.name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AND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Q.city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=‘Madison’ </a:t>
            </a:r>
          </a:p>
          <a:p>
            <a:pPr marL="0" indent="0" eaLnBrk="0" hangingPunc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83300" y="4514730"/>
            <a:ext cx="1143000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/>
              <a:t>SELECT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0918" y="4327317"/>
            <a:ext cx="19431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SELECT</a:t>
            </a:r>
          </a:p>
          <a:p>
            <a:r>
              <a:rPr lang="en-US" sz="2000" dirty="0"/>
              <a:t>city = ‘Madison’</a:t>
            </a:r>
          </a:p>
        </p:txBody>
      </p:sp>
      <p:cxnSp>
        <p:nvCxnSpPr>
          <p:cNvPr id="12" name="Straight Connector 11"/>
          <p:cNvCxnSpPr>
            <a:stCxn id="10" idx="0"/>
          </p:cNvCxnSpPr>
          <p:nvPr/>
        </p:nvCxnSpPr>
        <p:spPr>
          <a:xfrm flipV="1">
            <a:off x="6654800" y="3835212"/>
            <a:ext cx="1175444" cy="6795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6" idx="0"/>
          </p:cNvCxnSpPr>
          <p:nvPr/>
        </p:nvCxnSpPr>
        <p:spPr>
          <a:xfrm flipH="1" flipV="1">
            <a:off x="7830244" y="3835211"/>
            <a:ext cx="1062224" cy="49210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694" y="3127325"/>
            <a:ext cx="19431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JOIN</a:t>
            </a:r>
          </a:p>
          <a:p>
            <a:r>
              <a:rPr lang="en-US" sz="2000" dirty="0"/>
              <a:t>buyer = 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694" y="1942842"/>
            <a:ext cx="19431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PROJECT</a:t>
            </a:r>
          </a:p>
          <a:p>
            <a:r>
              <a:rPr lang="en-US" sz="2000" dirty="0"/>
              <a:t>on buyer</a:t>
            </a:r>
          </a:p>
        </p:txBody>
      </p:sp>
      <p:cxnSp>
        <p:nvCxnSpPr>
          <p:cNvPr id="16" name="Straight Connector 15"/>
          <p:cNvCxnSpPr>
            <a:endCxn id="10" idx="2"/>
          </p:cNvCxnSpPr>
          <p:nvPr/>
        </p:nvCxnSpPr>
        <p:spPr>
          <a:xfrm flipV="1">
            <a:off x="6654800" y="4914840"/>
            <a:ext cx="0" cy="59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0182" y="5511800"/>
            <a:ext cx="1389236" cy="40011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Purchase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97850" y="5511800"/>
            <a:ext cx="1389236" cy="40011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Person</a:t>
            </a:r>
          </a:p>
        </p:txBody>
      </p:sp>
      <p:cxnSp>
        <p:nvCxnSpPr>
          <p:cNvPr id="23" name="Straight Connector 22"/>
          <p:cNvCxnSpPr>
            <a:endCxn id="16" idx="2"/>
          </p:cNvCxnSpPr>
          <p:nvPr/>
        </p:nvCxnSpPr>
        <p:spPr>
          <a:xfrm flipV="1">
            <a:off x="8892468" y="5035204"/>
            <a:ext cx="0" cy="4765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30244" y="2650729"/>
            <a:ext cx="0" cy="4765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3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best, no backup </a:t>
            </a:r>
            <a:r>
              <a:rPr lang="en-US" dirty="0" smtClean="0">
                <a:sym typeface="Wingdings"/>
              </a:rPr>
              <a:t> scan takes </a:t>
            </a:r>
            <a:r>
              <a:rPr lang="en-US" b="1" dirty="0" smtClean="0">
                <a:sym typeface="Wingdings"/>
              </a:rPr>
              <a:t>P(R)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+ </a:t>
            </a:r>
            <a:r>
              <a:rPr lang="en-US" b="1" dirty="0">
                <a:sym typeface="Wingdings"/>
              </a:rPr>
              <a:t>P</a:t>
            </a:r>
            <a:r>
              <a:rPr lang="en-US" b="1" dirty="0" smtClean="0">
                <a:sym typeface="Wingdings"/>
              </a:rPr>
              <a:t>(S) </a:t>
            </a:r>
            <a:r>
              <a:rPr lang="en-US" dirty="0" smtClean="0">
                <a:sym typeface="Wingdings"/>
              </a:rPr>
              <a:t>reads</a:t>
            </a:r>
            <a:endParaRPr lang="en-US" dirty="0">
              <a:sym typeface="Wingdings"/>
            </a:endParaRPr>
          </a:p>
          <a:p>
            <a:pPr lvl="1"/>
            <a:r>
              <a:rPr lang="en-US" dirty="0"/>
              <a:t>F</a:t>
            </a:r>
            <a:r>
              <a:rPr lang="en-US" dirty="0" smtClean="0"/>
              <a:t>or ex: if no duplicate values in join attribute</a:t>
            </a:r>
          </a:p>
          <a:p>
            <a:pPr lvl="1"/>
            <a:endParaRPr lang="en-US" dirty="0"/>
          </a:p>
          <a:p>
            <a:r>
              <a:rPr lang="en-US" dirty="0" smtClean="0"/>
              <a:t>At worst (e.g. full backup each time), scan could take </a:t>
            </a:r>
            <a:r>
              <a:rPr lang="en-US" b="1" dirty="0" smtClean="0"/>
              <a:t>P(R) </a:t>
            </a: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dirty="0"/>
              <a:t>P</a:t>
            </a:r>
            <a:r>
              <a:rPr lang="en-US" b="1" dirty="0" smtClean="0"/>
              <a:t>(S) </a:t>
            </a:r>
            <a:r>
              <a:rPr lang="en-US" dirty="0" smtClean="0"/>
              <a:t>reads!</a:t>
            </a:r>
          </a:p>
          <a:p>
            <a:pPr lvl="1"/>
            <a:r>
              <a:rPr lang="en-US" dirty="0" smtClean="0"/>
              <a:t>For ex: if </a:t>
            </a:r>
            <a:r>
              <a:rPr lang="en-US" i="1" dirty="0" smtClean="0"/>
              <a:t>all </a:t>
            </a:r>
            <a:r>
              <a:rPr lang="en-US" dirty="0" smtClean="0"/>
              <a:t>duplicate values in join attribute, i.e. all tuples in R and S have the same value for the join attribute</a:t>
            </a:r>
          </a:p>
          <a:p>
            <a:pPr lvl="1"/>
            <a:r>
              <a:rPr lang="en-US" dirty="0" smtClean="0"/>
              <a:t>Roughly: For each page of R, we’ll have to </a:t>
            </a:r>
            <a:r>
              <a:rPr lang="en-US" i="1" dirty="0" smtClean="0"/>
              <a:t>back up </a:t>
            </a:r>
            <a:r>
              <a:rPr lang="en-US" dirty="0" smtClean="0"/>
              <a:t>and read each page of S…</a:t>
            </a:r>
          </a:p>
          <a:p>
            <a:endParaRPr lang="en-US" dirty="0"/>
          </a:p>
          <a:p>
            <a:r>
              <a:rPr lang="en-US" dirty="0" smtClean="0"/>
              <a:t>Often not that bad however, plus we can:</a:t>
            </a:r>
          </a:p>
          <a:p>
            <a:pPr lvl="1"/>
            <a:r>
              <a:rPr lang="en-US" dirty="0" smtClean="0"/>
              <a:t>Leave more data in buffer (for larger buffers)</a:t>
            </a:r>
          </a:p>
          <a:p>
            <a:pPr lvl="1"/>
            <a:r>
              <a:rPr lang="en-US" dirty="0" smtClean="0"/>
              <a:t>Can “zig-</a:t>
            </a:r>
            <a:r>
              <a:rPr lang="en-US" dirty="0" err="1" smtClean="0"/>
              <a:t>zag</a:t>
            </a:r>
            <a:r>
              <a:rPr lang="en-US" dirty="0" smtClean="0"/>
              <a:t>” (see animation)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9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SMJ: Total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SMJ is </a:t>
            </a:r>
            <a:r>
              <a:rPr lang="en-US" b="1" dirty="0" smtClean="0"/>
              <a:t>cost of sorting</a:t>
            </a:r>
            <a:r>
              <a:rPr lang="en-US" dirty="0" smtClean="0"/>
              <a:t> R and S…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Plus the </a:t>
            </a:r>
            <a:r>
              <a:rPr lang="en-US" b="1" dirty="0" smtClean="0"/>
              <a:t>cost of scanning</a:t>
            </a:r>
            <a:r>
              <a:rPr lang="en-US" dirty="0" smtClean="0"/>
              <a:t>: ~P(R)+P(S)</a:t>
            </a:r>
          </a:p>
          <a:p>
            <a:pPr lvl="1"/>
            <a:r>
              <a:rPr lang="en-US" dirty="0" smtClean="0"/>
              <a:t>Because of </a:t>
            </a:r>
            <a:r>
              <a:rPr lang="en-US" i="1" dirty="0" smtClean="0"/>
              <a:t>backup</a:t>
            </a:r>
            <a:r>
              <a:rPr lang="en-US" dirty="0" smtClean="0"/>
              <a:t>: in worst case P(R)*P(S); but this would be very unlikely</a:t>
            </a:r>
          </a:p>
          <a:p>
            <a:endParaRPr lang="en-US" dirty="0"/>
          </a:p>
          <a:p>
            <a:r>
              <a:rPr lang="en-US" dirty="0" smtClean="0"/>
              <a:t>Plus the </a:t>
            </a:r>
            <a:r>
              <a:rPr lang="en-US" b="1" dirty="0" smtClean="0"/>
              <a:t>cost of writing out</a:t>
            </a:r>
            <a:r>
              <a:rPr lang="en-US" dirty="0" smtClean="0"/>
              <a:t>: ~P(R)+P(S) but in worst </a:t>
            </a:r>
            <a:r>
              <a:rPr lang="en-US" smtClean="0"/>
              <a:t>case T(R</a:t>
            </a:r>
            <a:r>
              <a:rPr lang="en-US" dirty="0" smtClean="0"/>
              <a:t>)*T(S)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5269664"/>
            <a:ext cx="41021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~ Sort(P(R)) + Sort(P(S)) </a:t>
            </a:r>
            <a:r>
              <a:rPr lang="en-US" sz="3200" dirty="0" smtClean="0">
                <a:latin typeface="+mj-lt"/>
              </a:rPr>
              <a:t>+ P(R) + P(S)</a:t>
            </a:r>
            <a:r>
              <a:rPr lang="en-US" sz="3200" b="1" i="1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+ OUT</a:t>
            </a:r>
            <a:endParaRPr lang="en-US" sz="3200" b="1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7291" y="5269664"/>
                <a:ext cx="6174509" cy="1422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Recall: Sort(N)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𝑩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i="1" dirty="0" smtClean="0">
                    <a:latin typeface="+mj-lt"/>
                  </a:rPr>
                  <a:t>Note: this is using repacking, where we estimate that we can create initial runs of length ~2(B+1)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1" y="5269664"/>
                <a:ext cx="6174509" cy="142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8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SMJ vs. BNLJ: </a:t>
            </a:r>
            <a:r>
              <a:rPr lang="en-US" dirty="0"/>
              <a:t>S</a:t>
            </a:r>
            <a:r>
              <a:rPr lang="en-US" dirty="0" smtClean="0"/>
              <a:t>teel </a:t>
            </a:r>
            <a:r>
              <a:rPr lang="en-US" dirty="0"/>
              <a:t>C</a:t>
            </a:r>
            <a:r>
              <a:rPr lang="en-US" dirty="0" smtClean="0"/>
              <a:t>age </a:t>
            </a:r>
            <a:r>
              <a:rPr lang="en-US" dirty="0"/>
              <a:t>M</a:t>
            </a:r>
            <a:r>
              <a:rPr lang="en-US" dirty="0" smtClean="0"/>
              <a:t>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we have 100 buffer pages, P(R) </a:t>
                </a:r>
                <a:r>
                  <a:rPr lang="en-US" dirty="0"/>
                  <a:t>=</a:t>
                </a:r>
                <a:r>
                  <a:rPr lang="en-US" dirty="0" smtClean="0"/>
                  <a:t> 1000 pages and P(S) = 500 pages: </a:t>
                </a:r>
              </a:p>
              <a:p>
                <a:pPr lvl="1"/>
                <a:r>
                  <a:rPr lang="en-US" dirty="0" smtClean="0"/>
                  <a:t>Sort both in two passes: 2 * 2 * 1000 + 2 * 2 * 500 = </a:t>
                </a:r>
                <a:r>
                  <a:rPr lang="en-US" b="1" dirty="0" smtClean="0"/>
                  <a:t>6,000 IOs</a:t>
                </a:r>
              </a:p>
              <a:p>
                <a:pPr lvl="1"/>
                <a:r>
                  <a:rPr lang="en-US" dirty="0" smtClean="0"/>
                  <a:t>Merge phase 1000 + 500 = 1,500 IOs</a:t>
                </a:r>
                <a:endParaRPr lang="en-US" dirty="0"/>
              </a:p>
              <a:p>
                <a:pPr lvl="1"/>
                <a:r>
                  <a:rPr lang="en-US" b="1" u="sng" dirty="0" smtClean="0"/>
                  <a:t>= 7,500 IOs + OUT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is BNLJ?</a:t>
                </a:r>
              </a:p>
              <a:p>
                <a:pPr lvl="1"/>
                <a:r>
                  <a:rPr lang="en-US" dirty="0" smtClean="0"/>
                  <a:t> 500 + 1000*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98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en-US" b="1" u="sng" dirty="0" smtClean="0"/>
                  <a:t>6,500 IOs + OUT</a:t>
                </a:r>
              </a:p>
              <a:p>
                <a:r>
                  <a:rPr lang="en-US" dirty="0" smtClean="0"/>
                  <a:t>But, if we have 35 buffer pages?</a:t>
                </a:r>
              </a:p>
              <a:p>
                <a:pPr lvl="1"/>
                <a:r>
                  <a:rPr lang="en-US" dirty="0" smtClean="0"/>
                  <a:t>Sort Merge has same behavior (still 2 passes)</a:t>
                </a:r>
              </a:p>
              <a:p>
                <a:pPr lvl="1"/>
                <a:r>
                  <a:rPr lang="en-US" dirty="0" smtClean="0"/>
                  <a:t>BNLJ? </a:t>
                </a:r>
                <a:r>
                  <a:rPr lang="en-US" b="1" i="1" u="sng" dirty="0" smtClean="0"/>
                  <a:t>15,500 IOs + OUT!</a:t>
                </a:r>
                <a:endParaRPr lang="en-US" b="1" i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915353"/>
            <a:ext cx="9829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SMJ is ~ linear vs. BNLJ is quadratic…</a:t>
            </a:r>
          </a:p>
          <a:p>
            <a:pPr algn="ctr"/>
            <a:r>
              <a:rPr lang="en-US" sz="2800" dirty="0" smtClean="0">
                <a:latin typeface="+mj-lt"/>
              </a:rPr>
              <a:t>But it’s all about the memory.</a:t>
            </a:r>
            <a:endParaRPr lang="en-US" sz="28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Optimization: Merges Merged!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SMJ is composed of a </a:t>
            </a:r>
            <a:r>
              <a:rPr lang="en-US" b="1" i="1" dirty="0" smtClean="0"/>
              <a:t>sort phase </a:t>
            </a:r>
            <a:r>
              <a:rPr lang="en-US" dirty="0" smtClean="0"/>
              <a:t>and a </a:t>
            </a:r>
            <a:r>
              <a:rPr lang="en-US" b="1" i="1" dirty="0" smtClean="0"/>
              <a:t>merge phase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During the </a:t>
            </a:r>
            <a:r>
              <a:rPr lang="en-US" b="1" i="1" dirty="0" smtClean="0"/>
              <a:t>sort phase</a:t>
            </a:r>
            <a:r>
              <a:rPr lang="en-US" dirty="0" smtClean="0"/>
              <a:t>, run passes of external merge sort on R and 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uppose at some point, R and S have &lt;= </a:t>
            </a:r>
            <a:r>
              <a:rPr lang="en-US" b="1" i="1" dirty="0" smtClean="0"/>
              <a:t>B </a:t>
            </a:r>
            <a:r>
              <a:rPr lang="en-US" dirty="0" smtClean="0"/>
              <a:t>(sorted) runs in total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 could do </a:t>
            </a:r>
            <a:r>
              <a:rPr lang="en-US" smtClean="0"/>
              <a:t>two merges (for each of R &amp; S) </a:t>
            </a:r>
            <a:r>
              <a:rPr lang="en-US" dirty="0" smtClean="0"/>
              <a:t>at this point, complete the sort phase, and start the merge phase…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OR, we could combine them: do </a:t>
            </a:r>
            <a:r>
              <a:rPr lang="en-US" b="1" dirty="0" smtClean="0"/>
              <a:t>one</a:t>
            </a:r>
            <a:r>
              <a:rPr lang="en-US" dirty="0" smtClean="0"/>
              <a:t> B-way merge and complete the join!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4245" y="1363960"/>
            <a:ext cx="30380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dirty="0" smtClean="0">
                <a:latin typeface="+mj-lt"/>
              </a:rPr>
              <a:t>buffer pages</a:t>
            </a:r>
            <a:endParaRPr lang="en-US" sz="24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4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2600" y="5009816"/>
            <a:ext cx="11226800" cy="928469"/>
            <a:chOff x="482600" y="5009816"/>
            <a:chExt cx="11226800" cy="928469"/>
          </a:xfrm>
        </p:grpSpPr>
        <p:sp>
          <p:nvSpPr>
            <p:cNvPr id="80" name="Rectangle 79"/>
            <p:cNvSpPr/>
            <p:nvPr/>
          </p:nvSpPr>
          <p:spPr>
            <a:xfrm>
              <a:off x="482600" y="5009816"/>
              <a:ext cx="11226800" cy="92846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0364" y="5212440"/>
              <a:ext cx="299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j-lt"/>
                </a:rPr>
                <a:t>Merge / Join Phase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7044" y="1984324"/>
            <a:ext cx="11226800" cy="3048000"/>
            <a:chOff x="477044" y="1984324"/>
            <a:chExt cx="11226800" cy="3048000"/>
          </a:xfrm>
        </p:grpSpPr>
        <p:sp>
          <p:nvSpPr>
            <p:cNvPr id="78" name="Rectangle 77"/>
            <p:cNvSpPr/>
            <p:nvPr/>
          </p:nvSpPr>
          <p:spPr>
            <a:xfrm>
              <a:off x="477044" y="1984324"/>
              <a:ext cx="11226800" cy="3048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0364" y="2211629"/>
              <a:ext cx="26235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j-lt"/>
                </a:rPr>
                <a:t>Sort Phase</a:t>
              </a:r>
            </a:p>
            <a:p>
              <a:r>
                <a:rPr lang="en-US" sz="2800" b="1" dirty="0" smtClean="0">
                  <a:latin typeface="+mj-lt"/>
                </a:rPr>
                <a:t>(Ext. Merge Sort)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Un-Optimized SMJ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941287" y="2213419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98496" y="2213419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81515" y="2570180"/>
            <a:ext cx="7470410" cy="861477"/>
            <a:chOff x="3881515" y="2570180"/>
            <a:chExt cx="7470410" cy="861477"/>
          </a:xfrm>
        </p:grpSpPr>
        <p:sp>
          <p:nvSpPr>
            <p:cNvPr id="29" name="Rounded Rectangle 28"/>
            <p:cNvSpPr/>
            <p:nvPr/>
          </p:nvSpPr>
          <p:spPr>
            <a:xfrm>
              <a:off x="7961557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506009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50461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594913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8765618" y="2633758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801500" y="2574627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Split &amp; sort</a:t>
              </a:r>
              <a:endParaRPr lang="en-US" sz="2400">
                <a:latin typeface="+mj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018766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63218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107670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652122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wn Arrow 53"/>
            <p:cNvSpPr/>
            <p:nvPr/>
          </p:nvSpPr>
          <p:spPr>
            <a:xfrm>
              <a:off x="5822827" y="2633758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81515" y="2570180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Split &amp; sort</a:t>
              </a:r>
              <a:endParaRPr lang="en-US" sz="240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76561" y="3405284"/>
            <a:ext cx="7475364" cy="711438"/>
            <a:chOff x="3876561" y="3405284"/>
            <a:chExt cx="7475364" cy="711438"/>
          </a:xfrm>
        </p:grpSpPr>
        <p:sp>
          <p:nvSpPr>
            <p:cNvPr id="36" name="Rounded Rectangle 35"/>
            <p:cNvSpPr/>
            <p:nvPr/>
          </p:nvSpPr>
          <p:spPr>
            <a:xfrm>
              <a:off x="7961555" y="384550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50459" y="385349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6" idx="2"/>
              <a:endCxn id="42" idx="0"/>
            </p:cNvCxnSpPr>
            <p:nvPr/>
          </p:nvCxnSpPr>
          <p:spPr>
            <a:xfrm>
              <a:off x="8168144" y="3431657"/>
              <a:ext cx="272225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42" idx="0"/>
            </p:cNvCxnSpPr>
            <p:nvPr/>
          </p:nvCxnSpPr>
          <p:spPr>
            <a:xfrm flipH="1">
              <a:off x="8440369" y="3431657"/>
              <a:ext cx="272227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2"/>
            </p:cNvCxnSpPr>
            <p:nvPr/>
          </p:nvCxnSpPr>
          <p:spPr>
            <a:xfrm>
              <a:off x="9257048" y="3431657"/>
              <a:ext cx="272225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" idx="2"/>
            </p:cNvCxnSpPr>
            <p:nvPr/>
          </p:nvCxnSpPr>
          <p:spPr>
            <a:xfrm flipH="1">
              <a:off x="9529273" y="3431657"/>
              <a:ext cx="272227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0359409" y="3405284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18764" y="384550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107668" y="385349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5225353" y="3431657"/>
              <a:ext cx="272225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497578" y="3431657"/>
              <a:ext cx="272227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314257" y="3431657"/>
              <a:ext cx="272225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586482" y="3431657"/>
              <a:ext cx="272227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876561" y="3430380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67725" y="4087244"/>
            <a:ext cx="7484200" cy="703404"/>
            <a:chOff x="3867725" y="4087244"/>
            <a:chExt cx="7484200" cy="703404"/>
          </a:xfrm>
        </p:grpSpPr>
        <p:sp>
          <p:nvSpPr>
            <p:cNvPr id="44" name="Rounded Rectangle 43"/>
            <p:cNvSpPr/>
            <p:nvPr/>
          </p:nvSpPr>
          <p:spPr>
            <a:xfrm>
              <a:off x="7961556" y="4527422"/>
              <a:ext cx="2046530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2" idx="2"/>
              <a:endCxn id="45" idx="0"/>
            </p:cNvCxnSpPr>
            <p:nvPr/>
          </p:nvCxnSpPr>
          <p:spPr>
            <a:xfrm>
              <a:off x="8440369" y="4108732"/>
              <a:ext cx="544452" cy="4186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45" idx="0"/>
            </p:cNvCxnSpPr>
            <p:nvPr/>
          </p:nvCxnSpPr>
          <p:spPr>
            <a:xfrm flipH="1">
              <a:off x="8984821" y="4116722"/>
              <a:ext cx="544452" cy="4107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0359409" y="4087244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018765" y="4527422"/>
              <a:ext cx="2046530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497578" y="4108732"/>
              <a:ext cx="544452" cy="4186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6042030" y="4116722"/>
              <a:ext cx="544452" cy="4107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867725" y="4196155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42030" y="4790648"/>
            <a:ext cx="2942791" cy="791589"/>
            <a:chOff x="6042030" y="4790648"/>
            <a:chExt cx="2942791" cy="791589"/>
          </a:xfrm>
        </p:grpSpPr>
        <p:sp>
          <p:nvSpPr>
            <p:cNvPr id="69" name="Rounded Rectangle 68"/>
            <p:cNvSpPr/>
            <p:nvPr/>
          </p:nvSpPr>
          <p:spPr>
            <a:xfrm>
              <a:off x="6817856" y="5331895"/>
              <a:ext cx="1322562" cy="2503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>
              <a:stCxn id="44" idx="2"/>
              <a:endCxn id="69" idx="0"/>
            </p:cNvCxnSpPr>
            <p:nvPr/>
          </p:nvCxnSpPr>
          <p:spPr>
            <a:xfrm flipH="1">
              <a:off x="7479137" y="4790648"/>
              <a:ext cx="1505684" cy="5412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2"/>
              <a:endCxn id="69" idx="0"/>
            </p:cNvCxnSpPr>
            <p:nvPr/>
          </p:nvCxnSpPr>
          <p:spPr>
            <a:xfrm>
              <a:off x="6042030" y="4790648"/>
              <a:ext cx="1437107" cy="5412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9050459" y="949294"/>
            <a:ext cx="30380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smtClean="0">
                <a:latin typeface="+mj-lt"/>
              </a:rPr>
              <a:t>buffer pages</a:t>
            </a:r>
            <a:endParaRPr lang="en-US" sz="240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61555" y="5859413"/>
            <a:ext cx="230004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Joined output file created!</a:t>
            </a:r>
            <a:endParaRPr lang="en-US" sz="24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96416" y="1482838"/>
            <a:ext cx="319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Unsorted input relations</a:t>
            </a:r>
            <a:endParaRPr lang="en-US" sz="2400" dirty="0">
              <a:latin typeface="+mj-l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4" name="Rectangle 7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2600" y="5009816"/>
            <a:ext cx="11226800" cy="928469"/>
            <a:chOff x="482600" y="5009816"/>
            <a:chExt cx="11226800" cy="928469"/>
          </a:xfrm>
        </p:grpSpPr>
        <p:sp>
          <p:nvSpPr>
            <p:cNvPr id="80" name="Rectangle 79"/>
            <p:cNvSpPr/>
            <p:nvPr/>
          </p:nvSpPr>
          <p:spPr>
            <a:xfrm>
              <a:off x="482600" y="5009816"/>
              <a:ext cx="11226800" cy="92846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0364" y="5212440"/>
              <a:ext cx="299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j-lt"/>
                </a:rPr>
                <a:t>Merge / Join Phase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7044" y="1984324"/>
            <a:ext cx="11226800" cy="3048000"/>
            <a:chOff x="477044" y="1984324"/>
            <a:chExt cx="11226800" cy="3048000"/>
          </a:xfrm>
        </p:grpSpPr>
        <p:sp>
          <p:nvSpPr>
            <p:cNvPr id="78" name="Rectangle 77"/>
            <p:cNvSpPr/>
            <p:nvPr/>
          </p:nvSpPr>
          <p:spPr>
            <a:xfrm>
              <a:off x="477044" y="1984324"/>
              <a:ext cx="11226800" cy="3048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0364" y="2211629"/>
              <a:ext cx="26235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+mj-lt"/>
                </a:rPr>
                <a:t>Sort Phase</a:t>
              </a:r>
            </a:p>
            <a:p>
              <a:r>
                <a:rPr lang="en-US" sz="2800" b="1" dirty="0" smtClean="0">
                  <a:latin typeface="+mj-lt"/>
                </a:rPr>
                <a:t>(Ext. Merge Sort)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SMJ Optimization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941287" y="2213419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98496" y="2213419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81515" y="2570180"/>
            <a:ext cx="7470410" cy="861477"/>
            <a:chOff x="3881515" y="2570180"/>
            <a:chExt cx="7470410" cy="861477"/>
          </a:xfrm>
        </p:grpSpPr>
        <p:sp>
          <p:nvSpPr>
            <p:cNvPr id="29" name="Rounded Rectangle 28"/>
            <p:cNvSpPr/>
            <p:nvPr/>
          </p:nvSpPr>
          <p:spPr>
            <a:xfrm>
              <a:off x="7961557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506009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050461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594913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8765618" y="2633758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801500" y="2574627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Split &amp; sort</a:t>
              </a:r>
              <a:endParaRPr lang="en-US" sz="2400">
                <a:latin typeface="+mj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018766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63218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107670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652122" y="316843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wn Arrow 53"/>
            <p:cNvSpPr/>
            <p:nvPr/>
          </p:nvSpPr>
          <p:spPr>
            <a:xfrm>
              <a:off x="5822827" y="2633758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81515" y="2570180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Split &amp; sort</a:t>
              </a:r>
              <a:endParaRPr lang="en-US" sz="240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76561" y="3405284"/>
            <a:ext cx="7475364" cy="711438"/>
            <a:chOff x="3876561" y="3405284"/>
            <a:chExt cx="7475364" cy="711438"/>
          </a:xfrm>
        </p:grpSpPr>
        <p:sp>
          <p:nvSpPr>
            <p:cNvPr id="36" name="Rounded Rectangle 35"/>
            <p:cNvSpPr/>
            <p:nvPr/>
          </p:nvSpPr>
          <p:spPr>
            <a:xfrm>
              <a:off x="7961555" y="384550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050459" y="385349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6" idx="2"/>
              <a:endCxn id="42" idx="0"/>
            </p:cNvCxnSpPr>
            <p:nvPr/>
          </p:nvCxnSpPr>
          <p:spPr>
            <a:xfrm>
              <a:off x="8168144" y="3431657"/>
              <a:ext cx="272225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  <a:endCxn id="42" idx="0"/>
            </p:cNvCxnSpPr>
            <p:nvPr/>
          </p:nvCxnSpPr>
          <p:spPr>
            <a:xfrm flipH="1">
              <a:off x="8440369" y="3431657"/>
              <a:ext cx="272227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2"/>
            </p:cNvCxnSpPr>
            <p:nvPr/>
          </p:nvCxnSpPr>
          <p:spPr>
            <a:xfrm>
              <a:off x="9257048" y="3431657"/>
              <a:ext cx="272225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" idx="2"/>
            </p:cNvCxnSpPr>
            <p:nvPr/>
          </p:nvCxnSpPr>
          <p:spPr>
            <a:xfrm flipH="1">
              <a:off x="9529273" y="3431657"/>
              <a:ext cx="272227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0359409" y="3405284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18764" y="384550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107668" y="385349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5225353" y="3431657"/>
              <a:ext cx="272225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497578" y="3431657"/>
              <a:ext cx="272227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314257" y="3431657"/>
              <a:ext cx="272225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586482" y="3431657"/>
              <a:ext cx="272227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876561" y="3430380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050459" y="949294"/>
            <a:ext cx="30380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smtClean="0">
                <a:latin typeface="+mj-lt"/>
              </a:rPr>
              <a:t>buffer pages</a:t>
            </a:r>
            <a:endParaRPr lang="en-US" sz="240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61555" y="5859413"/>
            <a:ext cx="230004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Joined output file created!</a:t>
            </a:r>
            <a:endParaRPr lang="en-US" sz="24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96416" y="1482838"/>
            <a:ext cx="319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Unsorted input relations</a:t>
            </a:r>
            <a:endParaRPr lang="en-US" sz="24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8780" y="3715477"/>
            <a:ext cx="11761920" cy="551723"/>
            <a:chOff x="188780" y="3715477"/>
            <a:chExt cx="11761920" cy="551723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188780" y="4267200"/>
              <a:ext cx="1176192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00565" y="3715477"/>
              <a:ext cx="203703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+mj-lt"/>
                </a:rPr>
                <a:t>&lt;= B total runs</a:t>
              </a:r>
              <a:endParaRPr lang="en-US" sz="2400" b="1"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97578" y="4108732"/>
            <a:ext cx="5025426" cy="1473505"/>
            <a:chOff x="5497578" y="4108732"/>
            <a:chExt cx="5025426" cy="1473505"/>
          </a:xfrm>
        </p:grpSpPr>
        <p:sp>
          <p:nvSpPr>
            <p:cNvPr id="69" name="Rounded Rectangle 68"/>
            <p:cNvSpPr/>
            <p:nvPr/>
          </p:nvSpPr>
          <p:spPr>
            <a:xfrm>
              <a:off x="6817856" y="5331895"/>
              <a:ext cx="1322562" cy="2503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932551" y="4745357"/>
              <a:ext cx="259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+mj-lt"/>
                </a:rPr>
                <a:t>B-Way Merge / Join</a:t>
              </a:r>
              <a:endParaRPr lang="en-US" sz="2400" b="1" i="1" dirty="0">
                <a:latin typeface="+mj-lt"/>
              </a:endParaRPr>
            </a:p>
          </p:txBody>
        </p:sp>
        <p:cxnSp>
          <p:nvCxnSpPr>
            <p:cNvPr id="76" name="Straight Arrow Connector 75"/>
            <p:cNvCxnSpPr>
              <a:stCxn id="57" idx="2"/>
              <a:endCxn id="69" idx="0"/>
            </p:cNvCxnSpPr>
            <p:nvPr/>
          </p:nvCxnSpPr>
          <p:spPr>
            <a:xfrm>
              <a:off x="5497578" y="4108732"/>
              <a:ext cx="1981559" cy="12231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58" idx="2"/>
              <a:endCxn id="69" idx="0"/>
            </p:cNvCxnSpPr>
            <p:nvPr/>
          </p:nvCxnSpPr>
          <p:spPr>
            <a:xfrm>
              <a:off x="6586482" y="4116722"/>
              <a:ext cx="892655" cy="12151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6" idx="2"/>
              <a:endCxn id="69" idx="0"/>
            </p:cNvCxnSpPr>
            <p:nvPr/>
          </p:nvCxnSpPr>
          <p:spPr>
            <a:xfrm flipH="1">
              <a:off x="7479137" y="4108732"/>
              <a:ext cx="961232" cy="12231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37" idx="2"/>
              <a:endCxn id="69" idx="0"/>
            </p:cNvCxnSpPr>
            <p:nvPr/>
          </p:nvCxnSpPr>
          <p:spPr>
            <a:xfrm flipH="1">
              <a:off x="7479137" y="4116722"/>
              <a:ext cx="2050136" cy="12151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4" name="Rectangle 6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SMJ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7322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Now, on this last pass, we only do P(R) + P(S) IOs to complete the join!</a:t>
                </a:r>
              </a:p>
              <a:p>
                <a:endParaRPr lang="en-US" dirty="0"/>
              </a:p>
              <a:p>
                <a:r>
                  <a:rPr lang="en-US" dirty="0" smtClean="0"/>
                  <a:t>If we can initially split R and S into </a:t>
                </a:r>
                <a:r>
                  <a:rPr lang="en-US" b="1" dirty="0" smtClean="0"/>
                  <a:t>B total runs each of length approx. &lt;= 2(B+1)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assuming repacking lets us create initial runs of ~2(B+1)-</a:t>
                </a:r>
                <a:r>
                  <a:rPr lang="en-US" dirty="0" smtClean="0"/>
                  <a:t> then we only need </a:t>
                </a:r>
                <a:r>
                  <a:rPr lang="en-US" b="1" i="1" dirty="0" smtClean="0"/>
                  <a:t>3(P(R) + P(S)) + OUT</a:t>
                </a:r>
                <a:r>
                  <a:rPr lang="en-US" dirty="0" smtClean="0"/>
                  <a:t> for SMJ!</a:t>
                </a:r>
              </a:p>
              <a:p>
                <a:pPr lvl="1"/>
                <a:r>
                  <a:rPr lang="en-US" dirty="0" smtClean="0"/>
                  <a:t>2 R/W per page to sort runs in memory, 1 R per page to B-way merge / join!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How much memory for this to happen?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den>
                    </m:f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R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≤2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US" b="1" dirty="0" smtClean="0">
                    <a:ea typeface="Cambria Math" charset="0"/>
                    <a:cs typeface="Cambria Math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𝐦𝐚𝐱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{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𝐏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𝐑</m:t>
                        </m:r>
                      </m:e>
                    </m:d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𝐏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𝐒</m:t>
                        </m:r>
                      </m:e>
                    </m:d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 is an approximate sufficient condition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732213"/>
              </a:xfrm>
              <a:blipFill rotWithShape="0">
                <a:blip r:embed="rId2"/>
                <a:stretch>
                  <a:fillRect l="-928" t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14245" y="1225848"/>
            <a:ext cx="30380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</a:t>
            </a:r>
            <a:r>
              <a:rPr lang="en-US" sz="2400" smtClean="0">
                <a:latin typeface="+mj-lt"/>
              </a:rPr>
              <a:t>buffer pages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610" y="5805310"/>
            <a:ext cx="62987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If the larger of R,S has &lt;= B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pages, then SMJ costs </a:t>
            </a:r>
            <a:r>
              <a:rPr lang="en-US" sz="2400" b="1" dirty="0" smtClean="0">
                <a:latin typeface="+mj-lt"/>
              </a:rPr>
              <a:t>3(P(R)+P(S)) + OUT</a:t>
            </a:r>
            <a:r>
              <a:rPr lang="en-US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780" y="-2251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Backup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9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points from SMJ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input already sorted on join key, skip the sorts.</a:t>
            </a:r>
          </a:p>
          <a:p>
            <a:pPr lvl="1"/>
            <a:r>
              <a:rPr lang="en-US" dirty="0" smtClean="0"/>
              <a:t>SMJ is basically linear.</a:t>
            </a:r>
          </a:p>
          <a:p>
            <a:pPr lvl="1"/>
            <a:r>
              <a:rPr lang="en-US" dirty="0" smtClean="0"/>
              <a:t>Nasty but unlikely case: Many duplicate join keys.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SMJ needs to sort </a:t>
            </a:r>
            <a:r>
              <a:rPr lang="en-US" b="1" dirty="0" smtClean="0"/>
              <a:t>both </a:t>
            </a:r>
            <a:r>
              <a:rPr lang="en-US" dirty="0" smtClean="0"/>
              <a:t>relations</a:t>
            </a:r>
          </a:p>
          <a:p>
            <a:pPr marL="857250" lvl="1" indent="-457200"/>
            <a:r>
              <a:rPr lang="en-US" dirty="0" smtClean="0"/>
              <a:t>If </a:t>
            </a:r>
            <a:r>
              <a:rPr lang="en-US" dirty="0"/>
              <a:t>max { </a:t>
            </a:r>
            <a:r>
              <a:rPr lang="en-US" dirty="0" smtClean="0"/>
              <a:t>P(R), P(S) </a:t>
            </a:r>
            <a:r>
              <a:rPr lang="en-US" dirty="0"/>
              <a:t>} &lt; B</a:t>
            </a:r>
            <a:r>
              <a:rPr lang="en-US" baseline="30000" dirty="0"/>
              <a:t>2</a:t>
            </a:r>
            <a:r>
              <a:rPr lang="en-US" baseline="-25000" dirty="0"/>
              <a:t>  </a:t>
            </a:r>
            <a:r>
              <a:rPr lang="en-US" dirty="0" smtClean="0"/>
              <a:t>then cost is 3(P(R)+P(S)) + OUT</a:t>
            </a:r>
          </a:p>
          <a:p>
            <a:pPr marL="514350" indent="-514350">
              <a:buFont typeface="Arial"/>
              <a:buAutoNum type="arabicPeriod"/>
            </a:pPr>
            <a:endParaRPr lang="en-US" dirty="0"/>
          </a:p>
          <a:p>
            <a:pPr marL="914400" lvl="1" indent="-514350">
              <a:buAutoNum type="arabicPeriod"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955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Summary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6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(HJ)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1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Hash Join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Memory requirements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8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Physical Plan = What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887752" y="2409807"/>
            <a:ext cx="4195548" cy="1719684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SELECT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P.buyer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FROM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Purchase P, Person Q</a:t>
            </a:r>
          </a:p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WHERE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P.buyer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Q.name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 eaLnBrk="0" hangingPunct="0"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AND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Q.city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=‘Madison’ </a:t>
            </a:r>
          </a:p>
          <a:p>
            <a:pPr marL="0" indent="0" eaLnBrk="0" hangingPunc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37250" y="4567675"/>
            <a:ext cx="1435100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AA0311"/>
                </a:solidFill>
              </a:rPr>
              <a:t>Table Scan</a:t>
            </a:r>
            <a:endParaRPr lang="en-US" sz="2000" b="1" dirty="0">
              <a:solidFill>
                <a:srgbClr val="AA031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0918" y="4567675"/>
            <a:ext cx="1921582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A0311"/>
                </a:solidFill>
              </a:rPr>
              <a:t>Index Scan</a:t>
            </a:r>
          </a:p>
        </p:txBody>
      </p:sp>
      <p:cxnSp>
        <p:nvCxnSpPr>
          <p:cNvPr id="41" name="Straight Connector 40"/>
          <p:cNvCxnSpPr>
            <a:stCxn id="39" idx="0"/>
          </p:cNvCxnSpPr>
          <p:nvPr/>
        </p:nvCxnSpPr>
        <p:spPr>
          <a:xfrm flipV="1">
            <a:off x="6654800" y="3809257"/>
            <a:ext cx="1175444" cy="7584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5" idx="0"/>
          </p:cNvCxnSpPr>
          <p:nvPr/>
        </p:nvCxnSpPr>
        <p:spPr>
          <a:xfrm flipH="1" flipV="1">
            <a:off x="7830245" y="3809257"/>
            <a:ext cx="1051465" cy="7584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93941" y="3409146"/>
            <a:ext cx="2272606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A0311"/>
                </a:solidFill>
              </a:rPr>
              <a:t>Nested Loop Join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8694" y="1942842"/>
            <a:ext cx="19431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A0311"/>
                </a:solidFill>
              </a:rPr>
              <a:t>Hash-based Project</a:t>
            </a:r>
          </a:p>
        </p:txBody>
      </p:sp>
      <p:cxnSp>
        <p:nvCxnSpPr>
          <p:cNvPr id="45" name="Straight Connector 44"/>
          <p:cNvCxnSpPr>
            <a:endCxn id="39" idx="2"/>
          </p:cNvCxnSpPr>
          <p:nvPr/>
        </p:nvCxnSpPr>
        <p:spPr>
          <a:xfrm flipV="1">
            <a:off x="6654800" y="4967786"/>
            <a:ext cx="0" cy="5440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60182" y="5511800"/>
            <a:ext cx="1389236" cy="40011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Purchase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97850" y="5511800"/>
            <a:ext cx="1389236" cy="40011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Person</a:t>
            </a:r>
          </a:p>
        </p:txBody>
      </p:sp>
      <p:cxnSp>
        <p:nvCxnSpPr>
          <p:cNvPr id="48" name="Straight Connector 47"/>
          <p:cNvCxnSpPr>
            <a:endCxn id="45" idx="2"/>
          </p:cNvCxnSpPr>
          <p:nvPr/>
        </p:nvCxnSpPr>
        <p:spPr>
          <a:xfrm flipH="1" flipV="1">
            <a:off x="8881710" y="4967786"/>
            <a:ext cx="10759" cy="5440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830244" y="2650728"/>
            <a:ext cx="0" cy="7584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830244" y="1497302"/>
            <a:ext cx="0" cy="4455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Magic of hashing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hash function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 maps into [0,B-1]</a:t>
            </a:r>
          </a:p>
          <a:p>
            <a:pPr lvl="1"/>
            <a:r>
              <a:rPr lang="en-US" dirty="0" smtClean="0"/>
              <a:t>And maps nearly uniformly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hash </a:t>
            </a:r>
            <a:r>
              <a:rPr lang="en-US" b="1" dirty="0" smtClean="0"/>
              <a:t>collision</a:t>
            </a:r>
            <a:r>
              <a:rPr lang="en-US" dirty="0" smtClean="0"/>
              <a:t> is when x != y but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(x) =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(y)</a:t>
            </a:r>
          </a:p>
          <a:p>
            <a:pPr lvl="1"/>
            <a:r>
              <a:rPr lang="en-US" dirty="0" smtClean="0"/>
              <a:t>Note however that it will </a:t>
            </a:r>
            <a:r>
              <a:rPr lang="en-US" b="1" u="sng" dirty="0" smtClean="0"/>
              <a:t>never</a:t>
            </a:r>
            <a:r>
              <a:rPr lang="en-US" dirty="0" smtClean="0"/>
              <a:t> occur that x = y but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(x) !=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hash on an attribute A, so our has function is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(t) has the form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t.A</a:t>
            </a:r>
            <a:r>
              <a:rPr lang="en-US" dirty="0" smtClean="0"/>
              <a:t>). </a:t>
            </a:r>
          </a:p>
          <a:p>
            <a:pPr lvl="1"/>
            <a:r>
              <a:rPr lang="en-US" b="1" dirty="0" smtClean="0"/>
              <a:t>Collisions</a:t>
            </a:r>
            <a:r>
              <a:rPr lang="en-US" dirty="0" smtClean="0"/>
              <a:t> may be more frequent.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Join: High-level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91149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𝑜𝑛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Partition Phase: </a:t>
                </a:r>
                <a:r>
                  <a:rPr lang="en-US" dirty="0" smtClean="0"/>
                  <a:t>Using one (shared) hash function </a:t>
                </a:r>
                <a:r>
                  <a:rPr lang="en-US" b="1" i="1" dirty="0" err="1" smtClean="0"/>
                  <a:t>h</a:t>
                </a:r>
                <a:r>
                  <a:rPr lang="en-US" b="1" i="1" baseline="-25000" dirty="0" err="1"/>
                  <a:t>B</a:t>
                </a:r>
                <a:r>
                  <a:rPr lang="en-US" dirty="0" smtClean="0"/>
                  <a:t>, partition R </a:t>
                </a:r>
                <a:r>
                  <a:rPr lang="en-US" i="1" dirty="0" smtClean="0"/>
                  <a:t>and </a:t>
                </a:r>
                <a:r>
                  <a:rPr lang="en-US" dirty="0" smtClean="0"/>
                  <a:t>S into </a:t>
                </a:r>
                <a:r>
                  <a:rPr lang="en-US" b="1" i="1" dirty="0" smtClean="0"/>
                  <a:t>B</a:t>
                </a:r>
                <a:r>
                  <a:rPr lang="en-US" dirty="0" smtClean="0"/>
                  <a:t> buckets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Matching Phase: </a:t>
                </a:r>
                <a:r>
                  <a:rPr lang="en-US" dirty="0" smtClean="0"/>
                  <a:t>Take pairs of buckets whose tuples have the same values for </a:t>
                </a:r>
                <a:r>
                  <a:rPr lang="en-US" b="1" i="1" dirty="0" smtClean="0"/>
                  <a:t>h</a:t>
                </a:r>
                <a:r>
                  <a:rPr lang="en-US" dirty="0" smtClean="0"/>
                  <a:t>, and join these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Use BNLJ here; or hash again </a:t>
                </a:r>
                <a:r>
                  <a:rPr lang="en-US" dirty="0" smtClean="0">
                    <a:sym typeface="Wingdings"/>
                  </a:rPr>
                  <a:t> either way, operating on small partitions so fast!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911498"/>
              </a:xfrm>
              <a:blipFill rotWithShape="0">
                <a:blip r:embed="rId2"/>
                <a:stretch>
                  <a:fillRect l="-1217" t="-3427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46490" y="1560153"/>
            <a:ext cx="483747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  <a:sym typeface="Wingdings"/>
              </a:rPr>
              <a:t>Note again that </a:t>
            </a:r>
            <a:r>
              <a:rPr lang="en-US" sz="2400" dirty="0" smtClean="0">
                <a:latin typeface="+mj-lt"/>
                <a:sym typeface="Wingdings"/>
              </a:rPr>
              <a:t>we are only considering equality constraints here</a:t>
            </a:r>
            <a:endParaRPr lang="en-US" sz="2400" b="1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3871" y="5574891"/>
            <a:ext cx="678425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sym typeface="Wingdings"/>
              </a:rPr>
              <a:t>We </a:t>
            </a:r>
            <a:r>
              <a:rPr lang="en-US" sz="2800" b="1" i="1" dirty="0" smtClean="0">
                <a:latin typeface="+mj-lt"/>
                <a:sym typeface="Wingdings"/>
              </a:rPr>
              <a:t>decompose</a:t>
            </a:r>
            <a:r>
              <a:rPr lang="en-US" sz="2800" dirty="0" smtClean="0">
                <a:latin typeface="+mj-lt"/>
                <a:sym typeface="Wingdings"/>
              </a:rPr>
              <a:t> the problem using </a:t>
            </a:r>
            <a:r>
              <a:rPr lang="en-US" sz="2800" b="1" i="1" dirty="0" err="1" smtClean="0">
                <a:latin typeface="+mj-lt"/>
                <a:sym typeface="Wingdings"/>
              </a:rPr>
              <a:t>h</a:t>
            </a:r>
            <a:r>
              <a:rPr lang="en-US" sz="2800" b="1" i="1" baseline="-25000" dirty="0" err="1"/>
              <a:t>B</a:t>
            </a:r>
            <a:r>
              <a:rPr lang="en-US" sz="2800" dirty="0" smtClean="0">
                <a:latin typeface="+mj-lt"/>
                <a:sym typeface="Wingdings"/>
              </a:rPr>
              <a:t>, then complete the join</a:t>
            </a:r>
            <a:endParaRPr lang="en-US" sz="2800" b="1" i="1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1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Join: High-level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Partition Phase: </a:t>
            </a:r>
            <a:r>
              <a:rPr lang="en-US" dirty="0" smtClean="0"/>
              <a:t>Using one (shared) hash function </a:t>
            </a:r>
            <a:r>
              <a:rPr lang="en-US" b="1" i="1" dirty="0" err="1" smtClean="0"/>
              <a:t>h</a:t>
            </a:r>
            <a:r>
              <a:rPr lang="en-US" b="1" i="1" baseline="-25000" dirty="0" err="1"/>
              <a:t>B</a:t>
            </a:r>
            <a:r>
              <a:rPr lang="en-US" dirty="0" smtClean="0"/>
              <a:t>, partition R </a:t>
            </a:r>
            <a:r>
              <a:rPr lang="en-US" i="1" dirty="0" smtClean="0"/>
              <a:t>and </a:t>
            </a:r>
            <a:r>
              <a:rPr lang="en-US" dirty="0" smtClean="0"/>
              <a:t>S into </a:t>
            </a:r>
            <a:r>
              <a:rPr lang="en-US" b="1" i="1" dirty="0" smtClean="0"/>
              <a:t>B</a:t>
            </a:r>
            <a:r>
              <a:rPr lang="en-US" dirty="0" smtClean="0"/>
              <a:t> buckets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6383" y="2812963"/>
            <a:ext cx="3457575" cy="3676327"/>
            <a:chOff x="836304" y="2812963"/>
            <a:chExt cx="3457575" cy="3676327"/>
          </a:xfrm>
        </p:grpSpPr>
        <p:sp>
          <p:nvSpPr>
            <p:cNvPr id="10" name="Can 9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4072" y="39336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105" y="479234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5420" y="3796816"/>
            <a:ext cx="3296832" cy="819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00011" y="3911171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774" y="391428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2659" y="3902826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5420" y="4722255"/>
            <a:ext cx="3296832" cy="868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1800011" y="4836807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774" y="483972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78788" y="2531063"/>
            <a:ext cx="3457575" cy="4326937"/>
            <a:chOff x="836304" y="2812963"/>
            <a:chExt cx="3457575" cy="3676327"/>
          </a:xfrm>
        </p:grpSpPr>
        <p:sp>
          <p:nvSpPr>
            <p:cNvPr id="41" name="Can 40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85926" y="392656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5712" y="52131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772963" y="3660316"/>
            <a:ext cx="3296832" cy="687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772963" y="5153410"/>
            <a:ext cx="3296832" cy="680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4336026" y="4616245"/>
            <a:ext cx="980819" cy="59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58336" y="411882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+mj-lt"/>
              </a:rPr>
              <a:t>h</a:t>
            </a:r>
            <a:r>
              <a:rPr lang="en-US" sz="3200" b="1" i="1" baseline="-25000" dirty="0" err="1"/>
              <a:t>B</a:t>
            </a:r>
            <a:endParaRPr lang="en-US" sz="3200" b="1" i="1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773903" y="4399872"/>
            <a:ext cx="3296832" cy="690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72963" y="5908443"/>
            <a:ext cx="3296832" cy="726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286448" y="588854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74890" y="45951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00976" y="5426881"/>
            <a:ext cx="21733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  <a:sym typeface="Wingdings"/>
              </a:rPr>
              <a:t>More detail in a second…</a:t>
            </a:r>
            <a:endParaRPr lang="en-US" sz="2400" b="1" i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97352" y="371240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62860" y="3717150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97352" y="4463080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11242" y="52023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11242" y="5999572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11242" y="5951735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42348" y="2705854"/>
            <a:ext cx="217339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sym typeface="Wingdings"/>
              </a:rPr>
              <a:t>Note our </a:t>
            </a:r>
            <a:r>
              <a:rPr lang="en-US" sz="2400" i="1" smtClean="0">
                <a:latin typeface="+mj-lt"/>
                <a:sym typeface="Wingdings"/>
              </a:rPr>
              <a:t>new convention: pages each have two tuples (one per row)</a:t>
            </a:r>
            <a:endParaRPr lang="en-US" sz="2400" b="1" i="1" dirty="0"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9" name="Rectangle 4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7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Join: High-level procedure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6383" y="2812963"/>
            <a:ext cx="3457575" cy="3676327"/>
            <a:chOff x="836304" y="2812963"/>
            <a:chExt cx="3457575" cy="3676327"/>
          </a:xfrm>
        </p:grpSpPr>
        <p:sp>
          <p:nvSpPr>
            <p:cNvPr id="10" name="Can 9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4072" y="39336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105" y="479234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5420" y="3796816"/>
            <a:ext cx="3296832" cy="819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00011" y="3911171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774" y="391428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2659" y="3902826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5420" y="4722255"/>
            <a:ext cx="3296832" cy="868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1800011" y="4836807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774" y="483972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78788" y="2531063"/>
            <a:ext cx="3457575" cy="4326937"/>
            <a:chOff x="836304" y="2812963"/>
            <a:chExt cx="3457575" cy="3676327"/>
          </a:xfrm>
        </p:grpSpPr>
        <p:sp>
          <p:nvSpPr>
            <p:cNvPr id="41" name="Can 40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85926" y="392656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5712" y="52131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772963" y="3660316"/>
            <a:ext cx="3296832" cy="687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772963" y="5153410"/>
            <a:ext cx="3296832" cy="680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4336026" y="4616245"/>
            <a:ext cx="980819" cy="59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58336" y="411882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+mj-lt"/>
              </a:rPr>
              <a:t>h</a:t>
            </a:r>
            <a:r>
              <a:rPr lang="en-US" sz="3200" b="1" i="1" baseline="-25000" dirty="0" err="1"/>
              <a:t>B</a:t>
            </a:r>
            <a:endParaRPr lang="en-US" sz="3200" b="1" i="1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773903" y="4399872"/>
            <a:ext cx="3296832" cy="690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72963" y="5908443"/>
            <a:ext cx="3296832" cy="726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286448" y="588854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74890" y="45951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97352" y="371240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62860" y="3717150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11242" y="52023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11242" y="5999572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11242" y="5951735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227471" y="3633599"/>
            <a:ext cx="4068929" cy="752177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235520" y="5122041"/>
            <a:ext cx="4060880" cy="73605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2007652" flipH="1" flipV="1">
            <a:off x="9401634" y="4251708"/>
            <a:ext cx="980819" cy="3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9592348" flipH="1">
            <a:off x="9401635" y="5053639"/>
            <a:ext cx="980819" cy="3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481795" y="4118270"/>
            <a:ext cx="1507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Join matching buckets</a:t>
            </a:r>
            <a:endParaRPr lang="en-US" sz="2800" dirty="0">
              <a:latin typeface="+mj-lt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838200" y="1825625"/>
            <a:ext cx="10515600" cy="112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2. Matching Phase: </a:t>
            </a:r>
            <a:r>
              <a:rPr lang="en-US" dirty="0" smtClean="0"/>
              <a:t>Take pairs of buckets whose tuples have the same values for </a:t>
            </a:r>
            <a:r>
              <a:rPr lang="en-US" b="1" i="1" dirty="0" err="1" smtClean="0"/>
              <a:t>h</a:t>
            </a:r>
            <a:r>
              <a:rPr lang="en-US" b="1" i="1" baseline="-25000" dirty="0" err="1"/>
              <a:t>B</a:t>
            </a:r>
            <a:r>
              <a:rPr lang="en-US" dirty="0" smtClean="0"/>
              <a:t>, and join these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6" name="Rectangle 5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897352" y="4463080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</p:txBody>
      </p:sp>
    </p:spTree>
    <p:extLst>
      <p:ext uri="{BB962C8B-B14F-4D97-AF65-F5344CB8AC3E}">
        <p14:creationId xmlns:p14="http://schemas.microsoft.com/office/powerpoint/2010/main" val="2498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Join: High-level procedure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6383" y="2812963"/>
            <a:ext cx="3457575" cy="3676327"/>
            <a:chOff x="836304" y="2812963"/>
            <a:chExt cx="3457575" cy="3676327"/>
          </a:xfrm>
        </p:grpSpPr>
        <p:sp>
          <p:nvSpPr>
            <p:cNvPr id="10" name="Can 9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4072" y="39336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105" y="479234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5420" y="3796816"/>
            <a:ext cx="3296832" cy="819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00011" y="3911171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774" y="391428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2659" y="3902826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5420" y="4722255"/>
            <a:ext cx="3296832" cy="868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1800011" y="4836807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774" y="483972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78788" y="2531063"/>
            <a:ext cx="3457575" cy="4326937"/>
            <a:chOff x="836304" y="2812963"/>
            <a:chExt cx="3457575" cy="3676327"/>
          </a:xfrm>
        </p:grpSpPr>
        <p:sp>
          <p:nvSpPr>
            <p:cNvPr id="41" name="Can 40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85926" y="392656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5712" y="52131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772963" y="3660316"/>
            <a:ext cx="3296832" cy="687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772963" y="5153410"/>
            <a:ext cx="3296832" cy="680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4336026" y="4616245"/>
            <a:ext cx="980819" cy="59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58336" y="411882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+mj-lt"/>
              </a:rPr>
              <a:t>h</a:t>
            </a:r>
            <a:r>
              <a:rPr lang="en-US" sz="3200" b="1" i="1" baseline="-25000" dirty="0" err="1"/>
              <a:t>B</a:t>
            </a:r>
            <a:endParaRPr lang="en-US" sz="3200" b="1" i="1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773903" y="4399872"/>
            <a:ext cx="3296832" cy="690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72963" y="5908443"/>
            <a:ext cx="3296832" cy="726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286448" y="588854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74890" y="45951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97352" y="371240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62860" y="3717150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11242" y="52023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11242" y="5999572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11242" y="5951735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Right Arrow 56"/>
          <p:cNvSpPr/>
          <p:nvPr/>
        </p:nvSpPr>
        <p:spPr>
          <a:xfrm rot="2007652" flipH="1" flipV="1">
            <a:off x="9365333" y="4906232"/>
            <a:ext cx="980819" cy="3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1108261" flipH="1">
            <a:off x="9418317" y="5371139"/>
            <a:ext cx="836527" cy="3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250311" y="4441996"/>
            <a:ext cx="1941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Don’t have to join the others!  E.g. (S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 and R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)!</a:t>
            </a:r>
            <a:endParaRPr lang="en-US" sz="2800" dirty="0">
              <a:latin typeface="+mj-lt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838200" y="1825625"/>
            <a:ext cx="10515600" cy="112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2. Matching Phase: </a:t>
            </a:r>
            <a:r>
              <a:rPr lang="en-US" dirty="0" smtClean="0"/>
              <a:t>Take pairs of buckets whose tuples have the same values for </a:t>
            </a:r>
            <a:r>
              <a:rPr lang="en-US" b="1" i="1" dirty="0" err="1" smtClean="0"/>
              <a:t>h</a:t>
            </a:r>
            <a:r>
              <a:rPr lang="en-US" b="1" i="1" baseline="-25000" dirty="0" err="1"/>
              <a:t>B</a:t>
            </a:r>
            <a:r>
              <a:rPr lang="en-US" dirty="0" smtClean="0"/>
              <a:t>, and join these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9" name="Rectangle 4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897352" y="4463080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</p:txBody>
      </p:sp>
    </p:spTree>
    <p:extLst>
      <p:ext uri="{BB962C8B-B14F-4D97-AF65-F5344CB8AC3E}">
        <p14:creationId xmlns:p14="http://schemas.microsoft.com/office/powerpoint/2010/main" val="15495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For each relation, </a:t>
            </a:r>
            <a:r>
              <a:rPr lang="en-US" dirty="0"/>
              <a:t>p</a:t>
            </a:r>
            <a:r>
              <a:rPr lang="en-US" dirty="0" smtClean="0"/>
              <a:t>artition relation into </a:t>
            </a:r>
            <a:r>
              <a:rPr lang="en-US" b="1" dirty="0" smtClean="0"/>
              <a:t>buckets</a:t>
            </a:r>
            <a:r>
              <a:rPr lang="en-US" dirty="0" smtClean="0"/>
              <a:t> such that if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t.A</a:t>
            </a:r>
            <a:r>
              <a:rPr lang="en-US" dirty="0" smtClean="0"/>
              <a:t>) =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t’.A</a:t>
            </a:r>
            <a:r>
              <a:rPr lang="en-US" dirty="0" smtClean="0"/>
              <a:t>) they are in the same bucket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Given B+1 buffer pages, we partition into B buckets:</a:t>
            </a:r>
          </a:p>
          <a:p>
            <a:pPr lvl="1"/>
            <a:r>
              <a:rPr lang="en-US" dirty="0" smtClean="0"/>
              <a:t>We use B buffer pages for output (one for each bucket), and 1 for input</a:t>
            </a:r>
          </a:p>
          <a:p>
            <a:pPr lvl="2"/>
            <a:r>
              <a:rPr lang="en-US" dirty="0" smtClean="0"/>
              <a:t>The “dual” of sorting. </a:t>
            </a:r>
          </a:p>
          <a:p>
            <a:pPr lvl="2"/>
            <a:r>
              <a:rPr lang="en-US" dirty="0" smtClean="0"/>
              <a:t>For each tuple t in input, copy to buffer page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t.A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When page fills up, flush to disk.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are the resulting buckets?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b="1" dirty="0" smtClean="0"/>
              <a:t>N input pages, we partition into B buckets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Ideally our buckets are each of size </a:t>
            </a:r>
            <a:r>
              <a:rPr lang="en-US" b="1" dirty="0" smtClean="0"/>
              <a:t>~ N/B pages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if there are </a:t>
            </a:r>
            <a:r>
              <a:rPr lang="en-US" b="1" dirty="0" smtClean="0"/>
              <a:t>hash collisions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Buckets could be &gt; N/B</a:t>
            </a:r>
          </a:p>
          <a:p>
            <a:pPr lvl="1"/>
            <a:r>
              <a:rPr lang="en-US" b="1" dirty="0" smtClean="0"/>
              <a:t>We’ll do several passes…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happens if there are </a:t>
            </a:r>
            <a:r>
              <a:rPr lang="en-US" b="1" dirty="0" smtClean="0"/>
              <a:t>duplicate join keys?</a:t>
            </a:r>
          </a:p>
          <a:p>
            <a:pPr lvl="1"/>
            <a:r>
              <a:rPr lang="en-US" dirty="0" smtClean="0"/>
              <a:t>Nothing we can do here… could have some </a:t>
            </a:r>
            <a:r>
              <a:rPr lang="en-US" b="1" dirty="0" smtClean="0"/>
              <a:t>skew</a:t>
            </a:r>
            <a:r>
              <a:rPr lang="en-US" dirty="0" smtClean="0"/>
              <a:t> in size of the buckets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63284" y="1459855"/>
            <a:ext cx="307692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Given </a:t>
            </a:r>
            <a:r>
              <a:rPr lang="en-US" sz="2400" b="1" i="1" smtClean="0">
                <a:latin typeface="+mj-lt"/>
              </a:rPr>
              <a:t>B+1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8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</a:t>
            </a:r>
            <a:r>
              <a:rPr lang="en-US" i="1" dirty="0" smtClean="0"/>
              <a:t>do we want</a:t>
            </a:r>
            <a:r>
              <a:rPr lang="en-US" dirty="0" smtClean="0"/>
              <a:t> the resulting buckets?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862012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Ideally, our buckets would be of size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pages</a:t>
                </a:r>
              </a:p>
              <a:p>
                <a:pPr lvl="1"/>
                <a:r>
                  <a:rPr lang="en-US" b="1" i="1" dirty="0" smtClean="0"/>
                  <a:t>1</a:t>
                </a:r>
                <a:r>
                  <a:rPr lang="en-US" dirty="0" smtClean="0"/>
                  <a:t> for input page,</a:t>
                </a:r>
                <a:r>
                  <a:rPr lang="en-US" b="1" i="1" dirty="0" smtClean="0"/>
                  <a:t> 1 </a:t>
                </a:r>
                <a:r>
                  <a:rPr lang="en-US" dirty="0" smtClean="0"/>
                  <a:t>for output page, </a:t>
                </a:r>
                <a:r>
                  <a:rPr lang="en-US" b="1" i="1" dirty="0" smtClean="0"/>
                  <a:t>B-1</a:t>
                </a:r>
                <a:r>
                  <a:rPr lang="en-US" dirty="0" smtClean="0"/>
                  <a:t> for each bucket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Recall: If we want to join a bucket from R and one from S, we can do BNLJ </a:t>
                </a:r>
                <a:r>
                  <a:rPr lang="en-US" b="1" dirty="0" smtClean="0"/>
                  <a:t>in linear time </a:t>
                </a:r>
                <a:r>
                  <a:rPr lang="en-US" dirty="0" smtClean="0"/>
                  <a:t>if for </a:t>
                </a:r>
                <a:r>
                  <a:rPr lang="en-US" i="1" dirty="0" smtClean="0"/>
                  <a:t>one of them (</a:t>
                </a:r>
                <a:r>
                  <a:rPr lang="en-US" i="1" dirty="0" err="1" smtClean="0"/>
                  <a:t>wlog</a:t>
                </a:r>
                <a:r>
                  <a:rPr lang="en-US" i="1" dirty="0" smtClean="0"/>
                  <a:t> say R),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𝑹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)≤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  <a:p>
                <a:pPr lvl="1"/>
                <a:r>
                  <a:rPr lang="en-US" dirty="0" smtClean="0"/>
                  <a:t>And more generally, being able to fit bucket in memory is advantageous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We can keep partitioning buckets that are &gt; B-1 pages, until they are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pages</a:t>
                </a:r>
                <a:endParaRPr lang="en-US" dirty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sing a new hash key which will split them…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8620125" cy="4351338"/>
              </a:xfrm>
              <a:blipFill rotWithShape="0">
                <a:blip r:embed="rId2"/>
                <a:stretch>
                  <a:fillRect l="-1060" t="-2801" r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38486" y="5480903"/>
            <a:ext cx="301531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We’ll call each </a:t>
            </a:r>
            <a:r>
              <a:rPr lang="en-US" sz="2400" smtClean="0">
                <a:latin typeface="+mj-lt"/>
              </a:rPr>
              <a:t>of these a “pass” again…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3284" y="1459855"/>
            <a:ext cx="307692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Given </a:t>
            </a:r>
            <a:r>
              <a:rPr lang="en-US" sz="2400" b="1" i="1" smtClean="0">
                <a:latin typeface="+mj-lt"/>
              </a:rPr>
              <a:t>B+1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66523" y="3413280"/>
                <a:ext cx="2573684" cy="11760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0" smtClean="0">
                    <a:latin typeface="Cambria Math" charset="0"/>
                  </a:rPr>
                  <a:t>Recall for BNLJ: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523" y="3413280"/>
                <a:ext cx="2573684" cy="1176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7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partition into </a:t>
            </a:r>
            <a:r>
              <a:rPr lang="en-US" b="1" i="1" dirty="0" smtClean="0"/>
              <a:t>B = 2</a:t>
            </a:r>
            <a:r>
              <a:rPr lang="en-US" dirty="0" smtClean="0"/>
              <a:t> buckets </a:t>
            </a:r>
            <a:r>
              <a:rPr lang="en-US" b="1" dirty="0"/>
              <a:t>using hash function h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 smtClean="0"/>
              <a:t>so that we can have one buffer page for each partition (and one for input)</a:t>
            </a: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43" name="Can 42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12079" y="376263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27734" y="3283295"/>
            <a:ext cx="3296832" cy="1465840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014274" y="339441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56513" y="404304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2344" y="2833699"/>
            <a:ext cx="609145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For simplicity, we’ll look at partitioning one of the two relations- we just do the same for the other relation!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4349" y="4660932"/>
            <a:ext cx="60694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Recall: our goal will be to get </a:t>
            </a:r>
            <a:r>
              <a:rPr lang="en-US" sz="2800" b="1" i="1" dirty="0" smtClean="0">
                <a:latin typeface="+mj-lt"/>
              </a:rPr>
              <a:t>B = 2 buckets</a:t>
            </a:r>
            <a:r>
              <a:rPr lang="en-US" sz="2800" dirty="0" smtClean="0">
                <a:latin typeface="+mj-lt"/>
              </a:rPr>
              <a:t> of size &lt;= </a:t>
            </a:r>
            <a:r>
              <a:rPr lang="en-US" sz="2800" b="1" i="1" dirty="0" smtClean="0">
                <a:latin typeface="+mj-lt"/>
              </a:rPr>
              <a:t>B-1 </a:t>
            </a:r>
            <a:r>
              <a:rPr lang="en-US" sz="2800" b="1" i="1" dirty="0" smtClean="0">
                <a:latin typeface="+mj-lt"/>
                <a:sym typeface="Wingdings"/>
              </a:rPr>
              <a:t></a:t>
            </a:r>
            <a:r>
              <a:rPr lang="en-US" sz="2800" b="1" i="1" dirty="0" smtClean="0">
                <a:latin typeface="+mj-lt"/>
              </a:rPr>
              <a:t> 1 page each</a:t>
            </a:r>
            <a:endParaRPr lang="en-US" sz="2800" b="1" i="1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We read pages from R into the “input” page of the buffer…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12079" y="376263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1465840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50" name="Right Arrow 49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14274" y="339441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6513" y="404304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55039 0.0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16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Select Operator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92287" y="1793054"/>
            <a:ext cx="8407425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AA0311"/>
                </a:solidFill>
              </a:rPr>
              <a:t>access path</a:t>
            </a:r>
            <a:r>
              <a:rPr lang="en-US" sz="3200" b="1" dirty="0" smtClean="0">
                <a:solidFill>
                  <a:srgbClr val="AA0311"/>
                </a:solidFill>
              </a:rPr>
              <a:t> </a:t>
            </a:r>
            <a:r>
              <a:rPr lang="en-US" sz="3200" dirty="0" smtClean="0"/>
              <a:t>= way to retrieve tuples from a table</a:t>
            </a:r>
          </a:p>
          <a:p>
            <a:r>
              <a:rPr lang="en-US" sz="3200" b="1" dirty="0" smtClean="0"/>
              <a:t>File Scan</a:t>
            </a:r>
          </a:p>
          <a:p>
            <a:pPr lvl="1"/>
            <a:r>
              <a:rPr lang="en-US" sz="2800" dirty="0" smtClean="0"/>
              <a:t>scan the entire file</a:t>
            </a:r>
          </a:p>
          <a:p>
            <a:pPr lvl="1"/>
            <a:r>
              <a:rPr lang="en-US" sz="2800" dirty="0" smtClean="0"/>
              <a:t>I/O </a:t>
            </a:r>
            <a:r>
              <a:rPr lang="en-US" sz="2800" dirty="0"/>
              <a:t>cost: </a:t>
            </a:r>
            <a:r>
              <a:rPr lang="en-US" sz="2800" dirty="0" smtClean="0"/>
              <a:t>O(N), where N = #pages</a:t>
            </a:r>
            <a:endParaRPr lang="en-US" sz="2800" dirty="0"/>
          </a:p>
          <a:p>
            <a:r>
              <a:rPr lang="en-US" sz="3200" b="1" dirty="0"/>
              <a:t>Index Scan: </a:t>
            </a:r>
            <a:endParaRPr lang="en-US" sz="3200" b="1" dirty="0" smtClean="0"/>
          </a:p>
          <a:p>
            <a:pPr lvl="1"/>
            <a:r>
              <a:rPr lang="en-US" sz="2800" dirty="0" smtClean="0"/>
              <a:t>use an index available on </a:t>
            </a:r>
            <a:r>
              <a:rPr lang="en-US" sz="2800" dirty="0"/>
              <a:t>some </a:t>
            </a:r>
            <a:r>
              <a:rPr lang="en-US" sz="2800" dirty="0" smtClean="0"/>
              <a:t>predicate</a:t>
            </a:r>
          </a:p>
          <a:p>
            <a:pPr lvl="1"/>
            <a:r>
              <a:rPr lang="en-US" sz="2800" dirty="0" smtClean="0"/>
              <a:t>I/O </a:t>
            </a:r>
            <a:r>
              <a:rPr lang="en-US" sz="2800" dirty="0"/>
              <a:t>cost</a:t>
            </a:r>
            <a:r>
              <a:rPr lang="en-US" sz="2800" dirty="0" smtClean="0"/>
              <a:t>: it varies depending on the index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Then we use </a:t>
            </a:r>
            <a:r>
              <a:rPr lang="en-US" b="1" dirty="0" smtClean="0"/>
              <a:t>hash function h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to sort into the buckets, which each have one page in the buffer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78354" y="435416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5552" y="3065737"/>
            <a:ext cx="1415772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(0) = 0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78354" y="4361122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90901" y="437459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14274" y="339441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5" name="Rectangle 4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7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78354" y="435416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5552" y="3065737"/>
            <a:ext cx="1415772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(3) = 1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890901" y="437459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02777" y="436909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14274" y="339441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838200" y="1523675"/>
            <a:ext cx="10515600" cy="1172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2. Then we use </a:t>
            </a:r>
            <a:r>
              <a:rPr lang="en-US" b="1" smtClean="0"/>
              <a:t>hash function h</a:t>
            </a:r>
            <a:r>
              <a:rPr lang="en-US" b="1" baseline="-25000" smtClean="0"/>
              <a:t>2</a:t>
            </a:r>
            <a:r>
              <a:rPr lang="en-US" b="1" smtClean="0"/>
              <a:t> </a:t>
            </a:r>
            <a:r>
              <a:rPr lang="en-US" smtClean="0"/>
              <a:t>to sort into the buckets, which each have one page in the buffer</a:t>
            </a:r>
            <a:endParaRPr lang="en-US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5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 animBg="1"/>
      <p:bldP spid="4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We repeat until the buffer bucket pages are full…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890901" y="437459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02777" y="436909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14274" y="339441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6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38164 0.1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We repeat until the buffer bucket pages are full…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890901" y="437459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02777" y="436909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3,a)</a:t>
            </a:r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78366" y="437459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5552" y="3065737"/>
            <a:ext cx="1415772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(3) = 1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8366" y="436909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93058" y="436909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6" name="Rectangle 4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2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We repeat until the buffer bucket pages are full…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890901" y="437459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02777" y="436909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3,a)</a:t>
            </a:r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78366" y="4374598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5552" y="3065737"/>
            <a:ext cx="1415772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(0) = 0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93058" y="436909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90901" y="436722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6" name="Rectangle 4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4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4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We repeat until the buffer bucket pages are full… then flush to disk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349" y="44807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8200" y="420864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883" y="54165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7734" y="514441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81720" y="438027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90566" y="4369097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5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64961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-0.74831 0.1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22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We repeat until the buffer bucket pages are full… then flush to disk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349" y="44807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8200" y="420864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883" y="54165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7734" y="514441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2033" y="43405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2033" y="527497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8178" y="3394419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1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0.46823 0.1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1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Note that collisions can occur!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349" y="44807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8200" y="420864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883" y="54165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7734" y="514441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2033" y="43405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2033" y="527497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78354" y="438704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05552" y="3065737"/>
            <a:ext cx="1415772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(5) = 1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7599005" y="1744712"/>
            <a:ext cx="3754795" cy="97875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Collision!!!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78354" y="439293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02777" y="437302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6" name="Rectangle 5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803984" y="3065737"/>
            <a:ext cx="2464136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(5) </a:t>
            </a:r>
            <a:r>
              <a:rPr lang="en-US" sz="2800" smtClean="0">
                <a:solidFill>
                  <a:srgbClr val="00B050"/>
                </a:solidFill>
                <a:latin typeface="+mj-lt"/>
              </a:rPr>
              <a:t>= h</a:t>
            </a:r>
            <a:r>
              <a:rPr lang="en-US" sz="2800" baseline="-2500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smtClean="0">
                <a:solidFill>
                  <a:srgbClr val="00B050"/>
                </a:solidFill>
                <a:latin typeface="+mj-lt"/>
              </a:rPr>
              <a:t>(3) 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= 1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8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 animBg="1"/>
      <p:bldP spid="51" grpId="0" animBg="1"/>
      <p:bldP spid="54" grpId="0" animBg="1"/>
      <p:bldP spid="4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Finish this pass…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349" y="44807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8200" y="420864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883" y="54165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7734" y="514441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2033" y="43405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2033" y="527497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78354" y="438704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05552" y="3065737"/>
            <a:ext cx="1415772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(0) = 0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02777" y="4390781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98450" y="438810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6" name="Rectangle 5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2" grpId="0" animBg="1"/>
      <p:bldP spid="5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Finish this pass…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349" y="44807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8200" y="420864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883" y="54165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7734" y="514441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2033" y="43405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2033" y="527497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02777" y="4390781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98450" y="438810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6512" y="3394419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8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55039 0.1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16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Index Matching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22154" y="1793054"/>
            <a:ext cx="9547691" cy="4248472"/>
          </a:xfrm>
        </p:spPr>
        <p:txBody>
          <a:bodyPr>
            <a:noAutofit/>
          </a:bodyPr>
          <a:lstStyle/>
          <a:p>
            <a:r>
              <a:rPr lang="en-US" dirty="0"/>
              <a:t>We say that an index </a:t>
            </a:r>
            <a:r>
              <a:rPr lang="en-US" i="1" dirty="0">
                <a:solidFill>
                  <a:srgbClr val="AA0311"/>
                </a:solidFill>
              </a:rPr>
              <a:t>matches</a:t>
            </a:r>
            <a:r>
              <a:rPr lang="en-US" dirty="0">
                <a:solidFill>
                  <a:srgbClr val="AA0311"/>
                </a:solidFill>
              </a:rPr>
              <a:t> </a:t>
            </a:r>
            <a:r>
              <a:rPr lang="en-US" dirty="0"/>
              <a:t>a selection predicate if the index can be used to evaluate it</a:t>
            </a:r>
          </a:p>
          <a:p>
            <a:r>
              <a:rPr lang="en-US" dirty="0"/>
              <a:t>Consider a conjunction-only selection. An index matches (part of) a predicate if</a:t>
            </a:r>
          </a:p>
          <a:p>
            <a:pPr lvl="1">
              <a:lnSpc>
                <a:spcPct val="110000"/>
              </a:lnSpc>
              <a:buClr>
                <a:schemeClr val="tx2"/>
              </a:buClr>
              <a:buSzPct val="60000"/>
            </a:pPr>
            <a:r>
              <a:rPr lang="en-US" dirty="0">
                <a:solidFill>
                  <a:srgbClr val="AA0311"/>
                </a:solidFill>
              </a:rPr>
              <a:t>Hash</a:t>
            </a:r>
            <a:r>
              <a:rPr lang="en-US" dirty="0"/>
              <a:t>: only equality operation &amp; the predicate includes </a:t>
            </a:r>
            <a:r>
              <a:rPr lang="en-US" i="1" dirty="0"/>
              <a:t>all</a:t>
            </a:r>
            <a:r>
              <a:rPr lang="en-US" dirty="0"/>
              <a:t> index attributes</a:t>
            </a:r>
          </a:p>
          <a:p>
            <a:pPr lvl="1">
              <a:lnSpc>
                <a:spcPct val="110000"/>
              </a:lnSpc>
              <a:buClr>
                <a:schemeClr val="tx2"/>
              </a:buClr>
              <a:buSzPct val="60000"/>
            </a:pPr>
            <a:r>
              <a:rPr lang="en-US" dirty="0">
                <a:solidFill>
                  <a:srgbClr val="AA0311"/>
                </a:solidFill>
              </a:rPr>
              <a:t>B+ Tree</a:t>
            </a:r>
            <a:r>
              <a:rPr lang="en-US" dirty="0"/>
              <a:t>:  the attributes are a prefix of the search key (any ops are possible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Finish this pass…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349" y="44807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8200" y="420864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883" y="54165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7734" y="514441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2033" y="43405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2033" y="527497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02777" y="4390781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98450" y="438810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78353" y="4397605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05552" y="3065737"/>
            <a:ext cx="1415772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(5) = 1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02777" y="4410032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6" name="Rectangle 5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803984" y="3065737"/>
            <a:ext cx="2464136" cy="523220"/>
          </a:xfrm>
          <a:prstGeom prst="rect">
            <a:avLst/>
          </a:prstGeom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(5) </a:t>
            </a:r>
            <a:r>
              <a:rPr lang="en-US" sz="2800" smtClean="0">
                <a:solidFill>
                  <a:srgbClr val="00B050"/>
                </a:solidFill>
                <a:latin typeface="+mj-lt"/>
              </a:rPr>
              <a:t>= h</a:t>
            </a:r>
            <a:r>
              <a:rPr lang="en-US" sz="2800" baseline="-2500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800" smtClean="0">
                <a:solidFill>
                  <a:srgbClr val="00B050"/>
                </a:solidFill>
                <a:latin typeface="+mj-lt"/>
              </a:rPr>
              <a:t>(3) 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= 1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7599005" y="1744712"/>
            <a:ext cx="3754795" cy="97875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Collision!!!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2" grpId="0" animBg="1"/>
      <p:bldP spid="51" grpId="0" animBg="1"/>
      <p:bldP spid="48" grpId="0" animBg="1"/>
      <p:bldP spid="4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675"/>
            <a:ext cx="10515600" cy="117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Finish this pass…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928938"/>
            <a:ext cx="4488568" cy="2440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7205" y="3674774"/>
            <a:ext cx="3956596" cy="1710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102" y="3041474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Memory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7205" y="3692844"/>
            <a:ext cx="9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Buffer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803984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016195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591773" y="4208645"/>
            <a:ext cx="1127270" cy="916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58784" y="5409476"/>
            <a:ext cx="9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Input page</a:t>
            </a:r>
            <a:endParaRPr lang="en-US" sz="28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9090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03111" y="5424414"/>
            <a:ext cx="9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9831280" y="5046118"/>
            <a:ext cx="338818" cy="2138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350799" y="6303942"/>
            <a:ext cx="35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(bucket) pages</a:t>
            </a:r>
            <a:endParaRPr lang="en-US" sz="28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2974" y="35229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7734" y="328329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47157" y="413196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817058" y="4529992"/>
            <a:ext cx="1461477" cy="3762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7591" y="4593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349" y="44807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8200" y="4208645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883" y="54165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7734" y="514441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2033" y="43405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2033" y="527497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898450" y="438810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95249" y="438810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2" name="Rectangle 5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7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56745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66563 0.128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81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534" y="368386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11385" y="3411767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5068" y="461963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0919" y="4347540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5218" y="3543712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5218" y="447809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72282" y="353557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5263" y="448782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901915" y="3462429"/>
            <a:ext cx="1107099" cy="71394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906251" y="4423244"/>
            <a:ext cx="1107099" cy="71394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44710" y="1793052"/>
            <a:ext cx="467079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We wanted buckets of size </a:t>
            </a:r>
            <a:r>
              <a:rPr lang="en-US" sz="2400" b="1" i="1" smtClean="0">
                <a:latin typeface="+mj-lt"/>
              </a:rPr>
              <a:t>B-1 = 1… however we got larger ones due to:</a:t>
            </a:r>
            <a:endParaRPr lang="en-US" sz="24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44710" y="3637697"/>
            <a:ext cx="29297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(1) Duplicate join keys</a:t>
            </a:r>
            <a:endParaRPr lang="en-US" sz="24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44710" y="4573470"/>
            <a:ext cx="29297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(2) Hash collisions</a:t>
            </a:r>
            <a:endParaRPr lang="en-US" sz="2400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3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534" y="368386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11385" y="3411767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5068" y="461963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0919" y="4347540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5218" y="3543712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5218" y="447809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72282" y="353557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5263" y="4487828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906251" y="4423244"/>
            <a:ext cx="1107099" cy="71394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230811" y="2122636"/>
            <a:ext cx="384555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 take care of larger buckets caused by (2) </a:t>
            </a:r>
            <a:r>
              <a:rPr lang="en-US" sz="2400" smtClean="0">
                <a:latin typeface="+mj-lt"/>
              </a:rPr>
              <a:t>hash collisions, we can just do another pass!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0811" y="3571544"/>
            <a:ext cx="38455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hash function should we use?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30811" y="4647371"/>
            <a:ext cx="38455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Do another pass with a different hash function, h’</a:t>
            </a:r>
            <a:r>
              <a:rPr lang="en-US" sz="2400" baseline="-25000" dirty="0" smtClean="0">
                <a:latin typeface="+mj-lt"/>
              </a:rPr>
              <a:t>2, </a:t>
            </a:r>
            <a:r>
              <a:rPr lang="en-US" sz="2400" dirty="0" smtClean="0">
                <a:latin typeface="+mj-lt"/>
              </a:rPr>
              <a:t>ideally such that:</a:t>
            </a:r>
          </a:p>
          <a:p>
            <a:endParaRPr lang="en-US" sz="2400" baseline="-25000" dirty="0">
              <a:latin typeface="+mj-lt"/>
            </a:endParaRPr>
          </a:p>
          <a:p>
            <a:pPr algn="ctr"/>
            <a:r>
              <a:rPr lang="en-US" sz="2400" dirty="0" smtClean="0"/>
              <a:t>h’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(3) != h’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(5)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9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23" grpId="0" animBg="1"/>
      <p:bldP spid="2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534" y="368386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11385" y="3411767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5068" y="461963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0919" y="4347540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5218" y="3543712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5218" y="447809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72282" y="353557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0811" y="2122636"/>
            <a:ext cx="384555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 take care of larger buckets caused by (2) </a:t>
            </a:r>
            <a:r>
              <a:rPr lang="en-US" sz="2400" smtClean="0">
                <a:latin typeface="+mj-lt"/>
              </a:rPr>
              <a:t>hash collisions, we can just do another pass!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0811" y="3571544"/>
            <a:ext cx="38455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hash function should we use?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30811" y="4647371"/>
            <a:ext cx="38455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Do another pass with a different hash function, h’</a:t>
            </a:r>
            <a:r>
              <a:rPr lang="en-US" sz="2400" baseline="-25000" dirty="0" smtClean="0">
                <a:latin typeface="+mj-lt"/>
              </a:rPr>
              <a:t>2, </a:t>
            </a:r>
            <a:r>
              <a:rPr lang="en-US" sz="2400" dirty="0" smtClean="0">
                <a:latin typeface="+mj-lt"/>
              </a:rPr>
              <a:t>ideally such that:</a:t>
            </a:r>
          </a:p>
          <a:p>
            <a:endParaRPr lang="en-US" sz="2400" baseline="-25000" dirty="0">
              <a:latin typeface="+mj-lt"/>
            </a:endParaRPr>
          </a:p>
          <a:p>
            <a:pPr algn="ctr"/>
            <a:r>
              <a:rPr lang="en-US" sz="2400" dirty="0" smtClean="0"/>
              <a:t>h’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(3) != h’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(5)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534" y="554359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B2</a:t>
            </a:r>
            <a:endParaRPr lang="en-US" b="1" baseline="-25000" dirty="0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1385" y="527149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5218" y="540344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9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Hash Join Phase 1: Partitioning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48697" y="2490533"/>
            <a:ext cx="3457575" cy="4204433"/>
            <a:chOff x="836304" y="3062171"/>
            <a:chExt cx="3457575" cy="3427119"/>
          </a:xfrm>
        </p:grpSpPr>
        <p:sp>
          <p:nvSpPr>
            <p:cNvPr id="37" name="Can 3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3854" y="3062171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226845" y="797073"/>
            <a:ext cx="38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</a:t>
            </a:r>
            <a:r>
              <a:rPr lang="en-US" sz="2400" b="1" i="1" dirty="0" smtClean="0">
                <a:latin typeface="+mj-lt"/>
              </a:rPr>
              <a:t>B+1 = 3 </a:t>
            </a:r>
            <a:r>
              <a:rPr lang="en-US" sz="2400" dirty="0" smtClean="0">
                <a:latin typeface="+mj-lt"/>
              </a:rPr>
              <a:t>buffer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pages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534" y="368386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B0</a:t>
            </a:r>
            <a:endParaRPr lang="en-US" b="1" baseline="-250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11385" y="3411767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5068" y="461963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+mj-lt"/>
              </a:rPr>
              <a:t>B1</a:t>
            </a:r>
            <a:endParaRPr lang="en-US" b="1" baseline="-25000" dirty="0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0919" y="4347540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5218" y="3543712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5218" y="447809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72282" y="353557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07091" y="1890368"/>
            <a:ext cx="474252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about duplicate join keys?  Unfortunately this is a problem… but usually not a huge one.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534" y="554359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B2</a:t>
            </a:r>
            <a:endParaRPr lang="en-US" b="1" baseline="-25000" dirty="0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1385" y="5271498"/>
            <a:ext cx="3296832" cy="848667"/>
          </a:xfrm>
          <a:prstGeom prst="roundRect">
            <a:avLst>
              <a:gd name="adj" fmla="val 78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5218" y="540344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901915" y="3462429"/>
            <a:ext cx="1107099" cy="71394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98747" y="4146530"/>
            <a:ext cx="426853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We call this </a:t>
            </a:r>
            <a:r>
              <a:rPr lang="en-US" sz="3200" dirty="0" smtClean="0">
                <a:latin typeface="+mj-lt"/>
              </a:rPr>
              <a:t>unevenness </a:t>
            </a:r>
            <a:r>
              <a:rPr lang="en-US" sz="3200" dirty="0">
                <a:latin typeface="+mj-lt"/>
              </a:rPr>
              <a:t>in the bucket </a:t>
            </a:r>
            <a:r>
              <a:rPr lang="en-US" sz="3200" dirty="0" smtClean="0">
                <a:latin typeface="+mj-lt"/>
              </a:rPr>
              <a:t>size </a:t>
            </a:r>
            <a:r>
              <a:rPr lang="en-US" sz="3200" b="1" u="sng" dirty="0" smtClean="0">
                <a:latin typeface="+mj-lt"/>
              </a:rPr>
              <a:t>skew</a:t>
            </a:r>
            <a:endParaRPr lang="en-US" sz="3200" dirty="0" smtClean="0">
              <a:latin typeface="+mj-lt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377844" y="3411767"/>
            <a:ext cx="712382" cy="2840177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6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6" grpId="0" animBg="1"/>
      <p:bldP spid="28" grpId="0" animBg="1"/>
      <p:bldP spid="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262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that we have partitioned R and S…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2: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we just join pairs of buckets from R and S that have the same hash value to complete the join!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6383" y="2812963"/>
            <a:ext cx="3457575" cy="3676327"/>
            <a:chOff x="836304" y="2812963"/>
            <a:chExt cx="3457575" cy="3676327"/>
          </a:xfrm>
        </p:grpSpPr>
        <p:sp>
          <p:nvSpPr>
            <p:cNvPr id="5" name="Can 4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072" y="39336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</a:t>
            </a:r>
            <a:endParaRPr lang="en-US" b="1" baseline="-25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05" y="479234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endParaRPr lang="en-US" b="1" baseline="-250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5420" y="3796816"/>
            <a:ext cx="3296832" cy="819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0011" y="3911171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774" y="391428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2659" y="3902826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5420" y="4722255"/>
            <a:ext cx="3296832" cy="868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1800011" y="4836807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774" y="4839723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78788" y="2531063"/>
            <a:ext cx="3457575" cy="4326937"/>
            <a:chOff x="836304" y="2812963"/>
            <a:chExt cx="3457575" cy="3676327"/>
          </a:xfrm>
        </p:grpSpPr>
        <p:sp>
          <p:nvSpPr>
            <p:cNvPr id="17" name="Can 16"/>
            <p:cNvSpPr/>
            <p:nvPr/>
          </p:nvSpPr>
          <p:spPr>
            <a:xfrm>
              <a:off x="836304" y="3341893"/>
              <a:ext cx="3457575" cy="3147397"/>
            </a:xfrm>
            <a:prstGeom prst="can">
              <a:avLst>
                <a:gd name="adj" fmla="val 13065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9191" y="2812963"/>
              <a:ext cx="886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latin typeface="+mj-lt"/>
                </a:rPr>
                <a:t>Disk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85926" y="392656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5712" y="52131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72963" y="3660316"/>
            <a:ext cx="3296832" cy="687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72963" y="5153410"/>
            <a:ext cx="3296832" cy="680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336026" y="4616245"/>
            <a:ext cx="980819" cy="59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58336" y="411882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+mj-lt"/>
              </a:rPr>
              <a:t>h</a:t>
            </a:r>
            <a:r>
              <a:rPr lang="en-US" sz="3200" b="1" i="1" baseline="-25000" dirty="0" err="1"/>
              <a:t>B</a:t>
            </a:r>
            <a:endParaRPr lang="en-US" sz="3200" b="1" i="1" dirty="0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73903" y="4399872"/>
            <a:ext cx="3296832" cy="690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772963" y="5908443"/>
            <a:ext cx="3296832" cy="726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86448" y="588854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4890" y="45951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7352" y="3712405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2860" y="3717150"/>
            <a:ext cx="95408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,j)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11242" y="5202390"/>
            <a:ext cx="95410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(0,a)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(0,j)</a:t>
            </a:r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1242" y="5999572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11242" y="5951735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(5,b)</a:t>
            </a:r>
          </a:p>
          <a:p>
            <a:pPr algn="ctr"/>
            <a:endParaRPr lang="en-US" sz="16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27471" y="3633599"/>
            <a:ext cx="4068929" cy="752177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235520" y="5122041"/>
            <a:ext cx="4060880" cy="73605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2007652" flipH="1" flipV="1">
            <a:off x="9401634" y="4251708"/>
            <a:ext cx="980819" cy="3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9592348" flipH="1">
            <a:off x="9401635" y="5053639"/>
            <a:ext cx="980819" cy="3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481795" y="4118270"/>
            <a:ext cx="1507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Join matching buckets</a:t>
            </a:r>
            <a:endParaRPr lang="en-US" sz="2800" dirty="0"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897352" y="4463080"/>
            <a:ext cx="95410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(3,j)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(3,b)</a:t>
            </a:r>
          </a:p>
        </p:txBody>
      </p:sp>
    </p:spTree>
    <p:extLst>
      <p:ext uri="{BB962C8B-B14F-4D97-AF65-F5344CB8AC3E}">
        <p14:creationId xmlns:p14="http://schemas.microsoft.com/office/powerpoint/2010/main" val="10384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2: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3276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Note that since x = y </a:t>
                </a:r>
                <a:r>
                  <a:rPr lang="en-US" dirty="0" smtClean="0">
                    <a:sym typeface="Wingdings"/>
                  </a:rPr>
                  <a:t> h(x) = h(y), we only need to consider pairs of buckets (one from R, one from S) that have the same hash function value</a:t>
                </a:r>
              </a:p>
              <a:p>
                <a:endParaRPr lang="en-US" dirty="0">
                  <a:sym typeface="Wingdings"/>
                </a:endParaRPr>
              </a:p>
              <a:p>
                <a:r>
                  <a:rPr lang="en-US" dirty="0" smtClean="0">
                    <a:sym typeface="Wingdings"/>
                  </a:rPr>
                  <a:t>If our buckets are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pages,</a:t>
                </a:r>
                <a:r>
                  <a:rPr lang="en-US" dirty="0" smtClean="0">
                    <a:sym typeface="Wingdings"/>
                  </a:rPr>
                  <a:t> can join each such pair using BNLJ </a:t>
                </a:r>
                <a:r>
                  <a:rPr lang="en-US" b="1" i="1" dirty="0" smtClean="0">
                    <a:sym typeface="Wingdings"/>
                  </a:rPr>
                  <a:t>in linear time</a:t>
                </a:r>
                <a:r>
                  <a:rPr lang="en-US" dirty="0" smtClean="0">
                    <a:sym typeface="Wingdings"/>
                  </a:rPr>
                  <a:t>; recall (with P(R) = B-1):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327663"/>
              </a:xfrm>
              <a:blipFill rotWithShape="0">
                <a:blip r:embed="rId2"/>
                <a:stretch>
                  <a:fillRect l="-928" t="-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086" y="4153288"/>
                <a:ext cx="10421827" cy="8236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latin typeface="+mj-lt"/>
                  </a:rPr>
                  <a:t>BNLJ Cost:</a:t>
                </a:r>
                <a:r>
                  <a:rPr lang="en-US" sz="32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</a:rPr>
                      <m:t>P</m:t>
                    </m:r>
                    <m:d>
                      <m:d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  <m:r>
                          <a:rPr lang="en-US" sz="32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−1</m:t>
                        </m:r>
                      </m:den>
                    </m:f>
                    <m:r>
                      <a:rPr lang="en-US" sz="3200" b="0" i="1" smtClean="0">
                        <a:latin typeface="Cambria Math" charset="0"/>
                      </a:rPr>
                      <m:t>=</m:t>
                    </m:r>
                    <m:r>
                      <a:rPr lang="en-US" sz="3200" b="0" i="1" smtClean="0">
                        <a:latin typeface="Cambria Math" charset="0"/>
                      </a:rPr>
                      <m:t>𝑃</m:t>
                    </m:r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𝑅</m:t>
                    </m:r>
                    <m:r>
                      <a:rPr lang="en-US" sz="3200" b="0" i="1" smtClean="0">
                        <a:latin typeface="Cambria Math" charset="0"/>
                      </a:rPr>
                      <m:t>)+ </m:t>
                    </m:r>
                    <m:f>
                      <m:fPr>
                        <m:ctrlPr>
                          <a:rPr lang="en-US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−1)</m:t>
                        </m:r>
                        <m:r>
                          <a:rPr lang="en-US" sz="3200" i="1">
                            <a:latin typeface="Cambria Math" charset="0"/>
                          </a:rPr>
                          <m:t>𝑃</m:t>
                        </m:r>
                        <m:r>
                          <a:rPr lang="en-US" sz="3200" i="1">
                            <a:latin typeface="Cambria Math" charset="0"/>
                          </a:rPr>
                          <m:t>(</m:t>
                        </m:r>
                        <m:r>
                          <a:rPr lang="en-US" sz="3200" i="1">
                            <a:latin typeface="Cambria Math" charset="0"/>
                          </a:rPr>
                          <m:t>𝑆</m:t>
                        </m:r>
                        <m:r>
                          <a:rPr lang="en-US" sz="32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j-lt"/>
                  </a:rPr>
                  <a:t> = P(R) + P(S)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6" y="4153288"/>
                <a:ext cx="10421827" cy="8236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9585" y="5505017"/>
            <a:ext cx="699282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Joining the pairs of buckets is linear</a:t>
            </a:r>
            <a:r>
              <a:rPr lang="en-US" sz="3200" smtClean="0">
                <a:latin typeface="+mj-lt"/>
              </a:rPr>
              <a:t>!  </a:t>
            </a:r>
          </a:p>
          <a:p>
            <a:pPr algn="ctr"/>
            <a:r>
              <a:rPr lang="en-US" sz="3200" dirty="0" smtClean="0">
                <a:latin typeface="+mj-lt"/>
              </a:rPr>
              <a:t>(As long as smaller bucket &lt;= B-1 pages)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1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Join Phase 2: Matching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38300" y="1920054"/>
          <a:ext cx="6347188" cy="3680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462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  <a:gridCol w="612414"/>
              </a:tblGrid>
              <a:tr h="3680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h(1)=0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h(2)=0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h(4)=1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h(6)=2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566" y="3160214"/>
            <a:ext cx="120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R.A hashed values</a:t>
            </a:r>
            <a:endParaRPr lang="en-US" sz="24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744" y="560070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S</a:t>
            </a:r>
            <a:r>
              <a:rPr lang="en-US" sz="2400" smtClean="0">
                <a:latin typeface="+mj-lt"/>
              </a:rPr>
              <a:t>.A hashed values</a:t>
            </a:r>
            <a:endParaRPr lang="en-US" sz="2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R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⋈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𝑜𝑛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47" y="1830640"/>
                <a:ext cx="205517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17    &gt;  HJ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</TotalTime>
  <Words>7429</Words>
  <Application>Microsoft Macintosh PowerPoint</Application>
  <PresentationFormat>Widescreen</PresentationFormat>
  <Paragraphs>1749</Paragraphs>
  <Slides>109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7" baseType="lpstr">
      <vt:lpstr>Arial</vt:lpstr>
      <vt:lpstr>Calibri</vt:lpstr>
      <vt:lpstr>Calibri Light</vt:lpstr>
      <vt:lpstr>Cambria Math</vt:lpstr>
      <vt:lpstr>Consolas</vt:lpstr>
      <vt:lpstr>Menlo</vt:lpstr>
      <vt:lpstr>Wingdings</vt:lpstr>
      <vt:lpstr>Office Theme</vt:lpstr>
      <vt:lpstr>Lecture 17:  Joins</vt:lpstr>
      <vt:lpstr>PowerPoint Presentation</vt:lpstr>
      <vt:lpstr>Lecture 17:  Joins</vt:lpstr>
      <vt:lpstr>Today’s Lecture</vt:lpstr>
      <vt:lpstr>1. Recap</vt:lpstr>
      <vt:lpstr>Logical Plan = How</vt:lpstr>
      <vt:lpstr>Physical Plan = What</vt:lpstr>
      <vt:lpstr>Select Operator</vt:lpstr>
      <vt:lpstr>Index Matching</vt:lpstr>
      <vt:lpstr>Choosing the Right Index</vt:lpstr>
      <vt:lpstr>Projection</vt:lpstr>
      <vt:lpstr>Projection: Sort-based</vt:lpstr>
      <vt:lpstr>Projection: Hash-based</vt:lpstr>
      <vt:lpstr>2. Joins</vt:lpstr>
      <vt:lpstr>What you will learn about in this section</vt:lpstr>
      <vt:lpstr>1. Nested Loop Joins</vt:lpstr>
      <vt:lpstr>What you will learn about in this section</vt:lpstr>
      <vt:lpstr>RECAP: Joins</vt:lpstr>
      <vt:lpstr>Joins: Example</vt:lpstr>
      <vt:lpstr>Joins: Example</vt:lpstr>
      <vt:lpstr>Joins: Example</vt:lpstr>
      <vt:lpstr>Joins: Example</vt:lpstr>
      <vt:lpstr>Joins: Example</vt:lpstr>
      <vt:lpstr>Semantically: A Subset of the Cross Product</vt:lpstr>
      <vt:lpstr>Notes</vt:lpstr>
      <vt:lpstr>Nested Loop Joins</vt:lpstr>
      <vt:lpstr>Notes</vt:lpstr>
      <vt:lpstr>Nested Loop Join (NLJ)</vt:lpstr>
      <vt:lpstr>Nested Loop Join (NLJ)</vt:lpstr>
      <vt:lpstr>Nested Loop Join (NLJ)</vt:lpstr>
      <vt:lpstr>Nested Loop Join (NLJ)</vt:lpstr>
      <vt:lpstr>Nested Loop Join (NLJ)</vt:lpstr>
      <vt:lpstr>Nested Loop Join (NLJ)</vt:lpstr>
      <vt:lpstr>IO-Aware Approach</vt:lpstr>
      <vt:lpstr>Block Nested Loop Join (BNLJ)</vt:lpstr>
      <vt:lpstr>Block Nested Loop Join (BNLJ)</vt:lpstr>
      <vt:lpstr>Block Nested Loop Join (BNLJ)</vt:lpstr>
      <vt:lpstr>Block Nested Loop Join (BNLJ)</vt:lpstr>
      <vt:lpstr>BNLJ vs. NLJ: Benefits of IO Aware</vt:lpstr>
      <vt:lpstr>BNLJ vs. NLJ: Benefits of IO Aware</vt:lpstr>
      <vt:lpstr>Smarter than Cross-Products</vt:lpstr>
      <vt:lpstr>Smarter than Cross-Products: From Quadratic to Nearly Linear</vt:lpstr>
      <vt:lpstr>Index Nested Loop Join (INLJ)</vt:lpstr>
      <vt:lpstr>3. Joins and Memory</vt:lpstr>
      <vt:lpstr>What you will learn about in this section</vt:lpstr>
      <vt:lpstr>Sort-Merge Join (SMJ)</vt:lpstr>
      <vt:lpstr>What you will learn about in this section</vt:lpstr>
      <vt:lpstr>Sort Merge Join (SMJ): Basic Procedure</vt:lpstr>
      <vt:lpstr>SMJ Example: R⋈S on A with 3 page buffer</vt:lpstr>
      <vt:lpstr>SMJ Example: R⋈S on A with 3 page buffer</vt:lpstr>
      <vt:lpstr>SMJ Example: R⋈S on A with 3 page buffer</vt:lpstr>
      <vt:lpstr>SMJ Example: R⋈S on A with 3 page buffer</vt:lpstr>
      <vt:lpstr>SMJ Example: R⋈S on A with 3 page buffer</vt:lpstr>
      <vt:lpstr>SMJ Example: R⋈S on A with 3 page buffer</vt:lpstr>
      <vt:lpstr>What happens with duplicate join keys?</vt:lpstr>
      <vt:lpstr>Multiple tuples with Same Join Key: “Backup”</vt:lpstr>
      <vt:lpstr>Multiple tuples with Same Join Key: “Backup”</vt:lpstr>
      <vt:lpstr>Multiple tuples with Same Join Key: “Backup”</vt:lpstr>
      <vt:lpstr>Multiple tuples with Same Join Key: “Backup”</vt:lpstr>
      <vt:lpstr>Backup</vt:lpstr>
      <vt:lpstr>SMJ: Total cost</vt:lpstr>
      <vt:lpstr>SMJ vs. BNLJ: Steel Cage Match</vt:lpstr>
      <vt:lpstr>A Simple Optimization: Merges Merged!</vt:lpstr>
      <vt:lpstr>Un-Optimized SMJ</vt:lpstr>
      <vt:lpstr>Simple SMJ Optimization</vt:lpstr>
      <vt:lpstr>Simple SMJ Optimization</vt:lpstr>
      <vt:lpstr>Takeaway points from SMJ</vt:lpstr>
      <vt:lpstr>Hash Join (HJ)</vt:lpstr>
      <vt:lpstr>What you will learn about in this section</vt:lpstr>
      <vt:lpstr>Recall: Hashing</vt:lpstr>
      <vt:lpstr>Hash Join: High-level procedure</vt:lpstr>
      <vt:lpstr>Hash Join: High-level procedure</vt:lpstr>
      <vt:lpstr>Hash Join: High-level procedure</vt:lpstr>
      <vt:lpstr>Hash Join: High-level procedure</vt:lpstr>
      <vt:lpstr>Hash Join Phase 1: Partitioning</vt:lpstr>
      <vt:lpstr>How big are the resulting buckets?</vt:lpstr>
      <vt:lpstr>How big do we want the resulting buckets?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Hash Join Phase 1: Partitioning</vt:lpstr>
      <vt:lpstr>Now that we have partitioned R and S…</vt:lpstr>
      <vt:lpstr>Hash Join Phase 2: Matching</vt:lpstr>
      <vt:lpstr>Hash Join Phase 2: Matching</vt:lpstr>
      <vt:lpstr>Hash Join Phase 2: Matching</vt:lpstr>
      <vt:lpstr>Hash Join Phase 2: Matching</vt:lpstr>
      <vt:lpstr>Hash Join Phase 2: Matching</vt:lpstr>
      <vt:lpstr>Hash Join Phase 2: Matching</vt:lpstr>
      <vt:lpstr>Hash Join Phase 2: Matching</vt:lpstr>
      <vt:lpstr>How much memory do we need for HJ?</vt:lpstr>
      <vt:lpstr>Hash Join Summary</vt:lpstr>
      <vt:lpstr>SMJ vs. HJ</vt:lpstr>
      <vt:lpstr>Sort-Merge v. Hash Join</vt:lpstr>
      <vt:lpstr>Further Comparisons of Hash and Sort Joins</vt:lpstr>
      <vt:lpstr>Summary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B+Trees:  An IO-Aware Index Structure</dc:title>
  <dc:creator>Alex Ratner</dc:creator>
  <cp:lastModifiedBy>Theodoros Rekatsinas</cp:lastModifiedBy>
  <cp:revision>335</cp:revision>
  <cp:lastPrinted>2017-11-08T18:23:20Z</cp:lastPrinted>
  <dcterms:created xsi:type="dcterms:W3CDTF">2015-10-30T14:38:29Z</dcterms:created>
  <dcterms:modified xsi:type="dcterms:W3CDTF">2017-11-10T19:29:59Z</dcterms:modified>
</cp:coreProperties>
</file>