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402" r:id="rId2"/>
    <p:sldId id="417" r:id="rId3"/>
    <p:sldId id="416" r:id="rId4"/>
    <p:sldId id="477" r:id="rId5"/>
    <p:sldId id="483" r:id="rId6"/>
    <p:sldId id="504" r:id="rId7"/>
    <p:sldId id="520" r:id="rId8"/>
    <p:sldId id="521" r:id="rId9"/>
    <p:sldId id="522" r:id="rId10"/>
    <p:sldId id="474" r:id="rId11"/>
    <p:sldId id="488" r:id="rId12"/>
    <p:sldId id="490" r:id="rId13"/>
    <p:sldId id="491" r:id="rId14"/>
    <p:sldId id="492" r:id="rId15"/>
    <p:sldId id="523" r:id="rId16"/>
    <p:sldId id="494" r:id="rId17"/>
    <p:sldId id="495" r:id="rId18"/>
    <p:sldId id="496" r:id="rId19"/>
    <p:sldId id="497" r:id="rId20"/>
    <p:sldId id="524" r:id="rId21"/>
    <p:sldId id="526" r:id="rId22"/>
    <p:sldId id="527" r:id="rId23"/>
    <p:sldId id="528" r:id="rId24"/>
    <p:sldId id="529" r:id="rId25"/>
    <p:sldId id="533" r:id="rId26"/>
    <p:sldId id="534" r:id="rId27"/>
    <p:sldId id="530" r:id="rId28"/>
    <p:sldId id="531" r:id="rId29"/>
    <p:sldId id="532" r:id="rId30"/>
    <p:sldId id="535" r:id="rId31"/>
    <p:sldId id="536" r:id="rId32"/>
    <p:sldId id="537" r:id="rId33"/>
    <p:sldId id="538" r:id="rId34"/>
    <p:sldId id="539" r:id="rId35"/>
    <p:sldId id="540" r:id="rId36"/>
    <p:sldId id="541" r:id="rId37"/>
    <p:sldId id="542" r:id="rId38"/>
    <p:sldId id="543" r:id="rId39"/>
    <p:sldId id="54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02"/>
            <p14:sldId id="417"/>
            <p14:sldId id="416"/>
            <p14:sldId id="477"/>
            <p14:sldId id="483"/>
            <p14:sldId id="504"/>
            <p14:sldId id="520"/>
            <p14:sldId id="521"/>
            <p14:sldId id="522"/>
            <p14:sldId id="474"/>
            <p14:sldId id="488"/>
            <p14:sldId id="490"/>
            <p14:sldId id="491"/>
            <p14:sldId id="492"/>
            <p14:sldId id="523"/>
            <p14:sldId id="494"/>
            <p14:sldId id="495"/>
            <p14:sldId id="496"/>
            <p14:sldId id="497"/>
            <p14:sldId id="524"/>
            <p14:sldId id="526"/>
            <p14:sldId id="527"/>
            <p14:sldId id="528"/>
            <p14:sldId id="529"/>
            <p14:sldId id="533"/>
            <p14:sldId id="534"/>
            <p14:sldId id="530"/>
            <p14:sldId id="531"/>
            <p14:sldId id="532"/>
            <p14:sldId id="535"/>
            <p14:sldId id="536"/>
            <p14:sldId id="537"/>
            <p14:sldId id="538"/>
            <p14:sldId id="539"/>
            <p14:sldId id="540"/>
            <p14:sldId id="541"/>
            <p14:sldId id="542"/>
            <p14:sldId id="543"/>
            <p14:sldId id="5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/>
    <p:restoredTop sz="93929"/>
  </p:normalViewPr>
  <p:slideViewPr>
    <p:cSldViewPr snapToGrid="0" snapToObjects="1">
      <p:cViewPr>
        <p:scale>
          <a:sx n="79" d="100"/>
          <a:sy n="79" d="100"/>
        </p:scale>
        <p:origin x="42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9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5000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84613" y="-1588"/>
            <a:ext cx="2973387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908050"/>
            <a:r>
              <a:rPr lang="en-US" sz="1000" i="1">
                <a:solidFill>
                  <a:prstClr val="black"/>
                </a:solidFill>
                <a:latin typeface="Calibri"/>
              </a:rPr>
              <a:t>11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-1588" y="-1588"/>
            <a:ext cx="2971801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87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472512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 dirty="0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2049157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298669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787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769900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96386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41171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27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4215394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0136111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282489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179855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3347190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493712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20852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7627628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725441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54237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07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r>
              <a:rPr lang="en-US" dirty="0" smtClean="0"/>
              <a:t>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4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2DCBC-EC33-3C46-9591-89042B868FF1}" type="slidenum">
              <a:rPr lang="en-US"/>
              <a:pPr/>
              <a:t>9</a:t>
            </a:fld>
            <a:endParaRPr lang="en-US"/>
          </a:p>
        </p:txBody>
      </p:sp>
      <p:sp>
        <p:nvSpPr>
          <p:cNvPr id="649218" name="Rectangle 2"/>
          <p:cNvSpPr>
            <a:spLocks noChangeArrowheads="1"/>
          </p:cNvSpPr>
          <p:nvPr/>
        </p:nvSpPr>
        <p:spPr bwMode="auto">
          <a:xfrm>
            <a:off x="3986054" y="0"/>
            <a:ext cx="3048159" cy="464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241" tIns="46621" rIns="93241" bIns="4662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19" name="Rectangle 3"/>
          <p:cNvSpPr>
            <a:spLocks noChangeArrowheads="1"/>
          </p:cNvSpPr>
          <p:nvPr/>
        </p:nvSpPr>
        <p:spPr bwMode="auto">
          <a:xfrm>
            <a:off x="3986054" y="8819515"/>
            <a:ext cx="3048159" cy="464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425" tIns="0" rIns="19425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>
                <a:latin typeface="Times New Roman" charset="0"/>
              </a:rPr>
              <a:t>14</a:t>
            </a:r>
          </a:p>
        </p:txBody>
      </p:sp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0" y="8819515"/>
            <a:ext cx="3048159" cy="464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241" tIns="46621" rIns="93241" bIns="4662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21" name="Rectangle 5"/>
          <p:cNvSpPr>
            <a:spLocks noChangeArrowheads="1"/>
          </p:cNvSpPr>
          <p:nvPr/>
        </p:nvSpPr>
        <p:spPr bwMode="auto">
          <a:xfrm>
            <a:off x="0" y="0"/>
            <a:ext cx="3048159" cy="4641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241" tIns="46621" rIns="93241" bIns="4662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34975" y="703263"/>
            <a:ext cx="6164263" cy="3468687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7895" y="4409758"/>
            <a:ext cx="5158423" cy="417766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271" tIns="45326" rIns="92271" bIns="45326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77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43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2118693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145" tIns="46073" rIns="92145" bIns="46073"/>
          <a:lstStyle/>
          <a:p>
            <a:endParaRPr lang="en-US"/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</p:spTree>
    <p:extLst>
      <p:ext uri="{BB962C8B-B14F-4D97-AF65-F5344CB8AC3E}">
        <p14:creationId xmlns:p14="http://schemas.microsoft.com/office/powerpoint/2010/main" val="139584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10/27/17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image" Target="NUL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13: </a:t>
            </a:r>
            <a:r>
              <a:rPr lang="en-US" dirty="0" smtClean="0"/>
              <a:t>B+ </a:t>
            </a:r>
            <a:r>
              <a:rPr lang="en-US" dirty="0" smtClean="0"/>
              <a:t>Tree (continued)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B+ Trees: </a:t>
            </a:r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5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B+ </a:t>
            </a:r>
            <a:r>
              <a:rPr lang="en-US" dirty="0" smtClean="0"/>
              <a:t>Tree: High </a:t>
            </a:r>
            <a:r>
              <a:rPr lang="en-US" dirty="0" err="1" smtClean="0"/>
              <a:t>Fanout</a:t>
            </a:r>
            <a:r>
              <a:rPr lang="en-US" dirty="0" smtClean="0"/>
              <a:t> = Smaller &amp; Lower IO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73152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compared to e.g. binary search trees, B+ Trees have </a:t>
            </a:r>
            <a:r>
              <a:rPr lang="en-US" b="1" dirty="0" smtClean="0"/>
              <a:t>high</a:t>
            </a:r>
            <a:r>
              <a:rPr lang="en-US" dirty="0" smtClean="0"/>
              <a:t> </a:t>
            </a:r>
            <a:r>
              <a:rPr lang="en-US" b="1" i="1" dirty="0" err="1" smtClean="0"/>
              <a:t>fanout</a:t>
            </a:r>
            <a:r>
              <a:rPr lang="en-US" b="1" i="1" dirty="0" smtClean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between d+1 and 2d+1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means that the </a:t>
            </a:r>
            <a:r>
              <a:rPr lang="en-US" b="1" dirty="0" smtClean="0"/>
              <a:t>depth of the tree is small </a:t>
            </a:r>
            <a:r>
              <a:rPr lang="en-US" dirty="0" smtClean="0">
                <a:sym typeface="Wingdings"/>
              </a:rPr>
              <a:t> getting to any element requires very few IO operations!</a:t>
            </a:r>
          </a:p>
          <a:p>
            <a:pPr lvl="1"/>
            <a:r>
              <a:rPr lang="en-US" dirty="0" smtClean="0">
                <a:sym typeface="Wingdings"/>
              </a:rPr>
              <a:t>Also can often store most or all of the B+ Tree in main memory!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TiB</a:t>
            </a:r>
            <a:r>
              <a:rPr lang="en-US" dirty="0" smtClean="0"/>
              <a:t> = 2</a:t>
            </a:r>
            <a:r>
              <a:rPr lang="en-US" baseline="30000" dirty="0" smtClean="0"/>
              <a:t>40</a:t>
            </a:r>
            <a:r>
              <a:rPr lang="en-US" dirty="0" smtClean="0"/>
              <a:t> Bytes.  What is the height of a B+ Tree (with fill-factor = 1) that indexes it (with 64K pages)?</a:t>
            </a:r>
          </a:p>
          <a:p>
            <a:pPr lvl="1"/>
            <a:r>
              <a:rPr lang="en-US" dirty="0" smtClean="0"/>
              <a:t>(2*2730 + 1)</a:t>
            </a:r>
            <a:r>
              <a:rPr lang="en-US" baseline="30000" dirty="0" smtClean="0"/>
              <a:t>h</a:t>
            </a:r>
            <a:r>
              <a:rPr lang="en-US" dirty="0" smtClean="0"/>
              <a:t> = 2</a:t>
            </a:r>
            <a:r>
              <a:rPr lang="en-US" baseline="30000" dirty="0" smtClean="0"/>
              <a:t>40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b="1" i="1" dirty="0">
                <a:sym typeface="Wingdings"/>
              </a:rPr>
              <a:t>h</a:t>
            </a:r>
            <a:r>
              <a:rPr lang="en-US" b="1" i="1" dirty="0" smtClean="0">
                <a:sym typeface="Wingdings"/>
              </a:rPr>
              <a:t> = 4 </a:t>
            </a:r>
            <a:endParaRPr lang="en-US" b="1" i="1" dirty="0" smtClean="0"/>
          </a:p>
          <a:p>
            <a:pPr lvl="1"/>
            <a:endParaRPr lang="en-US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832271" y="2477800"/>
            <a:ext cx="4207067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b="1" u="sng" dirty="0" err="1" smtClean="0">
                <a:latin typeface="+mj-lt"/>
              </a:rPr>
              <a:t>fanout</a:t>
            </a:r>
            <a:r>
              <a:rPr lang="en-US" sz="2400" dirty="0" smtClean="0">
                <a:latin typeface="+mj-lt"/>
              </a:rPr>
              <a:t> is defined as the number of pointers to child nodes coming out of a node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b="1" i="1" dirty="0" smtClean="0">
                <a:latin typeface="+mj-lt"/>
              </a:rPr>
              <a:t>Note that </a:t>
            </a:r>
            <a:r>
              <a:rPr lang="en-US" sz="2400" b="1" i="1" dirty="0" err="1" smtClean="0">
                <a:latin typeface="+mj-lt"/>
              </a:rPr>
              <a:t>fanout</a:t>
            </a:r>
            <a:r>
              <a:rPr lang="en-US" sz="2400" b="1" i="1" dirty="0" smtClean="0">
                <a:latin typeface="+mj-lt"/>
              </a:rPr>
              <a:t> is dynamic- we’ll often assume it’s constant just to come up with approximate </a:t>
            </a:r>
            <a:r>
              <a:rPr lang="en-US" sz="2400" b="1" i="1" dirty="0" err="1" smtClean="0">
                <a:latin typeface="+mj-lt"/>
              </a:rPr>
              <a:t>eqns</a:t>
            </a:r>
            <a:r>
              <a:rPr lang="en-US" sz="2400" b="1" i="1" dirty="0" smtClean="0">
                <a:latin typeface="+mj-lt"/>
              </a:rPr>
              <a:t>!</a:t>
            </a:r>
            <a:endParaRPr lang="en-US" sz="2400" b="1" i="1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0501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 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B+ Tree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cost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6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820400" cy="4660900"/>
          </a:xfr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Let:</a:t>
            </a:r>
          </a:p>
          <a:p>
            <a:pPr lvl="1"/>
            <a:r>
              <a:rPr lang="en-US" b="1" i="1" dirty="0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fanout</a:t>
            </a:r>
            <a:r>
              <a:rPr lang="en-US" dirty="0" smtClean="0"/>
              <a:t>, which is </a:t>
            </a:r>
            <a:r>
              <a:rPr lang="en-US" b="1" dirty="0" smtClean="0"/>
              <a:t>in [d+1, 2d+1] </a:t>
            </a:r>
            <a:r>
              <a:rPr lang="en-US" b="1" i="1" dirty="0" smtClean="0"/>
              <a:t>(we’ll assume it’s constant for our cost model…)</a:t>
            </a:r>
            <a:endParaRPr lang="en-US" dirty="0" smtClean="0"/>
          </a:p>
          <a:p>
            <a:pPr lvl="1"/>
            <a:r>
              <a:rPr lang="en-US" b="1" i="1" dirty="0"/>
              <a:t>N</a:t>
            </a:r>
            <a:r>
              <a:rPr lang="en-US" dirty="0"/>
              <a:t> = the total number of </a:t>
            </a:r>
            <a:r>
              <a:rPr lang="en-US" i="1" dirty="0" smtClean="0"/>
              <a:t>pages </a:t>
            </a:r>
            <a:r>
              <a:rPr lang="en-US" dirty="0" smtClean="0"/>
              <a:t>we need to index</a:t>
            </a:r>
          </a:p>
          <a:p>
            <a:pPr lvl="1"/>
            <a:r>
              <a:rPr lang="en-US" b="1" i="1" dirty="0" smtClean="0"/>
              <a:t>F</a:t>
            </a:r>
            <a:r>
              <a:rPr lang="en-US" dirty="0" smtClean="0"/>
              <a:t> = fill-factor (usually ~= 2/3)</a:t>
            </a:r>
          </a:p>
          <a:p>
            <a:pPr lvl="1"/>
            <a:endParaRPr lang="en-US" dirty="0"/>
          </a:p>
          <a:p>
            <a:r>
              <a:rPr lang="en-US" dirty="0" smtClean="0"/>
              <a:t>Our B+ Tree needs to have room to index </a:t>
            </a:r>
            <a:r>
              <a:rPr lang="en-US" b="1" i="1" dirty="0" smtClean="0"/>
              <a:t>N / F </a:t>
            </a:r>
            <a:r>
              <a:rPr lang="en-US" dirty="0" smtClean="0"/>
              <a:t>pages!</a:t>
            </a:r>
          </a:p>
          <a:p>
            <a:pPr lvl="1"/>
            <a:r>
              <a:rPr lang="en-US" dirty="0" smtClean="0"/>
              <a:t>We have the fill factor in order to leave some open slots for faster insertions</a:t>
            </a:r>
          </a:p>
          <a:p>
            <a:pPr lvl="1"/>
            <a:endParaRPr lang="en-US" dirty="0"/>
          </a:p>
          <a:p>
            <a:r>
              <a:rPr lang="en-US" dirty="0" smtClean="0">
                <a:sym typeface="Wingdings"/>
              </a:rPr>
              <a:t>What height (</a:t>
            </a:r>
            <a:r>
              <a:rPr lang="en-US" i="1" dirty="0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) does our B+ Tree need to be?</a:t>
            </a:r>
          </a:p>
          <a:p>
            <a:pPr lvl="1"/>
            <a:r>
              <a:rPr lang="en-US" dirty="0" smtClean="0">
                <a:sym typeface="Wingdings"/>
              </a:rPr>
              <a:t>h=1  Just the root node- room to index f pages</a:t>
            </a:r>
          </a:p>
          <a:p>
            <a:pPr lvl="1"/>
            <a:r>
              <a:rPr lang="en-US" dirty="0" smtClean="0">
                <a:sym typeface="Wingdings"/>
              </a:rPr>
              <a:t>h=2  f leaf nodes- room to index f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pages</a:t>
            </a:r>
          </a:p>
          <a:p>
            <a:pPr lvl="1"/>
            <a:r>
              <a:rPr lang="en-US" dirty="0" smtClean="0">
                <a:sym typeface="Wingdings"/>
              </a:rPr>
              <a:t>h=3  f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leaf nodes- room to index f</a:t>
            </a:r>
            <a:r>
              <a:rPr lang="en-US" baseline="30000" dirty="0" smtClean="0">
                <a:sym typeface="Wingdings"/>
              </a:rPr>
              <a:t>3 </a:t>
            </a:r>
            <a:r>
              <a:rPr lang="en-US" dirty="0" smtClean="0">
                <a:sym typeface="Wingdings"/>
              </a:rPr>
              <a:t>pages</a:t>
            </a:r>
          </a:p>
          <a:p>
            <a:pPr lvl="1"/>
            <a:r>
              <a:rPr lang="en-US" dirty="0" smtClean="0">
                <a:sym typeface="Wingdings"/>
              </a:rPr>
              <a:t>…</a:t>
            </a:r>
          </a:p>
          <a:p>
            <a:pPr lvl="1"/>
            <a:r>
              <a:rPr lang="en-US" dirty="0" smtClean="0">
                <a:sym typeface="Wingdings"/>
              </a:rPr>
              <a:t>h  f</a:t>
            </a:r>
            <a:r>
              <a:rPr lang="en-US" baseline="30000" dirty="0" smtClean="0">
                <a:sym typeface="Wingdings"/>
              </a:rPr>
              <a:t>h-1</a:t>
            </a:r>
            <a:r>
              <a:rPr lang="en-US" dirty="0" smtClean="0">
                <a:sym typeface="Wingdings"/>
              </a:rPr>
              <a:t> leaf nodes- room to index </a:t>
            </a:r>
            <a:r>
              <a:rPr lang="en-US" dirty="0" err="1" smtClean="0">
                <a:sym typeface="Wingdings"/>
              </a:rPr>
              <a:t>f</a:t>
            </a:r>
            <a:r>
              <a:rPr lang="en-US" baseline="30000" dirty="0" err="1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 pages!</a:t>
            </a:r>
            <a:endParaRPr lang="en-US" baseline="30000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611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 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B+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cost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943850" y="5083466"/>
                <a:ext cx="3511550" cy="116493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 We </a:t>
                </a:r>
                <a:r>
                  <a:rPr lang="en-US" sz="2800" dirty="0">
                    <a:latin typeface="+mj-lt"/>
                    <a:sym typeface="Wingdings"/>
                  </a:rPr>
                  <a:t>need a B+ Tree of </a:t>
                </a:r>
                <a:r>
                  <a:rPr lang="en-US" sz="2800" dirty="0" smtClean="0">
                    <a:latin typeface="+mj-lt"/>
                    <a:sym typeface="Wingdings"/>
                  </a:rPr>
                  <a:t>height h =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>
                            <a:latin typeface="Cambria Math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latin typeface="Cambria Math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sz="2800" dirty="0">
                    <a:latin typeface="+mj-lt"/>
                  </a:rPr>
                  <a:t>!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3850" y="5083466"/>
                <a:ext cx="3511550" cy="11649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804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973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850900" y="1866900"/>
                <a:ext cx="10820400" cy="3962400"/>
              </a:xfrm>
              <a:noFill/>
              <a:ln/>
            </p:spPr>
            <p:txBody>
              <a:bodyPr vert="horz" lIns="92075" tIns="46038" rIns="92075" bIns="46038" rtlCol="0">
                <a:normAutofit lnSpcReduction="10000"/>
              </a:bodyPr>
              <a:lstStyle/>
              <a:p>
                <a:r>
                  <a:rPr lang="en-US" dirty="0" smtClean="0"/>
                  <a:t>Note that if we have </a:t>
                </a:r>
                <a:r>
                  <a:rPr lang="en-US" b="1" i="1" dirty="0" smtClean="0"/>
                  <a:t>B</a:t>
                </a:r>
                <a:r>
                  <a:rPr lang="en-US" dirty="0" smtClean="0"/>
                  <a:t> available buffer pages, by the same logic:</a:t>
                </a:r>
              </a:p>
              <a:p>
                <a:pPr lvl="1"/>
                <a:r>
                  <a:rPr lang="en-US" dirty="0"/>
                  <a:t>W</a:t>
                </a:r>
                <a:r>
                  <a:rPr lang="en-US" dirty="0" smtClean="0"/>
                  <a:t>e can store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charset="0"/>
                      </a:rPr>
                      <m:t>𝑳</m:t>
                    </m:r>
                    <m:r>
                      <a:rPr lang="en-US" b="1" i="1" baseline="-25000" smtClean="0">
                        <a:latin typeface="Cambria Math" charset="0"/>
                      </a:rPr>
                      <m:t>𝑩</m:t>
                    </m:r>
                  </m:oMath>
                </a14:m>
                <a:r>
                  <a:rPr lang="en-US" dirty="0" smtClean="0">
                    <a:sym typeface="Wingdings"/>
                  </a:rPr>
                  <a:t> levels of the B+ Tree in memory</a:t>
                </a:r>
              </a:p>
              <a:p>
                <a:pPr lvl="1"/>
                <a:r>
                  <a:rPr lang="en-US" dirty="0" smtClean="0">
                    <a:sym typeface="Wingdings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charset="0"/>
                      </a:rPr>
                      <m:t>𝑳</m:t>
                    </m:r>
                    <m:r>
                      <a:rPr lang="en-US" b="1" i="1" baseline="-25000">
                        <a:latin typeface="Cambria Math" charset="0"/>
                      </a:rPr>
                      <m:t>𝑩</m:t>
                    </m:r>
                  </m:oMath>
                </a14:m>
                <a:r>
                  <a:rPr lang="en-US" dirty="0" smtClean="0">
                    <a:sym typeface="Wingdings"/>
                  </a:rPr>
                  <a:t> </a:t>
                </a:r>
                <a:r>
                  <a:rPr lang="en-US" b="1" i="1" dirty="0" smtClean="0">
                    <a:sym typeface="Wingdings"/>
                  </a:rPr>
                  <a:t>is the number of levels such that the sum of all the levels’ nodes fit in the buffer: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≥1+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𝑓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+…+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b="0" i="1" baseline="-25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b="0" i="1" baseline="-25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b="0" i="1" baseline="30000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dirty="0">
                  <a:sym typeface="Wingdings"/>
                </a:endParaRPr>
              </a:p>
              <a:p>
                <a:endParaRPr lang="en-US" dirty="0" smtClean="0">
                  <a:sym typeface="Wingdings"/>
                </a:endParaRPr>
              </a:p>
              <a:p>
                <a:r>
                  <a:rPr lang="en-US" dirty="0" smtClean="0">
                    <a:sym typeface="Wingdings"/>
                  </a:rPr>
                  <a:t>In summary: to do exact search:</a:t>
                </a:r>
              </a:p>
              <a:p>
                <a:pPr lvl="1"/>
                <a:r>
                  <a:rPr lang="en-US" dirty="0">
                    <a:solidFill>
                      <a:srgbClr val="C00000"/>
                    </a:solidFill>
                    <a:sym typeface="Wingdings"/>
                  </a:rPr>
                  <a:t>W</a:t>
                </a:r>
                <a:r>
                  <a:rPr lang="en-US" dirty="0" smtClean="0">
                    <a:solidFill>
                      <a:srgbClr val="C00000"/>
                    </a:solidFill>
                    <a:sym typeface="Wingdings"/>
                  </a:rPr>
                  <a:t>e read in one page per level of the tree</a:t>
                </a:r>
              </a:p>
              <a:p>
                <a:pPr lvl="1"/>
                <a:r>
                  <a:rPr lang="en-US" dirty="0" smtClean="0">
                    <a:solidFill>
                      <a:srgbClr val="0070C0"/>
                    </a:solidFill>
                    <a:sym typeface="Wingdings"/>
                  </a:rPr>
                  <a:t>However, levels that we can fit in buffer are free!</a:t>
                </a:r>
              </a:p>
              <a:p>
                <a:pPr lvl="1"/>
                <a:r>
                  <a:rPr lang="en-US" dirty="0" smtClean="0">
                    <a:solidFill>
                      <a:schemeClr val="accent6"/>
                    </a:solidFill>
                    <a:sym typeface="Wingdings"/>
                  </a:rPr>
                  <a:t>Finally we read in the actual record</a:t>
                </a:r>
              </a:p>
              <a:p>
                <a:endParaRPr lang="en-US" dirty="0" smtClean="0">
                  <a:sym typeface="Wingdings"/>
                </a:endParaRPr>
              </a:p>
            </p:txBody>
          </p:sp>
        </mc:Choice>
        <mc:Fallback xmlns="">
          <p:sp>
            <p:nvSpPr>
              <p:cNvPr id="83973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50900" y="1866900"/>
                <a:ext cx="10820400" cy="3962400"/>
              </a:xfrm>
              <a:blipFill rotWithShape="0">
                <a:blip r:embed="rId3"/>
                <a:stretch>
                  <a:fillRect l="-1014" t="-3385" r="-107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6113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 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B+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cost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810659" y="4045081"/>
                <a:ext cx="4161011" cy="16135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IO Cost: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sz="2800" b="0" i="0" smtClean="0">
                        <a:latin typeface="Cambria Math" charset="0"/>
                        <a:sym typeface="Wingdings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𝐿</m:t>
                    </m:r>
                    <m:r>
                      <a:rPr lang="en-US" sz="2800" b="0" i="1" baseline="-25000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b="0" i="1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1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+mj-lt"/>
                  </a:rPr>
                  <a:t>where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sz="2800" i="1" baseline="-2500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sz="2800" i="1" baseline="300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0659" y="4045081"/>
                <a:ext cx="4161011" cy="16135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116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Simple Cost Model for Search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820400" cy="25527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 smtClean="0"/>
              <a:t>To do range search, we just follow the horizontal pointers</a:t>
            </a:r>
          </a:p>
          <a:p>
            <a:endParaRPr lang="en-US" dirty="0">
              <a:solidFill>
                <a:schemeClr val="accent6"/>
              </a:solidFill>
              <a:sym typeface="Wingdings"/>
            </a:endParaRPr>
          </a:p>
          <a:p>
            <a:r>
              <a:rPr lang="en-US" dirty="0" smtClean="0">
                <a:sym typeface="Wingdings"/>
              </a:rPr>
              <a:t>The IO cost is that of loading additional leaf nodes we need to access + the IO cost of loading each </a:t>
            </a:r>
            <a:r>
              <a:rPr lang="en-US" b="1" i="1" dirty="0" smtClean="0">
                <a:sym typeface="Wingdings"/>
              </a:rPr>
              <a:t>page</a:t>
            </a:r>
            <a:r>
              <a:rPr lang="en-US" dirty="0" smtClean="0">
                <a:sym typeface="Wingdings"/>
              </a:rPr>
              <a:t> of the results- we phrase this as “Cost(OUT)”</a:t>
            </a:r>
          </a:p>
          <a:p>
            <a:endParaRPr lang="en-US" dirty="0" smtClean="0">
              <a:sym typeface="Wingding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95875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 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&gt;  B+ Tree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cost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180594" y="4527240"/>
                <a:ext cx="5690917" cy="161351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latin typeface="+mj-lt"/>
                    <a:sym typeface="Wingdings"/>
                  </a:rPr>
                  <a:t>IO Cost: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2800" i="1" smtClean="0">
                            <a:solidFill>
                              <a:srgbClr val="C00000"/>
                            </a:solidFill>
                            <a:latin typeface="Cambria Math" charset="0"/>
                            <a:sym typeface="Wingdings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charset="0"/>
                                <a:sym typeface="Wingdings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800" i="1" smtClean="0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𝑓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  <a:sym typeface="Wingdings"/>
                                  </a:rPr>
                                  <m:t>𝐹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sz="2800" b="0" i="0" smtClean="0">
                        <a:latin typeface="Cambria Math" charset="0"/>
                        <a:sym typeface="Wingdings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𝐿</m:t>
                    </m:r>
                    <m:r>
                      <a:rPr lang="en-US" sz="2800" b="0" i="1" baseline="-25000" smtClean="0">
                        <a:solidFill>
                          <a:srgbClr val="0070C0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b="0" i="1" smtClean="0">
                        <a:latin typeface="Cambria Math" charset="0"/>
                        <a:sym typeface="Wingdings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𝐶𝑜𝑠𝑡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(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𝑂𝑈𝑇</m:t>
                    </m:r>
                    <m:r>
                      <a:rPr lang="en-US" sz="2800" b="0" i="1" smtClean="0">
                        <a:solidFill>
                          <a:schemeClr val="accent6"/>
                        </a:solidFill>
                        <a:latin typeface="Cambria Math" charset="0"/>
                        <a:sym typeface="Wingdings"/>
                      </a:rPr>
                      <m:t>)</m:t>
                    </m:r>
                  </m:oMath>
                </a14:m>
                <a:r>
                  <a:rPr lang="en-US" sz="2800" dirty="0" smtClean="0">
                    <a:solidFill>
                      <a:schemeClr val="accent6"/>
                    </a:solidFill>
                    <a:latin typeface="+mj-lt"/>
                  </a:rPr>
                  <a:t>  </a:t>
                </a:r>
              </a:p>
              <a:p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  <a:p>
                <a:r>
                  <a:rPr lang="en-US" sz="2800" i="1" dirty="0" smtClean="0">
                    <a:solidFill>
                      <a:schemeClr val="tx1"/>
                    </a:solidFill>
                    <a:latin typeface="+mj-lt"/>
                  </a:rPr>
                  <a:t>where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sym typeface="Wingdings"/>
                      </a:rPr>
                      <m:t>𝐵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≥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=0</m:t>
                        </m:r>
                      </m:sub>
                      <m:sup>
                        <m:r>
                          <a:rPr lang="en-US" sz="2800" i="1" smtClean="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𝐿</m:t>
                        </m:r>
                        <m:r>
                          <a:rPr lang="en-US" sz="2800" i="1" baseline="-25000">
                            <a:solidFill>
                              <a:srgbClr val="0070C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𝐵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−1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𝑓</m:t>
                        </m:r>
                        <m:r>
                          <a:rPr lang="en-US" sz="2800" i="1" baseline="30000">
                            <a:solidFill>
                              <a:schemeClr val="tx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𝑙</m:t>
                        </m:r>
                      </m:e>
                    </m:nary>
                  </m:oMath>
                </a14:m>
                <a:endParaRPr lang="en-US" sz="2800" i="1" dirty="0">
                  <a:solidFill>
                    <a:schemeClr val="accent6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594" y="4527240"/>
                <a:ext cx="5690917" cy="16135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479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B+ Trees: </a:t>
            </a:r>
            <a:r>
              <a:rPr lang="en-US" dirty="0" smtClean="0"/>
              <a:t>Clustered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934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43618" y="2767281"/>
            <a:ext cx="86701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An index is </a:t>
            </a:r>
            <a:r>
              <a:rPr lang="en-US" sz="4000" b="1" i="1" u="sng" dirty="0"/>
              <a:t>clustered</a:t>
            </a:r>
            <a:r>
              <a:rPr lang="en-US" sz="4000" dirty="0"/>
              <a:t> if </a:t>
            </a:r>
            <a:r>
              <a:rPr lang="en-US" sz="4000" dirty="0" smtClean="0"/>
              <a:t>the underlying data is </a:t>
            </a:r>
            <a:r>
              <a:rPr lang="en-US" sz="4000" dirty="0"/>
              <a:t>ordered in the same way </a:t>
            </a:r>
            <a:r>
              <a:rPr lang="en-US" sz="4000" dirty="0" smtClean="0"/>
              <a:t>as the index’s data entries.</a:t>
            </a:r>
            <a:endParaRPr lang="en-US" sz="4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13  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23250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vs. </a:t>
            </a:r>
            <a:r>
              <a:rPr lang="en-US" dirty="0" err="1" smtClean="0"/>
              <a:t>Unclustered</a:t>
            </a:r>
            <a:r>
              <a:rPr lang="en-US" dirty="0" smtClean="0"/>
              <a:t> Index</a:t>
            </a:r>
            <a:endParaRPr lang="en-US" dirty="0"/>
          </a:p>
        </p:txBody>
      </p:sp>
      <p:graphicFrame>
        <p:nvGraphicFramePr>
          <p:cNvPr id="3" name="Group 4"/>
          <p:cNvGraphicFramePr>
            <a:graphicFrameLocks noGrp="1"/>
          </p:cNvGraphicFramePr>
          <p:nvPr>
            <p:extLst/>
          </p:nvPr>
        </p:nvGraphicFramePr>
        <p:xfrm>
          <a:off x="2239669" y="1982175"/>
          <a:ext cx="1160215" cy="685800"/>
        </p:xfrm>
        <a:graphic>
          <a:graphicData uri="http://schemas.openxmlformats.org/drawingml/2006/table">
            <a:tbl>
              <a:tblPr/>
              <a:tblGrid>
                <a:gridCol w="587573"/>
                <a:gridCol w="5726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>
            <a:endCxn id="5" idx="0"/>
          </p:cNvCxnSpPr>
          <p:nvPr/>
        </p:nvCxnSpPr>
        <p:spPr>
          <a:xfrm flipH="1">
            <a:off x="1758474" y="2478279"/>
            <a:ext cx="854778" cy="893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Group 113"/>
          <p:cNvGraphicFramePr>
            <a:graphicFrameLocks noGrp="1"/>
          </p:cNvGraphicFramePr>
          <p:nvPr>
            <p:extLst/>
          </p:nvPr>
        </p:nvGraphicFramePr>
        <p:xfrm>
          <a:off x="903697" y="3371319"/>
          <a:ext cx="1709555" cy="718458"/>
        </p:xfrm>
        <a:graphic>
          <a:graphicData uri="http://schemas.openxmlformats.org/drawingml/2006/table">
            <a:tbl>
              <a:tblPr/>
              <a:tblGrid>
                <a:gridCol w="239135"/>
                <a:gridCol w="198430"/>
                <a:gridCol w="198431"/>
                <a:gridCol w="198430"/>
                <a:gridCol w="239135"/>
                <a:gridCol w="198430"/>
                <a:gridCol w="198431"/>
                <a:gridCol w="23913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13"/>
          <p:cNvGraphicFramePr>
            <a:graphicFrameLocks noGrp="1"/>
          </p:cNvGraphicFramePr>
          <p:nvPr>
            <p:extLst/>
          </p:nvPr>
        </p:nvGraphicFramePr>
        <p:xfrm>
          <a:off x="3029482" y="3360433"/>
          <a:ext cx="1718593" cy="718458"/>
        </p:xfrm>
        <a:graphic>
          <a:graphicData uri="http://schemas.openxmlformats.org/drawingml/2006/table">
            <a:tbl>
              <a:tblPr/>
              <a:tblGrid>
                <a:gridCol w="240399"/>
                <a:gridCol w="199479"/>
                <a:gridCol w="199480"/>
                <a:gridCol w="199479"/>
                <a:gridCol w="240399"/>
                <a:gridCol w="199479"/>
                <a:gridCol w="199480"/>
                <a:gridCol w="240398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>
            <a:endCxn id="7" idx="0"/>
          </p:cNvCxnSpPr>
          <p:nvPr/>
        </p:nvCxnSpPr>
        <p:spPr>
          <a:xfrm>
            <a:off x="3094447" y="2478279"/>
            <a:ext cx="794331" cy="8821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827883" y="3888538"/>
            <a:ext cx="176009" cy="6407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8531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6" idx="0"/>
          </p:cNvCxnSpPr>
          <p:nvPr/>
        </p:nvCxnSpPr>
        <p:spPr>
          <a:xfrm>
            <a:off x="1337373" y="3896825"/>
            <a:ext cx="58319" cy="632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86340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18" idx="0"/>
          </p:cNvCxnSpPr>
          <p:nvPr/>
        </p:nvCxnSpPr>
        <p:spPr>
          <a:xfrm>
            <a:off x="1765896" y="3896825"/>
            <a:ext cx="197605" cy="6407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54149" y="4537564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20" idx="0"/>
          </p:cNvCxnSpPr>
          <p:nvPr/>
        </p:nvCxnSpPr>
        <p:spPr>
          <a:xfrm>
            <a:off x="2178714" y="3896825"/>
            <a:ext cx="352596" cy="63947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21958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2" idx="0"/>
          </p:cNvCxnSpPr>
          <p:nvPr/>
        </p:nvCxnSpPr>
        <p:spPr>
          <a:xfrm flipH="1">
            <a:off x="3099119" y="3984377"/>
            <a:ext cx="69637" cy="5519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89767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24" idx="0"/>
          </p:cNvCxnSpPr>
          <p:nvPr/>
        </p:nvCxnSpPr>
        <p:spPr>
          <a:xfrm>
            <a:off x="3478167" y="3895856"/>
            <a:ext cx="188761" cy="640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57576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>
            <a:off x="3884260" y="3895856"/>
            <a:ext cx="350477" cy="6404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5385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27" name="Straight Arrow Connector 26"/>
          <p:cNvCxnSpPr>
            <a:endCxn id="28" idx="0"/>
          </p:cNvCxnSpPr>
          <p:nvPr/>
        </p:nvCxnSpPr>
        <p:spPr>
          <a:xfrm>
            <a:off x="4242717" y="3887901"/>
            <a:ext cx="559828" cy="6414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93193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2447323" y="3888538"/>
            <a:ext cx="764586" cy="2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6" name="Group 4"/>
          <p:cNvGraphicFramePr>
            <a:graphicFrameLocks noGrp="1"/>
          </p:cNvGraphicFramePr>
          <p:nvPr>
            <p:extLst/>
          </p:nvPr>
        </p:nvGraphicFramePr>
        <p:xfrm>
          <a:off x="8610782" y="1982175"/>
          <a:ext cx="1160215" cy="685800"/>
        </p:xfrm>
        <a:graphic>
          <a:graphicData uri="http://schemas.openxmlformats.org/drawingml/2006/table">
            <a:tbl>
              <a:tblPr/>
              <a:tblGrid>
                <a:gridCol w="587573"/>
                <a:gridCol w="57264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7" name="Straight Arrow Connector 86"/>
          <p:cNvCxnSpPr>
            <a:endCxn id="89" idx="0"/>
          </p:cNvCxnSpPr>
          <p:nvPr/>
        </p:nvCxnSpPr>
        <p:spPr>
          <a:xfrm flipH="1">
            <a:off x="8129587" y="2478279"/>
            <a:ext cx="854778" cy="8930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Group 113"/>
          <p:cNvGraphicFramePr>
            <a:graphicFrameLocks noGrp="1"/>
          </p:cNvGraphicFramePr>
          <p:nvPr>
            <p:extLst/>
          </p:nvPr>
        </p:nvGraphicFramePr>
        <p:xfrm>
          <a:off x="7274810" y="3371319"/>
          <a:ext cx="1709555" cy="718458"/>
        </p:xfrm>
        <a:graphic>
          <a:graphicData uri="http://schemas.openxmlformats.org/drawingml/2006/table">
            <a:tbl>
              <a:tblPr/>
              <a:tblGrid>
                <a:gridCol w="239135"/>
                <a:gridCol w="198430"/>
                <a:gridCol w="198431"/>
                <a:gridCol w="198430"/>
                <a:gridCol w="239135"/>
                <a:gridCol w="198430"/>
                <a:gridCol w="198431"/>
                <a:gridCol w="23913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113"/>
          <p:cNvGraphicFramePr>
            <a:graphicFrameLocks noGrp="1"/>
          </p:cNvGraphicFramePr>
          <p:nvPr>
            <p:extLst/>
          </p:nvPr>
        </p:nvGraphicFramePr>
        <p:xfrm>
          <a:off x="9400595" y="3360433"/>
          <a:ext cx="1718593" cy="718458"/>
        </p:xfrm>
        <a:graphic>
          <a:graphicData uri="http://schemas.openxmlformats.org/drawingml/2006/table">
            <a:tbl>
              <a:tblPr/>
              <a:tblGrid>
                <a:gridCol w="240399"/>
                <a:gridCol w="199479"/>
                <a:gridCol w="199480"/>
                <a:gridCol w="199479"/>
                <a:gridCol w="240399"/>
                <a:gridCol w="199479"/>
                <a:gridCol w="199480"/>
                <a:gridCol w="240398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0" name="Straight Arrow Connector 89"/>
          <p:cNvCxnSpPr>
            <a:endCxn id="96" idx="0"/>
          </p:cNvCxnSpPr>
          <p:nvPr/>
        </p:nvCxnSpPr>
        <p:spPr>
          <a:xfrm>
            <a:off x="8112178" y="3920167"/>
            <a:ext cx="222436" cy="61739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989644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106" idx="0"/>
          </p:cNvCxnSpPr>
          <p:nvPr/>
        </p:nvCxnSpPr>
        <p:spPr>
          <a:xfrm flipH="1">
            <a:off x="9455520" y="3920167"/>
            <a:ext cx="1225846" cy="6079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701051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cxnSp>
        <p:nvCxnSpPr>
          <p:cNvPr id="95" name="Straight Arrow Connector 94"/>
          <p:cNvCxnSpPr>
            <a:endCxn id="92" idx="0"/>
          </p:cNvCxnSpPr>
          <p:nvPr/>
        </p:nvCxnSpPr>
        <p:spPr>
          <a:xfrm flipH="1">
            <a:off x="7198996" y="3903432"/>
            <a:ext cx="187763" cy="6259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125262" y="4537564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cxnSp>
        <p:nvCxnSpPr>
          <p:cNvPr id="97" name="Straight Arrow Connector 96"/>
          <p:cNvCxnSpPr>
            <a:endCxn id="98" idx="0"/>
          </p:cNvCxnSpPr>
          <p:nvPr/>
        </p:nvCxnSpPr>
        <p:spPr>
          <a:xfrm>
            <a:off x="8549827" y="3896825"/>
            <a:ext cx="1459326" cy="6451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799801" y="4541980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4" idx="0"/>
          </p:cNvCxnSpPr>
          <p:nvPr/>
        </p:nvCxnSpPr>
        <p:spPr>
          <a:xfrm>
            <a:off x="7697342" y="3920167"/>
            <a:ext cx="1213061" cy="6091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0935096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cxnSp>
        <p:nvCxnSpPr>
          <p:cNvPr id="101" name="Straight Arrow Connector 100"/>
          <p:cNvCxnSpPr>
            <a:endCxn id="102" idx="0"/>
          </p:cNvCxnSpPr>
          <p:nvPr/>
        </p:nvCxnSpPr>
        <p:spPr>
          <a:xfrm flipH="1">
            <a:off x="7737917" y="3895856"/>
            <a:ext cx="2111363" cy="6334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528565" y="4529332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10255373" y="3895856"/>
            <a:ext cx="350477" cy="6404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0396498" y="4536295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35</a:t>
            </a:r>
            <a:endParaRPr lang="en-US" dirty="0"/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9564187" y="3920167"/>
            <a:ext cx="1609471" cy="60916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9246168" y="4528107"/>
            <a:ext cx="4187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8818436" y="3888538"/>
            <a:ext cx="764586" cy="2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9424174" y="2478279"/>
            <a:ext cx="794331" cy="8821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893054" y="5363031"/>
            <a:ext cx="187312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Clustered</a:t>
            </a:r>
            <a:endParaRPr lang="en-US" sz="2800" dirty="0">
              <a:latin typeface="+mj-lt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8190366" y="5363031"/>
            <a:ext cx="200104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+mj-lt"/>
              </a:rPr>
              <a:t>Unclustered</a:t>
            </a:r>
            <a:endParaRPr lang="en-US" sz="2800" dirty="0">
              <a:latin typeface="+mj-lt"/>
            </a:endParaRPr>
          </a:p>
        </p:txBody>
      </p:sp>
      <p:cxnSp>
        <p:nvCxnSpPr>
          <p:cNvPr id="254" name="Straight Connector 253"/>
          <p:cNvCxnSpPr/>
          <p:nvPr/>
        </p:nvCxnSpPr>
        <p:spPr>
          <a:xfrm>
            <a:off x="29210" y="4260336"/>
            <a:ext cx="1219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5108615" y="2729419"/>
            <a:ext cx="1801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>
                <a:latin typeface="+mj-lt"/>
              </a:rPr>
              <a:t>Index Entries</a:t>
            </a:r>
            <a:endParaRPr lang="en-US" sz="2400">
              <a:latin typeface="+mj-lt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5106201" y="4897439"/>
            <a:ext cx="1802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Data Records</a:t>
            </a:r>
            <a:endParaRPr lang="en-US" sz="2400" dirty="0">
              <a:latin typeface="+mj-lt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9" name="Rectangle 5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13  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8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dirty="0" smtClean="0"/>
              <a:t>Clustered vs. </a:t>
            </a:r>
            <a:r>
              <a:rPr lang="en-US" dirty="0" err="1" smtClean="0"/>
              <a:t>Unclustered</a:t>
            </a:r>
            <a:r>
              <a:rPr lang="en-US" dirty="0" smtClean="0"/>
              <a:t> Index</a:t>
            </a:r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5974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Recall that for a disk with block access, </a:t>
            </a:r>
            <a:r>
              <a:rPr lang="en-US" b="1" dirty="0" smtClean="0"/>
              <a:t>sequential IO is much faster than random IO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For exact search, no difference between clustered / </a:t>
            </a:r>
            <a:r>
              <a:rPr lang="en-US" dirty="0" err="1" smtClean="0"/>
              <a:t>unclustered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For range search over R values: difference between </a:t>
            </a:r>
            <a:r>
              <a:rPr lang="en-US" b="1" dirty="0" smtClean="0"/>
              <a:t>1 random IO + R sequential IO</a:t>
            </a:r>
            <a:r>
              <a:rPr lang="en-US" dirty="0" smtClean="0"/>
              <a:t>, and </a:t>
            </a:r>
            <a:r>
              <a:rPr lang="en-US" b="1" dirty="0" smtClean="0"/>
              <a:t>R random IO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random IO costs ~ 10ms (sequential much much faster)</a:t>
            </a:r>
          </a:p>
          <a:p>
            <a:pPr lvl="1"/>
            <a:r>
              <a:rPr lang="en-US" dirty="0" smtClean="0"/>
              <a:t>For R = 100,000 records- </a:t>
            </a:r>
            <a:r>
              <a:rPr lang="en-US" b="1" dirty="0" smtClean="0"/>
              <a:t>difference between ~10ms and ~17min!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13  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3612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611208"/>
            <a:ext cx="77724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smtClean="0"/>
              <a:t>Summary</a:t>
            </a:r>
            <a:endParaRPr lang="en-US" i="1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50900" y="1866900"/>
            <a:ext cx="10502900" cy="44831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We create </a:t>
            </a:r>
            <a:r>
              <a:rPr lang="en-US" b="1" dirty="0" smtClean="0"/>
              <a:t>indexes</a:t>
            </a:r>
            <a:r>
              <a:rPr lang="en-US" dirty="0" smtClean="0"/>
              <a:t> over tables in order to support </a:t>
            </a:r>
            <a:r>
              <a:rPr lang="en-US" b="1" i="1" dirty="0" smtClean="0"/>
              <a:t>fast (exact and range) search</a:t>
            </a:r>
            <a:r>
              <a:rPr lang="en-US" dirty="0" smtClean="0"/>
              <a:t> and </a:t>
            </a:r>
            <a:r>
              <a:rPr lang="en-US" b="1" i="1" dirty="0" smtClean="0"/>
              <a:t>insertion</a:t>
            </a:r>
            <a:r>
              <a:rPr lang="en-US" dirty="0" smtClean="0"/>
              <a:t> over </a:t>
            </a:r>
            <a:r>
              <a:rPr lang="en-US" b="1" i="1" dirty="0" smtClean="0"/>
              <a:t>multiple search keys</a:t>
            </a:r>
          </a:p>
          <a:p>
            <a:endParaRPr lang="en-US" b="1" i="1" dirty="0"/>
          </a:p>
          <a:p>
            <a:r>
              <a:rPr lang="en-US" b="1" dirty="0" smtClean="0"/>
              <a:t>B+ Trees </a:t>
            </a:r>
            <a:r>
              <a:rPr lang="en-US" dirty="0" smtClean="0"/>
              <a:t>are one index data structure which support very fast exact and range search &amp; insertion via </a:t>
            </a:r>
            <a:r>
              <a:rPr lang="en-US" b="1" i="1" dirty="0" smtClean="0"/>
              <a:t>high </a:t>
            </a:r>
            <a:r>
              <a:rPr lang="en-US" b="1" i="1" dirty="0" err="1" smtClean="0"/>
              <a:t>fanout</a:t>
            </a:r>
            <a:endParaRPr lang="en-US" b="1" i="1" dirty="0"/>
          </a:p>
          <a:p>
            <a:pPr lvl="1"/>
            <a:r>
              <a:rPr lang="en-US" b="1" i="1" dirty="0" smtClean="0"/>
              <a:t>Clustered vs. </a:t>
            </a:r>
            <a:r>
              <a:rPr lang="en-US" b="1" i="1" dirty="0" err="1" smtClean="0"/>
              <a:t>unclustered</a:t>
            </a:r>
            <a:r>
              <a:rPr lang="en-US" dirty="0" smtClean="0"/>
              <a:t> makes a big difference for range queries too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19269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&gt;  SUMMARY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8639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Recap: </a:t>
            </a:r>
            <a:r>
              <a:rPr lang="en-US" dirty="0" smtClean="0">
                <a:latin typeface="+mj-lt"/>
              </a:rPr>
              <a:t>B+ Trees</a:t>
            </a: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B+ Trees: </a:t>
            </a:r>
            <a:r>
              <a:rPr lang="en-US" dirty="0" smtClean="0">
                <a:latin typeface="+mj-lt"/>
              </a:rPr>
              <a:t>Cost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B+ Trees: Clustered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90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14: Hash Indexes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7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Hash Indexes</a:t>
            </a: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Static Hashing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Extendible Hashing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66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/>
          <a:lstStyle/>
          <a:p>
            <a:r>
              <a:rPr lang="en-US" dirty="0" smtClean="0"/>
              <a:t>1. Hash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3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Hash </a:t>
            </a:r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38200" y="1711470"/>
            <a:ext cx="10515600" cy="3082525"/>
          </a:xfrm>
        </p:spPr>
        <p:txBody>
          <a:bodyPr>
            <a:noAutofit/>
          </a:bodyPr>
          <a:lstStyle/>
          <a:p>
            <a:r>
              <a:rPr lang="en-US" altLang="en-US" sz="3400" dirty="0">
                <a:ea typeface="ＭＳ Ｐゴシック" charset="-128"/>
              </a:rPr>
              <a:t>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hash index </a:t>
            </a:r>
            <a:r>
              <a:rPr lang="en-US" altLang="en-US" sz="3400" dirty="0">
                <a:ea typeface="ＭＳ Ｐゴシック" charset="-128"/>
              </a:rPr>
              <a:t>is a collection of buckets</a:t>
            </a:r>
          </a:p>
          <a:p>
            <a:pPr lvl="1"/>
            <a:r>
              <a:rPr lang="en-US" altLang="en-US" sz="3400" dirty="0">
                <a:ea typeface="ＭＳ Ｐゴシック" charset="-128"/>
              </a:rPr>
              <a:t>bucket = primary page plus overflow pages</a:t>
            </a:r>
          </a:p>
          <a:p>
            <a:pPr lvl="1"/>
            <a:r>
              <a:rPr lang="en-US" altLang="en-US" sz="3400" dirty="0">
                <a:ea typeface="ＭＳ Ｐゴシック" charset="-128"/>
              </a:rPr>
              <a:t>buckets contain </a:t>
            </a:r>
            <a:r>
              <a:rPr lang="en-US" altLang="en-US" sz="3400" dirty="0" smtClean="0">
                <a:ea typeface="ＭＳ Ｐゴシック" charset="-128"/>
              </a:rPr>
              <a:t>one or more data </a:t>
            </a:r>
            <a:r>
              <a:rPr lang="en-US" altLang="en-US" sz="3400" dirty="0" smtClean="0">
                <a:ea typeface="ＭＳ Ｐゴシック" charset="-128"/>
              </a:rPr>
              <a:t>entries</a:t>
            </a:r>
          </a:p>
          <a:p>
            <a:pPr lvl="1"/>
            <a:endParaRPr lang="en-US" altLang="en-US" sz="3400" dirty="0">
              <a:ea typeface="ＭＳ Ｐゴシック" charset="-128"/>
            </a:endParaRPr>
          </a:p>
          <a:p>
            <a:r>
              <a:rPr lang="en-US" altLang="en-US" sz="3400" dirty="0">
                <a:ea typeface="ＭＳ Ｐゴシック" charset="-128"/>
              </a:rPr>
              <a:t>uses a hash function</a:t>
            </a:r>
            <a:r>
              <a:rPr lang="en-US" altLang="en-US" sz="3400" b="1" dirty="0">
                <a:ea typeface="ＭＳ Ｐゴシック" charset="-128"/>
              </a:rPr>
              <a:t> h</a:t>
            </a:r>
          </a:p>
          <a:p>
            <a:pPr lvl="1"/>
            <a:r>
              <a:rPr lang="en-US" altLang="en-US" sz="3400" b="1" i="1" dirty="0">
                <a:ea typeface="ＭＳ Ｐゴシック" charset="-128"/>
              </a:rPr>
              <a:t>h</a:t>
            </a:r>
            <a:r>
              <a:rPr lang="en-US" altLang="en-US" sz="3400" i="1" dirty="0">
                <a:ea typeface="ＭＳ Ｐゴシック" charset="-128"/>
              </a:rPr>
              <a:t>(r) </a:t>
            </a:r>
            <a:r>
              <a:rPr lang="en-US" altLang="en-US" sz="3400" dirty="0">
                <a:ea typeface="ＭＳ Ｐゴシック" charset="-128"/>
              </a:rPr>
              <a:t>= bucket in which (data entry for) record </a:t>
            </a:r>
            <a:r>
              <a:rPr lang="en-US" altLang="en-US" sz="3400" i="1" dirty="0">
                <a:ea typeface="ＭＳ Ｐゴシック" charset="-128"/>
              </a:rPr>
              <a:t>r</a:t>
            </a:r>
            <a:r>
              <a:rPr lang="en-US" altLang="en-US" sz="3400" dirty="0">
                <a:ea typeface="ＭＳ Ｐゴシック" charset="-128"/>
              </a:rPr>
              <a:t> </a:t>
            </a:r>
            <a:r>
              <a:rPr lang="en-US" altLang="en-US" sz="3400" dirty="0" smtClean="0">
                <a:ea typeface="ＭＳ Ｐゴシック" charset="-128"/>
              </a:rPr>
              <a:t>belongs</a:t>
            </a:r>
          </a:p>
          <a:p>
            <a:pPr lvl="1"/>
            <a:endParaRPr lang="en-US" altLang="en-US" sz="3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769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Hash </a:t>
            </a:r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38200" y="1711470"/>
            <a:ext cx="10515600" cy="3082525"/>
          </a:xfrm>
        </p:spPr>
        <p:txBody>
          <a:bodyPr>
            <a:noAutofit/>
          </a:bodyPr>
          <a:lstStyle/>
          <a:p>
            <a:r>
              <a:rPr lang="en-US" altLang="en-US" sz="3400" dirty="0">
                <a:ea typeface="ＭＳ Ｐゴシック" charset="-128"/>
              </a:rPr>
              <a:t>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hash index </a:t>
            </a:r>
            <a:r>
              <a:rPr lang="en-US" altLang="en-US" sz="3400" dirty="0" smtClean="0">
                <a:ea typeface="ＭＳ Ｐゴシック" charset="-128"/>
              </a:rPr>
              <a:t>is:</a:t>
            </a:r>
            <a:endParaRPr lang="en-US" altLang="en-US" sz="3400" dirty="0">
              <a:ea typeface="ＭＳ Ｐゴシック" charset="-128"/>
            </a:endParaRPr>
          </a:p>
          <a:p>
            <a:pPr lvl="1"/>
            <a:r>
              <a:rPr lang="en-US" altLang="en-US" sz="3000" dirty="0">
                <a:ea typeface="ＭＳ Ｐゴシック" charset="-128"/>
              </a:rPr>
              <a:t>good for equality search</a:t>
            </a:r>
          </a:p>
          <a:p>
            <a:pPr lvl="1"/>
            <a:r>
              <a:rPr lang="en-US" altLang="en-US" sz="3000" dirty="0">
                <a:ea typeface="ＭＳ Ｐゴシック" charset="-128"/>
              </a:rPr>
              <a:t>not so good for range search (use </a:t>
            </a:r>
            <a:r>
              <a:rPr lang="en-US" altLang="en-US" sz="3000" dirty="0">
                <a:solidFill>
                  <a:srgbClr val="AA0311"/>
                </a:solidFill>
                <a:ea typeface="ＭＳ Ｐゴシック" charset="-128"/>
              </a:rPr>
              <a:t>tree indexes </a:t>
            </a:r>
            <a:r>
              <a:rPr lang="en-US" altLang="en-US" sz="3000" dirty="0">
                <a:ea typeface="ＭＳ Ｐゴシック" charset="-128"/>
              </a:rPr>
              <a:t>instead</a:t>
            </a:r>
            <a:r>
              <a:rPr lang="en-US" altLang="en-US" sz="3000" dirty="0" smtClean="0">
                <a:ea typeface="ＭＳ Ｐゴシック" charset="-128"/>
              </a:rPr>
              <a:t>)</a:t>
            </a:r>
          </a:p>
          <a:p>
            <a:pPr lvl="1"/>
            <a:endParaRPr lang="en-US" altLang="en-US" sz="3000" dirty="0">
              <a:ea typeface="ＭＳ Ｐゴシック" charset="-128"/>
            </a:endParaRPr>
          </a:p>
          <a:p>
            <a:r>
              <a:rPr lang="en-US" altLang="en-US" sz="3400" dirty="0" smtClean="0">
                <a:ea typeface="ＭＳ Ｐゴシック" charset="-128"/>
              </a:rPr>
              <a:t>Types of hash indexes: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Static</a:t>
            </a:r>
            <a:r>
              <a:rPr lang="en-US" sz="3200" dirty="0"/>
              <a:t> hashing</a:t>
            </a:r>
          </a:p>
          <a:p>
            <a:pPr lvl="1"/>
            <a:r>
              <a:rPr lang="en-US" sz="3200" b="1" dirty="0">
                <a:solidFill>
                  <a:srgbClr val="C00000"/>
                </a:solidFill>
              </a:rPr>
              <a:t>Extendible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hashing (dynamic)</a:t>
            </a:r>
          </a:p>
          <a:p>
            <a:pPr lvl="1"/>
            <a:r>
              <a:rPr lang="en-US" sz="3200" dirty="0"/>
              <a:t>Linear hashing (dynamic) – not covered in the course, see 11.3 in the cow book</a:t>
            </a:r>
          </a:p>
          <a:p>
            <a:pPr lvl="1"/>
            <a:endParaRPr lang="en-US" altLang="en-US" sz="30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24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Operations on Hash Indexes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400" b="1" dirty="0"/>
              <a:t>Equality search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apply the hash function on the search key to locate the appropriate bucket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search through the primary page (plus overflow pages) to find the record(s)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Deletion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find the appropriate bucket, delete the record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Insertion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find the appropriate bucket, insert the record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there is no space, create a new overflow </a:t>
            </a:r>
            <a:r>
              <a:rPr lang="en-US" dirty="0" smtClean="0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320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An </a:t>
            </a:r>
            <a:r>
              <a:rPr lang="en-US" i="1" dirty="0"/>
              <a:t>ideal</a:t>
            </a:r>
            <a:r>
              <a:rPr lang="en-US" dirty="0"/>
              <a:t> hash function must be </a:t>
            </a:r>
            <a:r>
              <a:rPr lang="en-US" dirty="0">
                <a:solidFill>
                  <a:srgbClr val="AA0311"/>
                </a:solidFill>
              </a:rPr>
              <a:t>uniform</a:t>
            </a:r>
            <a:r>
              <a:rPr lang="en-US" dirty="0"/>
              <a:t>: each bucket is assigned the same number of key values</a:t>
            </a:r>
          </a:p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i="1" dirty="0"/>
              <a:t>bad</a:t>
            </a:r>
            <a:r>
              <a:rPr lang="en-US" dirty="0"/>
              <a:t> hash function maps all search key values to the same bucket</a:t>
            </a:r>
          </a:p>
          <a:p>
            <a:pPr>
              <a:lnSpc>
                <a:spcPct val="110000"/>
              </a:lnSpc>
            </a:pPr>
            <a:r>
              <a:rPr lang="en-US" dirty="0"/>
              <a:t>Examples of good hash functions:</a:t>
            </a:r>
          </a:p>
          <a:p>
            <a:pPr lvl="1">
              <a:lnSpc>
                <a:spcPct val="110000"/>
              </a:lnSpc>
            </a:pPr>
            <a:r>
              <a:rPr lang="en-US" b="1" i="1" dirty="0"/>
              <a:t>h</a:t>
            </a:r>
            <a:r>
              <a:rPr lang="en-US" i="1" dirty="0"/>
              <a:t>(k) = a * k + b, </a:t>
            </a:r>
            <a:r>
              <a:rPr lang="en-US" dirty="0"/>
              <a:t>where</a:t>
            </a:r>
            <a:r>
              <a:rPr lang="en-US" i="1" dirty="0"/>
              <a:t> 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are constants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random </a:t>
            </a:r>
            <a:r>
              <a:rPr lang="en-US" dirty="0" smtClean="0"/>
              <a:t>function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5704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Static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91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Static Hashing</a:t>
            </a:r>
            <a:endParaRPr lang="en-US" dirty="0"/>
          </a:p>
        </p:txBody>
      </p: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838200" y="1711470"/>
            <a:ext cx="10515600" cy="308252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# primary bucket pages fixed, allocated sequentially, never de-allocated; overflow pages if needed.</a:t>
            </a:r>
          </a:p>
          <a:p>
            <a:pPr>
              <a:lnSpc>
                <a:spcPct val="110000"/>
              </a:lnSpc>
            </a:pPr>
            <a:r>
              <a:rPr lang="en-US" sz="3200" b="1" dirty="0">
                <a:solidFill>
                  <a:srgbClr val="C00000"/>
                </a:solidFill>
              </a:rPr>
              <a:t>h(</a:t>
            </a:r>
            <a:r>
              <a:rPr lang="en-US" sz="3200" b="1" i="1" dirty="0">
                <a:solidFill>
                  <a:srgbClr val="C00000"/>
                </a:solidFill>
              </a:rPr>
              <a:t>k</a:t>
            </a:r>
            <a:r>
              <a:rPr lang="en-US" sz="3200" b="1" dirty="0">
                <a:solidFill>
                  <a:srgbClr val="C00000"/>
                </a:solidFill>
              </a:rPr>
              <a:t>) mod </a:t>
            </a:r>
            <a:r>
              <a:rPr lang="en-US" sz="3200" b="1" dirty="0" smtClean="0">
                <a:solidFill>
                  <a:srgbClr val="C00000"/>
                </a:solidFill>
              </a:rPr>
              <a:t>N</a:t>
            </a: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en-US" sz="3200" dirty="0"/>
              <a:t>= bucket to which data entry with</a:t>
            </a:r>
            <a:r>
              <a:rPr lang="en-US" sz="3200" i="1" dirty="0"/>
              <a:t> </a:t>
            </a:r>
            <a:r>
              <a:rPr lang="en-US" sz="3200" dirty="0"/>
              <a:t>key</a:t>
            </a:r>
            <a:r>
              <a:rPr lang="en-US" sz="3200" i="1" dirty="0"/>
              <a:t> k </a:t>
            </a:r>
            <a:r>
              <a:rPr lang="en-US" sz="3200" dirty="0"/>
              <a:t>belongs</a:t>
            </a:r>
            <a:r>
              <a:rPr lang="en-US" sz="3200" i="1" dirty="0"/>
              <a:t>. </a:t>
            </a:r>
            <a:r>
              <a:rPr lang="en-US" sz="3200" dirty="0" smtClean="0"/>
              <a:t>(N </a:t>
            </a:r>
            <a:r>
              <a:rPr lang="en-US" sz="3200" dirty="0"/>
              <a:t>= # of buckets)</a:t>
            </a:r>
            <a:endParaRPr lang="en-US" sz="3200" dirty="0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027362" y="3968750"/>
            <a:ext cx="6137275" cy="2736850"/>
            <a:chOff x="720" y="1968"/>
            <a:chExt cx="3866" cy="1724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237" y="2194"/>
              <a:ext cx="470" cy="222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0" y="0"/>
                </a:cxn>
                <a:cxn ang="0">
                  <a:pos x="469" y="0"/>
                </a:cxn>
                <a:cxn ang="0">
                  <a:pos x="469" y="221"/>
                </a:cxn>
                <a:cxn ang="0">
                  <a:pos x="0" y="221"/>
                </a:cxn>
              </a:cxnLst>
              <a:rect l="0" t="0" r="r" b="b"/>
              <a:pathLst>
                <a:path w="470" h="222">
                  <a:moveTo>
                    <a:pt x="0" y="221"/>
                  </a:moveTo>
                  <a:lnTo>
                    <a:pt x="0" y="0"/>
                  </a:lnTo>
                  <a:lnTo>
                    <a:pt x="469" y="0"/>
                  </a:lnTo>
                  <a:lnTo>
                    <a:pt x="469" y="221"/>
                  </a:lnTo>
                  <a:lnTo>
                    <a:pt x="0" y="2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1528" y="2529"/>
              <a:ext cx="185" cy="222"/>
            </a:xfrm>
            <a:custGeom>
              <a:avLst/>
              <a:gdLst/>
              <a:ahLst/>
              <a:cxnLst>
                <a:cxn ang="0">
                  <a:pos x="184" y="110"/>
                </a:cxn>
                <a:cxn ang="0">
                  <a:pos x="176" y="67"/>
                </a:cxn>
                <a:cxn ang="0">
                  <a:pos x="156" y="32"/>
                </a:cxn>
                <a:cxn ang="0">
                  <a:pos x="127" y="8"/>
                </a:cxn>
                <a:cxn ang="0">
                  <a:pos x="92" y="0"/>
                </a:cxn>
                <a:cxn ang="0">
                  <a:pos x="56" y="8"/>
                </a:cxn>
                <a:cxn ang="0">
                  <a:pos x="27" y="32"/>
                </a:cxn>
                <a:cxn ang="0">
                  <a:pos x="7" y="67"/>
                </a:cxn>
                <a:cxn ang="0">
                  <a:pos x="0" y="110"/>
                </a:cxn>
                <a:cxn ang="0">
                  <a:pos x="7" y="153"/>
                </a:cxn>
                <a:cxn ang="0">
                  <a:pos x="27" y="188"/>
                </a:cxn>
                <a:cxn ang="0">
                  <a:pos x="56" y="212"/>
                </a:cxn>
                <a:cxn ang="0">
                  <a:pos x="92" y="221"/>
                </a:cxn>
                <a:cxn ang="0">
                  <a:pos x="127" y="212"/>
                </a:cxn>
                <a:cxn ang="0">
                  <a:pos x="156" y="188"/>
                </a:cxn>
                <a:cxn ang="0">
                  <a:pos x="176" y="153"/>
                </a:cxn>
                <a:cxn ang="0">
                  <a:pos x="184" y="110"/>
                </a:cxn>
              </a:cxnLst>
              <a:rect l="0" t="0" r="r" b="b"/>
              <a:pathLst>
                <a:path w="185" h="222">
                  <a:moveTo>
                    <a:pt x="184" y="110"/>
                  </a:moveTo>
                  <a:lnTo>
                    <a:pt x="176" y="67"/>
                  </a:lnTo>
                  <a:lnTo>
                    <a:pt x="156" y="32"/>
                  </a:lnTo>
                  <a:lnTo>
                    <a:pt x="127" y="8"/>
                  </a:lnTo>
                  <a:lnTo>
                    <a:pt x="92" y="0"/>
                  </a:lnTo>
                  <a:lnTo>
                    <a:pt x="56" y="8"/>
                  </a:lnTo>
                  <a:lnTo>
                    <a:pt x="27" y="32"/>
                  </a:lnTo>
                  <a:lnTo>
                    <a:pt x="7" y="67"/>
                  </a:lnTo>
                  <a:lnTo>
                    <a:pt x="0" y="110"/>
                  </a:lnTo>
                  <a:lnTo>
                    <a:pt x="7" y="153"/>
                  </a:lnTo>
                  <a:lnTo>
                    <a:pt x="27" y="188"/>
                  </a:lnTo>
                  <a:lnTo>
                    <a:pt x="56" y="212"/>
                  </a:lnTo>
                  <a:lnTo>
                    <a:pt x="92" y="221"/>
                  </a:lnTo>
                  <a:lnTo>
                    <a:pt x="127" y="212"/>
                  </a:lnTo>
                  <a:lnTo>
                    <a:pt x="156" y="188"/>
                  </a:lnTo>
                  <a:lnTo>
                    <a:pt x="176" y="153"/>
                  </a:lnTo>
                  <a:lnTo>
                    <a:pt x="184" y="11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219" y="1978"/>
              <a:ext cx="494" cy="1485"/>
            </a:xfrm>
            <a:custGeom>
              <a:avLst/>
              <a:gdLst/>
              <a:ahLst/>
              <a:cxnLst>
                <a:cxn ang="0">
                  <a:pos x="0" y="1484"/>
                </a:cxn>
                <a:cxn ang="0">
                  <a:pos x="0" y="0"/>
                </a:cxn>
                <a:cxn ang="0">
                  <a:pos x="493" y="0"/>
                </a:cxn>
                <a:cxn ang="0">
                  <a:pos x="493" y="1484"/>
                </a:cxn>
                <a:cxn ang="0">
                  <a:pos x="0" y="1484"/>
                </a:cxn>
              </a:cxnLst>
              <a:rect l="0" t="0" r="r" b="b"/>
              <a:pathLst>
                <a:path w="494" h="1485">
                  <a:moveTo>
                    <a:pt x="0" y="1484"/>
                  </a:moveTo>
                  <a:lnTo>
                    <a:pt x="0" y="0"/>
                  </a:lnTo>
                  <a:lnTo>
                    <a:pt x="493" y="0"/>
                  </a:lnTo>
                  <a:lnTo>
                    <a:pt x="493" y="1484"/>
                  </a:lnTo>
                  <a:lnTo>
                    <a:pt x="0" y="148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720" y="2152"/>
              <a:ext cx="108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h(key) mod N</a:t>
              </a: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3936" y="2322"/>
              <a:ext cx="31" cy="17"/>
            </a:xfrm>
            <a:custGeom>
              <a:avLst/>
              <a:gdLst/>
              <a:ahLst/>
              <a:cxnLst>
                <a:cxn ang="0">
                  <a:pos x="30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0" y="8"/>
                </a:cxn>
              </a:cxnLst>
              <a:rect l="0" t="0" r="r" b="b"/>
              <a:pathLst>
                <a:path w="31" h="17">
                  <a:moveTo>
                    <a:pt x="30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0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3338" y="2536"/>
              <a:ext cx="31" cy="17"/>
            </a:xfrm>
            <a:custGeom>
              <a:avLst/>
              <a:gdLst/>
              <a:ahLst/>
              <a:cxnLst>
                <a:cxn ang="0">
                  <a:pos x="30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0" y="8"/>
                </a:cxn>
              </a:cxnLst>
              <a:rect l="0" t="0" r="r" b="b"/>
              <a:pathLst>
                <a:path w="31" h="17">
                  <a:moveTo>
                    <a:pt x="30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0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3304" y="2080"/>
              <a:ext cx="31" cy="17"/>
            </a:xfrm>
            <a:custGeom>
              <a:avLst/>
              <a:gdLst/>
              <a:ahLst/>
              <a:cxnLst>
                <a:cxn ang="0">
                  <a:pos x="30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0" y="8"/>
                </a:cxn>
              </a:cxnLst>
              <a:rect l="0" t="0" r="r" b="b"/>
              <a:pathLst>
                <a:path w="31" h="17">
                  <a:moveTo>
                    <a:pt x="30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0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3433" y="2080"/>
              <a:ext cx="32" cy="17"/>
            </a:xfrm>
            <a:custGeom>
              <a:avLst/>
              <a:gdLst/>
              <a:ahLst/>
              <a:cxnLst>
                <a:cxn ang="0">
                  <a:pos x="31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1" y="8"/>
                </a:cxn>
              </a:cxnLst>
              <a:rect l="0" t="0" r="r" b="b"/>
              <a:pathLst>
                <a:path w="32" h="17">
                  <a:moveTo>
                    <a:pt x="31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1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3563" y="2080"/>
              <a:ext cx="31" cy="17"/>
            </a:xfrm>
            <a:custGeom>
              <a:avLst/>
              <a:gdLst/>
              <a:ahLst/>
              <a:cxnLst>
                <a:cxn ang="0">
                  <a:pos x="30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0" y="8"/>
                </a:cxn>
              </a:cxnLst>
              <a:rect l="0" t="0" r="r" b="b"/>
              <a:pathLst>
                <a:path w="31" h="17">
                  <a:moveTo>
                    <a:pt x="30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0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3451" y="2533"/>
              <a:ext cx="31" cy="17"/>
            </a:xfrm>
            <a:custGeom>
              <a:avLst/>
              <a:gdLst/>
              <a:ahLst/>
              <a:cxnLst>
                <a:cxn ang="0">
                  <a:pos x="30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0" y="8"/>
                </a:cxn>
              </a:cxnLst>
              <a:rect l="0" t="0" r="r" b="b"/>
              <a:pathLst>
                <a:path w="31" h="17">
                  <a:moveTo>
                    <a:pt x="30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0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3562" y="2532"/>
              <a:ext cx="32" cy="17"/>
            </a:xfrm>
            <a:custGeom>
              <a:avLst/>
              <a:gdLst/>
              <a:ahLst/>
              <a:cxnLst>
                <a:cxn ang="0">
                  <a:pos x="31" y="9"/>
                </a:cxn>
                <a:cxn ang="0">
                  <a:pos x="16" y="0"/>
                </a:cxn>
                <a:cxn ang="0">
                  <a:pos x="0" y="9"/>
                </a:cxn>
                <a:cxn ang="0">
                  <a:pos x="16" y="16"/>
                </a:cxn>
                <a:cxn ang="0">
                  <a:pos x="31" y="9"/>
                </a:cxn>
              </a:cxnLst>
              <a:rect l="0" t="0" r="r" b="b"/>
              <a:pathLst>
                <a:path w="32" h="17">
                  <a:moveTo>
                    <a:pt x="31" y="9"/>
                  </a:moveTo>
                  <a:lnTo>
                    <a:pt x="16" y="0"/>
                  </a:lnTo>
                  <a:lnTo>
                    <a:pt x="0" y="9"/>
                  </a:lnTo>
                  <a:lnTo>
                    <a:pt x="16" y="16"/>
                  </a:lnTo>
                  <a:lnTo>
                    <a:pt x="31" y="9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>
              <a:off x="4048" y="2322"/>
              <a:ext cx="32" cy="17"/>
            </a:xfrm>
            <a:custGeom>
              <a:avLst/>
              <a:gdLst/>
              <a:ahLst/>
              <a:cxnLst>
                <a:cxn ang="0">
                  <a:pos x="31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1" y="8"/>
                </a:cxn>
              </a:cxnLst>
              <a:rect l="0" t="0" r="r" b="b"/>
              <a:pathLst>
                <a:path w="32" h="17">
                  <a:moveTo>
                    <a:pt x="31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1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4160" y="2322"/>
              <a:ext cx="32" cy="17"/>
            </a:xfrm>
            <a:custGeom>
              <a:avLst/>
              <a:gdLst/>
              <a:ahLst/>
              <a:cxnLst>
                <a:cxn ang="0">
                  <a:pos x="31" y="8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15" y="16"/>
                </a:cxn>
                <a:cxn ang="0">
                  <a:pos x="31" y="8"/>
                </a:cxn>
              </a:cxnLst>
              <a:rect l="0" t="0" r="r" b="b"/>
              <a:pathLst>
                <a:path w="32" h="17">
                  <a:moveTo>
                    <a:pt x="31" y="8"/>
                  </a:moveTo>
                  <a:lnTo>
                    <a:pt x="15" y="0"/>
                  </a:lnTo>
                  <a:lnTo>
                    <a:pt x="0" y="8"/>
                  </a:lnTo>
                  <a:lnTo>
                    <a:pt x="15" y="16"/>
                  </a:lnTo>
                  <a:lnTo>
                    <a:pt x="31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3468" y="3368"/>
              <a:ext cx="32" cy="17"/>
            </a:xfrm>
            <a:custGeom>
              <a:avLst/>
              <a:gdLst/>
              <a:ahLst/>
              <a:cxnLst>
                <a:cxn ang="0">
                  <a:pos x="31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15" y="16"/>
                </a:cxn>
                <a:cxn ang="0">
                  <a:pos x="31" y="7"/>
                </a:cxn>
              </a:cxnLst>
              <a:rect l="0" t="0" r="r" b="b"/>
              <a:pathLst>
                <a:path w="32" h="17">
                  <a:moveTo>
                    <a:pt x="31" y="7"/>
                  </a:moveTo>
                  <a:lnTo>
                    <a:pt x="15" y="0"/>
                  </a:lnTo>
                  <a:lnTo>
                    <a:pt x="0" y="7"/>
                  </a:lnTo>
                  <a:lnTo>
                    <a:pt x="15" y="16"/>
                  </a:lnTo>
                  <a:lnTo>
                    <a:pt x="31" y="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0"/>
            <p:cNvSpPr>
              <a:spLocks/>
            </p:cNvSpPr>
            <p:nvPr/>
          </p:nvSpPr>
          <p:spPr bwMode="auto">
            <a:xfrm>
              <a:off x="3346" y="3367"/>
              <a:ext cx="32" cy="17"/>
            </a:xfrm>
            <a:custGeom>
              <a:avLst/>
              <a:gdLst/>
              <a:ahLst/>
              <a:cxnLst>
                <a:cxn ang="0">
                  <a:pos x="31" y="8"/>
                </a:cxn>
                <a:cxn ang="0">
                  <a:pos x="16" y="0"/>
                </a:cxn>
                <a:cxn ang="0">
                  <a:pos x="0" y="8"/>
                </a:cxn>
                <a:cxn ang="0">
                  <a:pos x="16" y="16"/>
                </a:cxn>
                <a:cxn ang="0">
                  <a:pos x="31" y="8"/>
                </a:cxn>
              </a:cxnLst>
              <a:rect l="0" t="0" r="r" b="b"/>
              <a:pathLst>
                <a:path w="32" h="17">
                  <a:moveTo>
                    <a:pt x="31" y="8"/>
                  </a:moveTo>
                  <a:lnTo>
                    <a:pt x="16" y="0"/>
                  </a:lnTo>
                  <a:lnTo>
                    <a:pt x="0" y="8"/>
                  </a:lnTo>
                  <a:lnTo>
                    <a:pt x="16" y="16"/>
                  </a:lnTo>
                  <a:lnTo>
                    <a:pt x="31" y="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3589" y="3368"/>
              <a:ext cx="31" cy="17"/>
            </a:xfrm>
            <a:custGeom>
              <a:avLst/>
              <a:gdLst/>
              <a:ahLst/>
              <a:cxnLst>
                <a:cxn ang="0">
                  <a:pos x="30" y="7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15" y="16"/>
                </a:cxn>
                <a:cxn ang="0">
                  <a:pos x="30" y="7"/>
                </a:cxn>
              </a:cxnLst>
              <a:rect l="0" t="0" r="r" b="b"/>
              <a:pathLst>
                <a:path w="31" h="17">
                  <a:moveTo>
                    <a:pt x="30" y="7"/>
                  </a:moveTo>
                  <a:lnTo>
                    <a:pt x="15" y="0"/>
                  </a:lnTo>
                  <a:lnTo>
                    <a:pt x="0" y="7"/>
                  </a:lnTo>
                  <a:lnTo>
                    <a:pt x="15" y="16"/>
                  </a:lnTo>
                  <a:lnTo>
                    <a:pt x="30" y="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540" y="2506"/>
              <a:ext cx="203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h</a:t>
              </a: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1147" y="2388"/>
              <a:ext cx="358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0000"/>
                  </a:solidFill>
                </a:rPr>
                <a:t>key</a:t>
              </a: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1486" y="3455"/>
              <a:ext cx="168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</a:rPr>
                <a:t>Primary bucket pages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3345" y="3463"/>
              <a:ext cx="124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</a:rPr>
                <a:t>Overflow pages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2368" y="2163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2368" y="1968"/>
              <a:ext cx="201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2"/>
                  </a:solidFill>
                </a:rPr>
                <a:t>0</a:t>
              </a:r>
            </a:p>
          </p:txBody>
        </p:sp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2325" y="3216"/>
              <a:ext cx="36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tx2"/>
                  </a:solidFill>
                </a:rPr>
                <a:t>N-1</a:t>
              </a:r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 flipV="1">
              <a:off x="1728" y="2316"/>
              <a:ext cx="480" cy="28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 flipV="1">
              <a:off x="1715" y="2122"/>
              <a:ext cx="491" cy="48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1"/>
            <p:cNvSpPr>
              <a:spLocks noChangeShapeType="1"/>
            </p:cNvSpPr>
            <p:nvPr/>
          </p:nvSpPr>
          <p:spPr bwMode="auto">
            <a:xfrm>
              <a:off x="1104" y="2652"/>
              <a:ext cx="4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2"/>
            <p:cNvSpPr>
              <a:spLocks noChangeShapeType="1"/>
            </p:cNvSpPr>
            <p:nvPr/>
          </p:nvSpPr>
          <p:spPr bwMode="auto">
            <a:xfrm>
              <a:off x="1717" y="2613"/>
              <a:ext cx="491" cy="71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3"/>
            <p:cNvSpPr>
              <a:spLocks noChangeShapeType="1"/>
            </p:cNvSpPr>
            <p:nvPr/>
          </p:nvSpPr>
          <p:spPr bwMode="auto">
            <a:xfrm>
              <a:off x="2640" y="2076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auto">
            <a:xfrm>
              <a:off x="2640" y="2268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5"/>
            <p:cNvSpPr>
              <a:spLocks noChangeShapeType="1"/>
            </p:cNvSpPr>
            <p:nvPr/>
          </p:nvSpPr>
          <p:spPr bwMode="auto">
            <a:xfrm>
              <a:off x="2640" y="2556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36"/>
            <p:cNvSpPr>
              <a:spLocks noChangeShapeType="1"/>
            </p:cNvSpPr>
            <p:nvPr/>
          </p:nvSpPr>
          <p:spPr bwMode="auto">
            <a:xfrm>
              <a:off x="2688" y="3372"/>
              <a:ext cx="52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3600" y="2316"/>
              <a:ext cx="28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38"/>
            <p:cNvSpPr>
              <a:spLocks noChangeShapeType="1"/>
            </p:cNvSpPr>
            <p:nvPr/>
          </p:nvSpPr>
          <p:spPr bwMode="auto">
            <a:xfrm>
              <a:off x="2220" y="2178"/>
              <a:ext cx="49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39"/>
            <p:cNvSpPr>
              <a:spLocks noChangeShapeType="1"/>
            </p:cNvSpPr>
            <p:nvPr/>
          </p:nvSpPr>
          <p:spPr bwMode="auto">
            <a:xfrm>
              <a:off x="2219" y="2401"/>
              <a:ext cx="49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>
              <a:off x="2218" y="2632"/>
              <a:ext cx="49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1"/>
            <p:cNvSpPr>
              <a:spLocks noChangeShapeType="1"/>
            </p:cNvSpPr>
            <p:nvPr/>
          </p:nvSpPr>
          <p:spPr bwMode="auto">
            <a:xfrm>
              <a:off x="2217" y="3223"/>
              <a:ext cx="495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1701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Static Hashing: Example</a:t>
            </a:r>
            <a:endParaRPr lang="en-US" dirty="0"/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2290474" y="1545069"/>
            <a:ext cx="4822251" cy="1420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charset="0"/>
                <a:ea typeface="Consolas" charset="0"/>
                <a:cs typeface="Consolas" charset="0"/>
              </a:rPr>
              <a:t>Person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name,zipcode,phone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400" i="1" dirty="0" smtClean="0"/>
              <a:t>search key</a:t>
            </a:r>
            <a:r>
              <a:rPr lang="en-US" sz="2400" dirty="0" smtClean="0"/>
              <a:t>: </a:t>
            </a:r>
            <a:r>
              <a:rPr lang="en-US" sz="2400" dirty="0" err="1" smtClean="0"/>
              <a:t>zipcode</a:t>
            </a:r>
            <a:endParaRPr lang="en-US" sz="2400" dirty="0" smtClean="0"/>
          </a:p>
          <a:p>
            <a:r>
              <a:rPr lang="en-US" sz="2400" i="1" dirty="0" smtClean="0"/>
              <a:t>hash function </a:t>
            </a:r>
            <a:r>
              <a:rPr lang="en-US" sz="2400" b="1" i="1" dirty="0" smtClean="0"/>
              <a:t>h</a:t>
            </a:r>
            <a:r>
              <a:rPr lang="en-US" sz="2400" dirty="0" smtClean="0"/>
              <a:t>: last 2 digits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562331" y="3173316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548659" y="3089926"/>
            <a:ext cx="102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bucket 0</a:t>
            </a:r>
            <a:endParaRPr lang="en-US" dirty="0">
              <a:solidFill>
                <a:srgbClr val="AA031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47456" y="3183218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(John, 534</a:t>
            </a:r>
            <a:r>
              <a:rPr lang="en-US" b="1" dirty="0" smtClean="0"/>
              <a:t>00</a:t>
            </a:r>
            <a:r>
              <a:rPr lang="en-US" dirty="0" smtClean="0"/>
              <a:t>, 23218564)</a:t>
            </a:r>
          </a:p>
          <a:p>
            <a:r>
              <a:rPr lang="en-US" dirty="0" smtClean="0"/>
              <a:t>(Alice, 547</a:t>
            </a:r>
            <a:r>
              <a:rPr lang="en-US" b="1" dirty="0" smtClean="0"/>
              <a:t>68</a:t>
            </a:r>
            <a:r>
              <a:rPr lang="en-US" dirty="0" smtClean="0"/>
              <a:t>, 60743111)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547456" y="4069461"/>
            <a:ext cx="2842943" cy="659298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33784" y="3986070"/>
            <a:ext cx="102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bucket 1</a:t>
            </a:r>
            <a:endParaRPr lang="en-US" dirty="0">
              <a:solidFill>
                <a:srgbClr val="AA031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32581" y="4093339"/>
            <a:ext cx="253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(Theo, </a:t>
            </a:r>
            <a:r>
              <a:rPr lang="en-US" dirty="0" smtClean="0"/>
              <a:t>534</a:t>
            </a:r>
            <a:r>
              <a:rPr lang="en-US" b="1" dirty="0" smtClean="0"/>
              <a:t>09</a:t>
            </a:r>
            <a:r>
              <a:rPr lang="en-US" dirty="0" smtClean="0"/>
              <a:t>, 23200564)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562331" y="4928518"/>
            <a:ext cx="2842943" cy="659298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2548659" y="4845127"/>
            <a:ext cx="102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bucket 2</a:t>
            </a:r>
            <a:endParaRPr lang="en-US" dirty="0">
              <a:solidFill>
                <a:srgbClr val="AA031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562331" y="5755504"/>
            <a:ext cx="2842943" cy="659298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548659" y="5672113"/>
            <a:ext cx="102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bucket 3</a:t>
            </a:r>
            <a:endParaRPr lang="en-US" dirty="0">
              <a:solidFill>
                <a:srgbClr val="AA031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2331" y="5755504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(Bob, </a:t>
            </a:r>
            <a:r>
              <a:rPr lang="en-US" dirty="0" smtClean="0"/>
              <a:t>344</a:t>
            </a:r>
            <a:r>
              <a:rPr lang="en-US" b="1" dirty="0" smtClean="0"/>
              <a:t>11</a:t>
            </a:r>
            <a:r>
              <a:rPr lang="en-US" dirty="0" smtClean="0"/>
              <a:t>, 29010533)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7200960" y="1545069"/>
            <a:ext cx="3477926" cy="142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4 buckets</a:t>
            </a:r>
          </a:p>
          <a:p>
            <a:r>
              <a:rPr lang="en-US" sz="2400" dirty="0" smtClean="0"/>
              <a:t>each bucket has 2 data entries (full record)</a:t>
            </a:r>
          </a:p>
        </p:txBody>
      </p:sp>
      <p:cxnSp>
        <p:nvCxnSpPr>
          <p:cNvPr id="64" name="Straight Arrow Connector 63"/>
          <p:cNvCxnSpPr>
            <a:stCxn id="52" idx="3"/>
          </p:cNvCxnSpPr>
          <p:nvPr/>
        </p:nvCxnSpPr>
        <p:spPr>
          <a:xfrm flipV="1">
            <a:off x="6405274" y="3517593"/>
            <a:ext cx="94660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351876" y="3183815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351876" y="3163690"/>
            <a:ext cx="275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(Anna</a:t>
            </a:r>
            <a:r>
              <a:rPr lang="en-US" smtClean="0"/>
              <a:t>, 536</a:t>
            </a:r>
            <a:r>
              <a:rPr lang="en-US" b="1" smtClean="0"/>
              <a:t>32</a:t>
            </a:r>
            <a:r>
              <a:rPr lang="en-US" smtClean="0"/>
              <a:t>, </a:t>
            </a:r>
            <a:r>
              <a:rPr lang="en-US" dirty="0" smtClean="0"/>
              <a:t>23209964)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910201" y="2765961"/>
            <a:ext cx="1623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70C0"/>
                </a:solidFill>
              </a:rPr>
              <a:t>overflow </a:t>
            </a:r>
            <a:r>
              <a:rPr lang="en-US" i="1" smtClean="0">
                <a:solidFill>
                  <a:srgbClr val="0070C0"/>
                </a:solidFill>
              </a:rPr>
              <a:t>pages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423374" y="2794358"/>
            <a:ext cx="1579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primary pages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07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 </a:t>
            </a:r>
            <a:r>
              <a:rPr lang="en-US" dirty="0" smtClean="0"/>
              <a:t>Recap: </a:t>
            </a:r>
            <a:r>
              <a:rPr lang="en-US" dirty="0" smtClean="0"/>
              <a:t>B+ Trees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An </a:t>
            </a:r>
            <a:r>
              <a:rPr lang="en-US" i="1" dirty="0"/>
              <a:t>ideal</a:t>
            </a:r>
            <a:r>
              <a:rPr lang="en-US" dirty="0"/>
              <a:t> hash function must be </a:t>
            </a:r>
            <a:r>
              <a:rPr lang="en-US" dirty="0">
                <a:solidFill>
                  <a:srgbClr val="AA0311"/>
                </a:solidFill>
              </a:rPr>
              <a:t>uniform</a:t>
            </a:r>
            <a:r>
              <a:rPr lang="en-US" dirty="0"/>
              <a:t>: each bucket is assigned the same number of key values</a:t>
            </a:r>
          </a:p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i="1" dirty="0"/>
              <a:t>bad</a:t>
            </a:r>
            <a:r>
              <a:rPr lang="en-US" dirty="0"/>
              <a:t> hash function maps all search key values to the same bucket</a:t>
            </a:r>
          </a:p>
          <a:p>
            <a:pPr>
              <a:lnSpc>
                <a:spcPct val="110000"/>
              </a:lnSpc>
            </a:pPr>
            <a:r>
              <a:rPr lang="en-US" dirty="0"/>
              <a:t>Examples of good hash functions:</a:t>
            </a:r>
          </a:p>
          <a:p>
            <a:pPr lvl="1">
              <a:lnSpc>
                <a:spcPct val="110000"/>
              </a:lnSpc>
            </a:pPr>
            <a:r>
              <a:rPr lang="en-US" b="1" i="1" dirty="0"/>
              <a:t>h</a:t>
            </a:r>
            <a:r>
              <a:rPr lang="en-US" i="1" dirty="0"/>
              <a:t>(k) = a * k + b, </a:t>
            </a:r>
            <a:r>
              <a:rPr lang="en-US" dirty="0"/>
              <a:t>where</a:t>
            </a:r>
            <a:r>
              <a:rPr lang="en-US" i="1" dirty="0"/>
              <a:t> 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are constants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random </a:t>
            </a:r>
            <a:r>
              <a:rPr lang="en-US" dirty="0" smtClean="0"/>
              <a:t>function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998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Bucket Overflow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Bucket </a:t>
            </a:r>
            <a:r>
              <a:rPr lang="en-US" altLang="en-US" i="1" dirty="0">
                <a:solidFill>
                  <a:srgbClr val="AA0311"/>
                </a:solidFill>
              </a:rPr>
              <a:t>overflow</a:t>
            </a:r>
            <a:r>
              <a:rPr lang="en-US" altLang="en-US" dirty="0">
                <a:solidFill>
                  <a:srgbClr val="AA0311"/>
                </a:solidFill>
              </a:rPr>
              <a:t> </a:t>
            </a:r>
            <a:r>
              <a:rPr lang="en-US" altLang="en-US" dirty="0"/>
              <a:t>can occur because of </a:t>
            </a:r>
          </a:p>
          <a:p>
            <a:pPr lvl="1"/>
            <a:r>
              <a:rPr lang="en-US" altLang="en-US" dirty="0"/>
              <a:t>insufficient number of buckets </a:t>
            </a:r>
          </a:p>
          <a:p>
            <a:pPr lvl="1"/>
            <a:r>
              <a:rPr lang="en-US" altLang="en-US" i="1" dirty="0"/>
              <a:t>skew</a:t>
            </a:r>
            <a:r>
              <a:rPr lang="en-US" altLang="en-US" dirty="0"/>
              <a:t> in distribution of records</a:t>
            </a:r>
          </a:p>
          <a:p>
            <a:pPr lvl="2"/>
            <a:r>
              <a:rPr lang="en-US" altLang="en-US" dirty="0"/>
              <a:t>many records have the same search-key value</a:t>
            </a:r>
          </a:p>
          <a:p>
            <a:pPr lvl="2"/>
            <a:r>
              <a:rPr lang="en-US" altLang="en-US" dirty="0"/>
              <a:t>the hash function results in a non-uniform distribution of key values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Bucket overflow is handled using </a:t>
            </a:r>
            <a:r>
              <a:rPr lang="en-US" altLang="en-US" i="1" dirty="0">
                <a:solidFill>
                  <a:srgbClr val="AA0311"/>
                </a:solidFill>
              </a:rPr>
              <a:t>overflow </a:t>
            </a:r>
            <a:r>
              <a:rPr lang="en-US" altLang="en-US" i="1" dirty="0" smtClean="0">
                <a:solidFill>
                  <a:srgbClr val="AA0311"/>
                </a:solidFill>
              </a:rPr>
              <a:t>buckets</a:t>
            </a:r>
            <a:endParaRPr lang="en-US" altLang="en-US" dirty="0">
              <a:solidFill>
                <a:srgbClr val="AA03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54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Problems of Static Hashing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In static hashing, there is a </a:t>
            </a:r>
            <a:r>
              <a:rPr lang="en-US" b="1" dirty="0"/>
              <a:t>fixed</a:t>
            </a:r>
            <a:r>
              <a:rPr lang="en-US" dirty="0"/>
              <a:t> number of buckets in the index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dirty="0"/>
              <a:t>Issues with this: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the database grows, the number of buckets will be too small: long overflow chains degrade performance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if the database shrinks, space is wasted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reorganizing the index is expensive and can block query </a:t>
            </a:r>
            <a:r>
              <a:rPr lang="en-US" dirty="0" smtClean="0"/>
              <a:t>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270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9738"/>
            <a:ext cx="10515600" cy="2852737"/>
          </a:xfrm>
        </p:spPr>
        <p:txBody>
          <a:bodyPr/>
          <a:lstStyle/>
          <a:p>
            <a:r>
              <a:rPr lang="en-US" dirty="0" smtClean="0"/>
              <a:t>3. Extendible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14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5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Extendible Hashing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en-US" b="1" u="sng" dirty="0"/>
          </a:p>
          <a:p>
            <a:pPr>
              <a:lnSpc>
                <a:spcPct val="110000"/>
              </a:lnSpc>
            </a:pPr>
            <a:r>
              <a:rPr lang="en-US" b="1" u="sng" dirty="0"/>
              <a:t>Extendible hashing</a:t>
            </a:r>
            <a:r>
              <a:rPr lang="en-US" b="1" dirty="0"/>
              <a:t> </a:t>
            </a:r>
            <a:r>
              <a:rPr lang="en-US" dirty="0"/>
              <a:t>is a type of </a:t>
            </a:r>
            <a:r>
              <a:rPr lang="en-US" i="1" dirty="0"/>
              <a:t>dynamic</a:t>
            </a:r>
            <a:r>
              <a:rPr lang="en-US" dirty="0"/>
              <a:t> hashing </a:t>
            </a:r>
          </a:p>
          <a:p>
            <a:pPr>
              <a:lnSpc>
                <a:spcPct val="110000"/>
              </a:lnSpc>
              <a:buSzPct val="75000"/>
            </a:pPr>
            <a:r>
              <a:rPr lang="en-US" dirty="0"/>
              <a:t>It keeps a directory of pointers to buckets</a:t>
            </a:r>
          </a:p>
          <a:p>
            <a:pPr>
              <a:lnSpc>
                <a:spcPct val="110000"/>
              </a:lnSpc>
              <a:buSzPct val="75000"/>
            </a:pPr>
            <a:r>
              <a:rPr lang="en-US" dirty="0"/>
              <a:t>On overflow, it reorganizes the index by </a:t>
            </a:r>
            <a:r>
              <a:rPr lang="en-US" dirty="0">
                <a:solidFill>
                  <a:srgbClr val="AA0311"/>
                </a:solidFill>
              </a:rPr>
              <a:t>doubling the directory </a:t>
            </a:r>
            <a:r>
              <a:rPr lang="en-US" dirty="0"/>
              <a:t>(and not the number of buckets)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1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Extendible Hashing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90467"/>
            <a:ext cx="11049000" cy="435133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To search, use the last</a:t>
            </a:r>
            <a:r>
              <a:rPr lang="en-US" b="1" dirty="0"/>
              <a:t> 2 </a:t>
            </a:r>
            <a:r>
              <a:rPr lang="en-US" dirty="0"/>
              <a:t>digits of the </a:t>
            </a:r>
            <a:r>
              <a:rPr lang="en-US" b="1" dirty="0"/>
              <a:t>binary </a:t>
            </a:r>
            <a:r>
              <a:rPr lang="en-US" dirty="0"/>
              <a:t>form</a:t>
            </a:r>
            <a:r>
              <a:rPr lang="en-US" b="1" dirty="0"/>
              <a:t> </a:t>
            </a:r>
            <a:r>
              <a:rPr lang="en-US" dirty="0"/>
              <a:t>of the search key value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17160"/>
              </p:ext>
            </p:extLst>
          </p:nvPr>
        </p:nvGraphicFramePr>
        <p:xfrm>
          <a:off x="3171615" y="3853743"/>
          <a:ext cx="55701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0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8820" y="345084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21623" y="2911700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21623" y="3868226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21623" y="4882081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21624" y="5914794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42172" y="2863142"/>
            <a:ext cx="140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global depth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stCxn id="18" idx="2"/>
            <a:endCxn id="15" idx="1"/>
          </p:cNvCxnSpPr>
          <p:nvPr/>
        </p:nvCxnSpPr>
        <p:spPr>
          <a:xfrm>
            <a:off x="2746147" y="3232474"/>
            <a:ext cx="352673" cy="403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45891" y="283212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00701" y="3843171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00701" y="591479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00701" y="480756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902377" y="2156959"/>
            <a:ext cx="124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local depth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>
            <a:stCxn id="30" idx="2"/>
            <a:endCxn id="26" idx="0"/>
          </p:cNvCxnSpPr>
          <p:nvPr/>
        </p:nvCxnSpPr>
        <p:spPr>
          <a:xfrm>
            <a:off x="5523221" y="2526291"/>
            <a:ext cx="83131" cy="3058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endCxn id="19" idx="1"/>
          </p:cNvCxnSpPr>
          <p:nvPr/>
        </p:nvCxnSpPr>
        <p:spPr>
          <a:xfrm flipV="1">
            <a:off x="3728630" y="3255978"/>
            <a:ext cx="1992993" cy="771859"/>
          </a:xfrm>
          <a:prstGeom prst="bentConnector3">
            <a:avLst>
              <a:gd name="adj1" fmla="val 35177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0" idx="1"/>
          </p:cNvCxnSpPr>
          <p:nvPr/>
        </p:nvCxnSpPr>
        <p:spPr>
          <a:xfrm flipV="1">
            <a:off x="3728630" y="4212504"/>
            <a:ext cx="1992993" cy="23569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21" idx="1"/>
          </p:cNvCxnSpPr>
          <p:nvPr/>
        </p:nvCxnSpPr>
        <p:spPr>
          <a:xfrm>
            <a:off x="3728630" y="4824753"/>
            <a:ext cx="1992993" cy="401606"/>
          </a:xfrm>
          <a:prstGeom prst="bentConnector3">
            <a:avLst>
              <a:gd name="adj1" fmla="val 50001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2" idx="1"/>
          </p:cNvCxnSpPr>
          <p:nvPr/>
        </p:nvCxnSpPr>
        <p:spPr>
          <a:xfrm>
            <a:off x="3728630" y="5183651"/>
            <a:ext cx="1992994" cy="1075421"/>
          </a:xfrm>
          <a:prstGeom prst="bentConnector3">
            <a:avLst>
              <a:gd name="adj1" fmla="val 38706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21623" y="2918515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(John, </a:t>
            </a:r>
            <a:r>
              <a:rPr lang="en-US" dirty="0" smtClean="0"/>
              <a:t>12, </a:t>
            </a:r>
            <a:r>
              <a:rPr lang="en-US" dirty="0"/>
              <a:t>23218564)</a:t>
            </a:r>
          </a:p>
          <a:p>
            <a:r>
              <a:rPr lang="en-US" dirty="0"/>
              <a:t>(Alice, </a:t>
            </a:r>
            <a:r>
              <a:rPr lang="en-US" dirty="0" smtClean="0"/>
              <a:t>8</a:t>
            </a:r>
            <a:r>
              <a:rPr lang="en-US" dirty="0"/>
              <a:t>, 60743111)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21623" y="3887592"/>
            <a:ext cx="2067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(Theo, </a:t>
            </a:r>
            <a:r>
              <a:rPr lang="en-US" dirty="0" smtClean="0"/>
              <a:t>9</a:t>
            </a:r>
            <a:r>
              <a:rPr lang="en-US" dirty="0"/>
              <a:t>, 23200564)</a:t>
            </a:r>
          </a:p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735497" y="5925163"/>
            <a:ext cx="241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(Maria, </a:t>
            </a:r>
            <a:r>
              <a:rPr lang="en-US" dirty="0" smtClean="0"/>
              <a:t>11</a:t>
            </a:r>
            <a:r>
              <a:rPr lang="en-US" dirty="0"/>
              <a:t>, 29010533)</a:t>
            </a:r>
          </a:p>
        </p:txBody>
      </p:sp>
    </p:spTree>
    <p:extLst>
      <p:ext uri="{BB962C8B-B14F-4D97-AF65-F5344CB8AC3E}">
        <p14:creationId xmlns:p14="http://schemas.microsoft.com/office/powerpoint/2010/main" val="1513434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Extendible Hashing: Insert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590467"/>
            <a:ext cx="11049000" cy="435133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If there is space in the bucket, simply add the record</a:t>
            </a:r>
            <a:endParaRPr lang="en-US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69384"/>
              </p:ext>
            </p:extLst>
          </p:nvPr>
        </p:nvGraphicFramePr>
        <p:xfrm>
          <a:off x="3171615" y="3821085"/>
          <a:ext cx="55701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0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098820" y="341818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5721623" y="2879042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21623" y="3835568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21623" y="4849423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21624" y="5882136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042172" y="2830484"/>
            <a:ext cx="140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global depth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39" name="Straight Arrow Connector 38"/>
          <p:cNvCxnSpPr>
            <a:stCxn id="39" idx="2"/>
            <a:endCxn id="36" idx="1"/>
          </p:cNvCxnSpPr>
          <p:nvPr/>
        </p:nvCxnSpPr>
        <p:spPr>
          <a:xfrm>
            <a:off x="2746147" y="3199816"/>
            <a:ext cx="352673" cy="4030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45891" y="279946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00701" y="3810513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400701" y="588213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00701" y="4774902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02377" y="2124301"/>
            <a:ext cx="124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local depth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>
            <a:stCxn id="51" idx="2"/>
            <a:endCxn id="47" idx="0"/>
          </p:cNvCxnSpPr>
          <p:nvPr/>
        </p:nvCxnSpPr>
        <p:spPr>
          <a:xfrm>
            <a:off x="5523221" y="2493633"/>
            <a:ext cx="83131" cy="3058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endCxn id="40" idx="1"/>
          </p:cNvCxnSpPr>
          <p:nvPr/>
        </p:nvCxnSpPr>
        <p:spPr>
          <a:xfrm flipV="1">
            <a:off x="3728630" y="3223320"/>
            <a:ext cx="1992993" cy="771859"/>
          </a:xfrm>
          <a:prstGeom prst="bentConnector3">
            <a:avLst>
              <a:gd name="adj1" fmla="val 35177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endCxn id="41" idx="1"/>
          </p:cNvCxnSpPr>
          <p:nvPr/>
        </p:nvCxnSpPr>
        <p:spPr>
          <a:xfrm flipV="1">
            <a:off x="3728630" y="4179846"/>
            <a:ext cx="1992993" cy="23569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42" idx="1"/>
          </p:cNvCxnSpPr>
          <p:nvPr/>
        </p:nvCxnSpPr>
        <p:spPr>
          <a:xfrm>
            <a:off x="3728630" y="4792095"/>
            <a:ext cx="1992993" cy="401606"/>
          </a:xfrm>
          <a:prstGeom prst="bentConnector3">
            <a:avLst>
              <a:gd name="adj1" fmla="val 50001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43" idx="1"/>
          </p:cNvCxnSpPr>
          <p:nvPr/>
        </p:nvCxnSpPr>
        <p:spPr>
          <a:xfrm>
            <a:off x="3728630" y="5150993"/>
            <a:ext cx="1992994" cy="1075421"/>
          </a:xfrm>
          <a:prstGeom prst="bentConnector3">
            <a:avLst>
              <a:gd name="adj1" fmla="val 38706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21623" y="2885857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(John, </a:t>
            </a:r>
            <a:r>
              <a:rPr lang="en-US" b="1" dirty="0" smtClean="0"/>
              <a:t>12</a:t>
            </a:r>
            <a:r>
              <a:rPr lang="en-US" dirty="0" smtClean="0"/>
              <a:t>, </a:t>
            </a:r>
            <a:r>
              <a:rPr lang="en-US" dirty="0"/>
              <a:t>23218564)</a:t>
            </a:r>
          </a:p>
          <a:p>
            <a:r>
              <a:rPr lang="en-US" dirty="0"/>
              <a:t>(Alice, </a:t>
            </a:r>
            <a:r>
              <a:rPr lang="en-US" b="1" dirty="0" smtClean="0"/>
              <a:t>8</a:t>
            </a:r>
            <a:r>
              <a:rPr lang="en-US" dirty="0"/>
              <a:t>, 60743111)</a:t>
            </a:r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721623" y="3854934"/>
            <a:ext cx="2070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(Theo, </a:t>
            </a:r>
            <a:r>
              <a:rPr lang="en-US" b="1" dirty="0" smtClean="0"/>
              <a:t>9</a:t>
            </a:r>
            <a:r>
              <a:rPr lang="en-US" dirty="0"/>
              <a:t>, 23200564)</a:t>
            </a:r>
          </a:p>
          <a:p>
            <a:r>
              <a:rPr lang="en-US" b="1" dirty="0" smtClean="0">
                <a:solidFill>
                  <a:srgbClr val="AA0311"/>
                </a:solidFill>
              </a:rPr>
              <a:t>(Zoe, 13, 23345563)</a:t>
            </a:r>
            <a:endParaRPr lang="en-US" b="1" dirty="0">
              <a:solidFill>
                <a:srgbClr val="AA031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35497" y="5892505"/>
            <a:ext cx="241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(Maria, </a:t>
            </a:r>
            <a:r>
              <a:rPr lang="en-US" b="1" dirty="0" smtClean="0"/>
              <a:t>11</a:t>
            </a:r>
            <a:r>
              <a:rPr lang="en-US" dirty="0"/>
              <a:t>, 29010533)</a:t>
            </a:r>
          </a:p>
        </p:txBody>
      </p:sp>
    </p:spTree>
    <p:extLst>
      <p:ext uri="{BB962C8B-B14F-4D97-AF65-F5344CB8AC3E}">
        <p14:creationId xmlns:p14="http://schemas.microsoft.com/office/powerpoint/2010/main" val="1500866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Extendible Hashing: Insert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4525" y="1479024"/>
            <a:ext cx="11049000" cy="4351338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If the bucket is full, split the bucket and redistribute the entries 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03673"/>
              </p:ext>
            </p:extLst>
          </p:nvPr>
        </p:nvGraphicFramePr>
        <p:xfrm>
          <a:off x="2160572" y="3806607"/>
          <a:ext cx="81399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9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44751" y="340370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67554" y="2932926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967554" y="3821090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967554" y="4834945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967555" y="5867658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732988" y="2591263"/>
            <a:ext cx="1519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global </a:t>
            </a:r>
            <a:r>
              <a:rPr lang="en-US" i="1" smtClean="0">
                <a:solidFill>
                  <a:srgbClr val="0070C0"/>
                </a:solidFill>
              </a:rPr>
              <a:t>depth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increases by 1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56" name="Straight Arrow Connector 55"/>
          <p:cNvCxnSpPr>
            <a:stCxn id="56" idx="2"/>
            <a:endCxn id="53" idx="0"/>
          </p:cNvCxnSpPr>
          <p:nvPr/>
        </p:nvCxnSpPr>
        <p:spPr>
          <a:xfrm>
            <a:off x="2492844" y="3237594"/>
            <a:ext cx="12368" cy="166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91822" y="2784987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646632" y="3796035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646632" y="586765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646632" y="4760424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2</a:t>
            </a:r>
            <a:endParaRPr lang="en-US" b="1" dirty="0"/>
          </a:p>
        </p:txBody>
      </p:sp>
      <p:cxnSp>
        <p:nvCxnSpPr>
          <p:cNvPr id="61" name="Elbow Connector 60"/>
          <p:cNvCxnSpPr>
            <a:endCxn id="70" idx="1"/>
          </p:cNvCxnSpPr>
          <p:nvPr/>
        </p:nvCxnSpPr>
        <p:spPr>
          <a:xfrm flipV="1">
            <a:off x="2974561" y="2308611"/>
            <a:ext cx="1992992" cy="1740454"/>
          </a:xfrm>
          <a:prstGeom prst="bentConnector3">
            <a:avLst>
              <a:gd name="adj1" fmla="val 16119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endCxn id="57" idx="1"/>
          </p:cNvCxnSpPr>
          <p:nvPr/>
        </p:nvCxnSpPr>
        <p:spPr>
          <a:xfrm flipV="1">
            <a:off x="2974561" y="3277204"/>
            <a:ext cx="1992993" cy="1123862"/>
          </a:xfrm>
          <a:prstGeom prst="bentConnector3">
            <a:avLst>
              <a:gd name="adj1" fmla="val 2953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flipV="1">
            <a:off x="2974561" y="4163622"/>
            <a:ext cx="1992993" cy="613995"/>
          </a:xfrm>
          <a:prstGeom prst="bentConnector3">
            <a:avLst>
              <a:gd name="adj1" fmla="val 40824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flipV="1">
            <a:off x="2974561" y="4401066"/>
            <a:ext cx="1992992" cy="7354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67554" y="2871379"/>
            <a:ext cx="2559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AA0311"/>
                </a:solidFill>
              </a:rPr>
              <a:t>(Natalie, 4, 23200564</a:t>
            </a:r>
            <a:r>
              <a:rPr lang="en-US" b="1" dirty="0" smtClean="0">
                <a:solidFill>
                  <a:srgbClr val="AA0311"/>
                </a:solidFill>
              </a:rPr>
              <a:t>)</a:t>
            </a:r>
          </a:p>
          <a:p>
            <a:r>
              <a:rPr lang="en-US" dirty="0" smtClean="0"/>
              <a:t>(</a:t>
            </a:r>
            <a:r>
              <a:rPr lang="en-US" dirty="0"/>
              <a:t>John, </a:t>
            </a:r>
            <a:r>
              <a:rPr lang="en-US" b="1" dirty="0" smtClean="0"/>
              <a:t>12</a:t>
            </a:r>
            <a:r>
              <a:rPr lang="en-US" dirty="0" smtClean="0"/>
              <a:t>, </a:t>
            </a:r>
            <a:r>
              <a:rPr lang="en-US" dirty="0"/>
              <a:t>23218564)</a:t>
            </a:r>
          </a:p>
          <a:p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967554" y="3840456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(Theo, </a:t>
            </a:r>
            <a:r>
              <a:rPr lang="en-US" b="1" dirty="0" smtClean="0"/>
              <a:t>9</a:t>
            </a:r>
            <a:r>
              <a:rPr lang="en-US" dirty="0"/>
              <a:t>, 23200564)</a:t>
            </a:r>
          </a:p>
          <a:p>
            <a:r>
              <a:rPr lang="en-US" dirty="0" smtClean="0"/>
              <a:t>(Zoe, </a:t>
            </a:r>
            <a:r>
              <a:rPr lang="en-US" b="1" dirty="0" smtClean="0"/>
              <a:t>13</a:t>
            </a:r>
            <a:r>
              <a:rPr lang="en-US" dirty="0" smtClean="0"/>
              <a:t>, 23345563)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4981428" y="5878027"/>
            <a:ext cx="241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(Maria, </a:t>
            </a:r>
            <a:r>
              <a:rPr lang="en-US" b="1" dirty="0" smtClean="0"/>
              <a:t>11</a:t>
            </a:r>
            <a:r>
              <a:rPr lang="en-US" dirty="0"/>
              <a:t>, 29010533)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981428" y="2115409"/>
            <a:ext cx="2842943" cy="688555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967553" y="2123945"/>
            <a:ext cx="284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Alice, </a:t>
            </a:r>
            <a:r>
              <a:rPr lang="en-US" b="1" dirty="0"/>
              <a:t>8</a:t>
            </a:r>
            <a:r>
              <a:rPr lang="en-US" dirty="0"/>
              <a:t>, 60743111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660506" y="206468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3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933546" y="2319573"/>
            <a:ext cx="2508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local depth increases for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the split bucket!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904282" y="3974872"/>
            <a:ext cx="2297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local depth remains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the same for the other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buckets</a:t>
            </a:r>
            <a:endParaRPr lang="en-US" i="1" dirty="0">
              <a:solidFill>
                <a:srgbClr val="0070C0"/>
              </a:solidFill>
            </a:endParaRPr>
          </a:p>
        </p:txBody>
      </p:sp>
      <p:cxnSp>
        <p:nvCxnSpPr>
          <p:cNvPr id="73" name="Elbow Connector 72"/>
          <p:cNvCxnSpPr>
            <a:endCxn id="59" idx="1"/>
          </p:cNvCxnSpPr>
          <p:nvPr/>
        </p:nvCxnSpPr>
        <p:spPr>
          <a:xfrm flipV="1">
            <a:off x="2974560" y="5179223"/>
            <a:ext cx="1992994" cy="318258"/>
          </a:xfrm>
          <a:prstGeom prst="bentConnector3">
            <a:avLst>
              <a:gd name="adj1" fmla="val 57764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flipV="1">
            <a:off x="2974559" y="5400496"/>
            <a:ext cx="1992994" cy="490729"/>
          </a:xfrm>
          <a:prstGeom prst="bentConnector3">
            <a:avLst>
              <a:gd name="adj1" fmla="val 64117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endCxn id="60" idx="1"/>
          </p:cNvCxnSpPr>
          <p:nvPr/>
        </p:nvCxnSpPr>
        <p:spPr>
          <a:xfrm>
            <a:off x="2988430" y="6211935"/>
            <a:ext cx="1979125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flipV="1">
            <a:off x="2988430" y="6342690"/>
            <a:ext cx="1992998" cy="2607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895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Extendible Hashing: Delete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4525" y="1479024"/>
            <a:ext cx="11049000" cy="4351338"/>
          </a:xfrm>
        </p:spPr>
        <p:txBody>
          <a:bodyPr/>
          <a:lstStyle/>
          <a:p>
            <a:r>
              <a:rPr lang="en-US" dirty="0"/>
              <a:t>Locate the bucket of the record and remove it</a:t>
            </a:r>
          </a:p>
          <a:p>
            <a:r>
              <a:rPr lang="en-US" dirty="0"/>
              <a:t>If the bucket becomes empty, it can be removed (and update the directory)</a:t>
            </a:r>
          </a:p>
          <a:p>
            <a:r>
              <a:rPr lang="en-US" dirty="0"/>
              <a:t>Two buckets can also be coalesced together if the sum of the entries fit in a single bucket</a:t>
            </a:r>
          </a:p>
          <a:p>
            <a:r>
              <a:rPr lang="en-US" dirty="0"/>
              <a:t>Decreasing the size of the directory can also be done, but it is expensive</a:t>
            </a:r>
          </a:p>
        </p:txBody>
      </p:sp>
    </p:spTree>
    <p:extLst>
      <p:ext uri="{BB962C8B-B14F-4D97-AF65-F5344CB8AC3E}">
        <p14:creationId xmlns:p14="http://schemas.microsoft.com/office/powerpoint/2010/main" val="1455439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18533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Lecture </a:t>
              </a:r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14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&gt;  Section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  <a:endPara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85907"/>
            <a:ext cx="10515600" cy="1325563"/>
          </a:xfrm>
        </p:spPr>
        <p:txBody>
          <a:bodyPr/>
          <a:lstStyle/>
          <a:p>
            <a:r>
              <a:rPr lang="en-US" dirty="0" smtClean="0"/>
              <a:t>More on Extendible Hashing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4525" y="1479024"/>
            <a:ext cx="11049000" cy="4351338"/>
          </a:xfrm>
        </p:spPr>
        <p:txBody>
          <a:bodyPr/>
          <a:lstStyle/>
          <a:p>
            <a:r>
              <a:rPr lang="en-US" dirty="0"/>
              <a:t>How many disk accesses for equality search?</a:t>
            </a:r>
          </a:p>
          <a:p>
            <a:pPr lvl="1"/>
            <a:r>
              <a:rPr lang="en-US" dirty="0"/>
              <a:t>One if directory fits in memory, else two</a:t>
            </a:r>
          </a:p>
          <a:p>
            <a:r>
              <a:rPr lang="en-US" dirty="0"/>
              <a:t>Directory grows in spurts, and, if the distribution of hash values is skewed, the directory can grow very large</a:t>
            </a:r>
          </a:p>
          <a:p>
            <a:pPr>
              <a:buSzPct val="75000"/>
            </a:pPr>
            <a:r>
              <a:rPr lang="en-US" dirty="0"/>
              <a:t>We may need overflow pages when multiple entries have the same hash </a:t>
            </a:r>
          </a:p>
        </p:txBody>
      </p:sp>
    </p:spTree>
    <p:extLst>
      <p:ext uri="{BB962C8B-B14F-4D97-AF65-F5344CB8AC3E}">
        <p14:creationId xmlns:p14="http://schemas.microsoft.com/office/powerpoint/2010/main" val="418106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540508"/>
              </p:ext>
            </p:extLst>
          </p:nvPr>
        </p:nvGraphicFramePr>
        <p:xfrm>
          <a:off x="2377665" y="3276600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48602" y="2932058"/>
                <a:ext cx="4881298" cy="138499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Each </a:t>
                </a:r>
                <a:r>
                  <a:rPr lang="en-US" sz="2800" i="1" dirty="0" smtClean="0">
                    <a:latin typeface="+mj-lt"/>
                  </a:rPr>
                  <a:t>non-leaf (“interior”) </a:t>
                </a:r>
                <a:r>
                  <a:rPr lang="en-US" sz="2800" b="1" i="1" dirty="0">
                    <a:latin typeface="+mj-lt"/>
                  </a:rPr>
                  <a:t>node</a:t>
                </a:r>
                <a:r>
                  <a:rPr lang="en-US" sz="2800" dirty="0">
                    <a:latin typeface="+mj-lt"/>
                  </a:rPr>
                  <a:t> </a:t>
                </a:r>
                <a:r>
                  <a:rPr lang="en-US" sz="2800" dirty="0" smtClean="0">
                    <a:latin typeface="+mj-lt"/>
                  </a:rPr>
                  <a:t>has 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lang="en-US" sz="2800" i="1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 2d </a:t>
                </a:r>
                <a:r>
                  <a:rPr lang="en-US" sz="2800" b="1" i="1" dirty="0" smtClean="0">
                    <a:latin typeface="+mj-lt"/>
                  </a:rPr>
                  <a:t>entries</a:t>
                </a:r>
              </a:p>
              <a:p>
                <a:pPr marL="914400" lvl="1" indent="-457200">
                  <a:buFont typeface="Arial" charset="0"/>
                  <a:buChar char="•"/>
                </a:pPr>
                <a:r>
                  <a:rPr lang="en-US" sz="2800" b="1" i="1" dirty="0" smtClean="0">
                    <a:latin typeface="+mj-lt"/>
                  </a:rPr>
                  <a:t>Minimum 50% occupancy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02" y="2932058"/>
                <a:ext cx="4881298" cy="13849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307145" y="3207263"/>
            <a:ext cx="1981200" cy="463826"/>
          </a:xfrm>
          <a:prstGeom prst="roundRect">
            <a:avLst/>
          </a:prstGeom>
          <a:solidFill>
            <a:schemeClr val="accent2">
              <a:alpha val="22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48602" y="1999666"/>
            <a:ext cx="488129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Parameter </a:t>
            </a:r>
            <a:r>
              <a:rPr lang="en-US" sz="2800" b="1" i="1" dirty="0" smtClean="0">
                <a:latin typeface="+mj-lt"/>
              </a:rPr>
              <a:t>d</a:t>
            </a:r>
            <a:r>
              <a:rPr lang="en-US" sz="2800" dirty="0" smtClean="0">
                <a:latin typeface="+mj-lt"/>
              </a:rPr>
              <a:t> = the order</a:t>
            </a:r>
            <a:endParaRPr lang="en-US" sz="2800" b="1" i="1" dirty="0" smtClean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3103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&gt;  Section 2  &gt;  B+ Tree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48602" y="4726225"/>
                <a:ext cx="4881298" cy="95410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+mj-lt"/>
                  </a:rPr>
                  <a:t>Root</a:t>
                </a:r>
                <a:r>
                  <a:rPr lang="en-US" sz="2800" i="1" dirty="0" smtClean="0">
                    <a:latin typeface="+mj-lt"/>
                  </a:rPr>
                  <a:t> </a:t>
                </a:r>
                <a:r>
                  <a:rPr lang="en-US" sz="2800" b="1" i="1" dirty="0">
                    <a:latin typeface="+mj-lt"/>
                  </a:rPr>
                  <a:t>node</a:t>
                </a:r>
                <a:r>
                  <a:rPr lang="en-US" sz="2800" dirty="0">
                    <a:latin typeface="+mj-lt"/>
                  </a:rPr>
                  <a:t> </a:t>
                </a:r>
                <a:r>
                  <a:rPr lang="en-US" sz="2800" dirty="0" smtClean="0">
                    <a:latin typeface="+mj-lt"/>
                  </a:rPr>
                  <a:t>has </a:t>
                </a:r>
                <a:r>
                  <a:rPr lang="en-US" sz="2800" dirty="0">
                    <a:latin typeface="+mj-lt"/>
                  </a:rPr>
                  <a:t>1</a:t>
                </a:r>
                <a:r>
                  <a:rPr lang="en-US" sz="2800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US" sz="2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lang="en-US" sz="2800" i="1">
                        <a:latin typeface="Cambria Math" charset="0"/>
                        <a:ea typeface="Cambria Math" charset="0"/>
                        <a:cs typeface="Cambria Math" charset="0"/>
                      </a:rPr>
                      <m:t>≤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 2d </a:t>
                </a:r>
                <a:r>
                  <a:rPr lang="en-US" sz="2800" b="1" i="1" dirty="0" smtClean="0">
                    <a:latin typeface="+mj-lt"/>
                  </a:rPr>
                  <a:t>entries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602" y="4726225"/>
                <a:ext cx="4881298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91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 Basics</a:t>
            </a:r>
            <a:endParaRPr lang="en-US" dirty="0"/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/>
          </p:nvPr>
        </p:nvGraphicFramePr>
        <p:xfrm>
          <a:off x="2449285" y="2149928"/>
          <a:ext cx="1828800" cy="685800"/>
        </p:xfrm>
        <a:graphic>
          <a:graphicData uri="http://schemas.openxmlformats.org/drawingml/2006/table">
            <a:tbl>
              <a:tblPr/>
              <a:tblGrid>
                <a:gridCol w="438150"/>
                <a:gridCol w="190500"/>
                <a:gridCol w="327025"/>
                <a:gridCol w="239713"/>
                <a:gridCol w="241300"/>
                <a:gridCol w="392112"/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endCxn id="19" idx="0"/>
          </p:cNvCxnSpPr>
          <p:nvPr/>
        </p:nvCxnSpPr>
        <p:spPr>
          <a:xfrm flipH="1">
            <a:off x="3091543" y="2680758"/>
            <a:ext cx="557248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Group 113"/>
          <p:cNvGraphicFramePr>
            <a:graphicFrameLocks noGrp="1"/>
          </p:cNvGraphicFramePr>
          <p:nvPr>
            <p:extLst/>
          </p:nvPr>
        </p:nvGraphicFramePr>
        <p:xfrm>
          <a:off x="1915886" y="3739619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36569" y="3174736"/>
            <a:ext cx="120141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Leaf</a:t>
            </a:r>
            <a:r>
              <a:rPr lang="en-US" i="1" dirty="0"/>
              <a:t> </a:t>
            </a:r>
            <a:r>
              <a:rPr lang="en-US" dirty="0"/>
              <a:t>nodes</a:t>
            </a:r>
          </a:p>
        </p:txBody>
      </p:sp>
      <p:graphicFrame>
        <p:nvGraphicFramePr>
          <p:cNvPr id="11" name="Group 113"/>
          <p:cNvGraphicFramePr>
            <a:graphicFrameLocks noGrp="1"/>
          </p:cNvGraphicFramePr>
          <p:nvPr>
            <p:extLst/>
          </p:nvPr>
        </p:nvGraphicFramePr>
        <p:xfrm>
          <a:off x="4738243" y="3728733"/>
          <a:ext cx="2351315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  <a:gridCol w="328905"/>
                <a:gridCol w="272920"/>
                <a:gridCol w="272921"/>
                <a:gridCol w="328903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4071258" y="2680758"/>
            <a:ext cx="1842642" cy="10479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16871" y="1592968"/>
            <a:ext cx="25612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Non-leaf </a:t>
            </a:r>
            <a:r>
              <a:rPr lang="en-US"/>
              <a:t>or </a:t>
            </a:r>
            <a:r>
              <a:rPr lang="en-US" i="1"/>
              <a:t>internal </a:t>
            </a:r>
            <a:r>
              <a:rPr lang="en-US"/>
              <a:t>node</a:t>
            </a:r>
          </a:p>
        </p:txBody>
      </p:sp>
      <p:graphicFrame>
        <p:nvGraphicFramePr>
          <p:cNvPr id="49" name="Group 113"/>
          <p:cNvGraphicFramePr>
            <a:graphicFrameLocks noGrp="1"/>
          </p:cNvGraphicFramePr>
          <p:nvPr>
            <p:extLst/>
          </p:nvPr>
        </p:nvGraphicFramePr>
        <p:xfrm>
          <a:off x="298102" y="3739619"/>
          <a:ext cx="1147666" cy="718458"/>
        </p:xfrm>
        <a:graphic>
          <a:graphicData uri="http://schemas.openxmlformats.org/drawingml/2006/table">
            <a:tbl>
              <a:tblPr/>
              <a:tblGrid>
                <a:gridCol w="328905"/>
                <a:gridCol w="272920"/>
                <a:gridCol w="272921"/>
                <a:gridCol w="272920"/>
              </a:tblGrid>
              <a:tr h="359229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1" name="Straight Arrow Connector 50"/>
          <p:cNvCxnSpPr>
            <a:endCxn id="49" idx="0"/>
          </p:cNvCxnSpPr>
          <p:nvPr/>
        </p:nvCxnSpPr>
        <p:spPr>
          <a:xfrm flipH="1">
            <a:off x="871935" y="2680758"/>
            <a:ext cx="2315132" cy="10588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-119270" y="2653921"/>
            <a:ext cx="2803778" cy="10211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071258" y="4245430"/>
            <a:ext cx="838200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279022" y="4245429"/>
            <a:ext cx="754906" cy="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0" y="4245428"/>
            <a:ext cx="462301" cy="0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53" idx="0"/>
          </p:cNvCxnSpPr>
          <p:nvPr/>
        </p:nvCxnSpPr>
        <p:spPr>
          <a:xfrm flipH="1">
            <a:off x="1803365" y="4288192"/>
            <a:ext cx="306469" cy="12785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79022" y="5566712"/>
            <a:ext cx="104868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John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21</a:t>
            </a:r>
          </a:p>
        </p:txBody>
      </p:sp>
      <p:cxnSp>
        <p:nvCxnSpPr>
          <p:cNvPr id="55" name="Straight Arrow Connector 54"/>
          <p:cNvCxnSpPr>
            <a:endCxn id="61" idx="0"/>
          </p:cNvCxnSpPr>
          <p:nvPr/>
        </p:nvCxnSpPr>
        <p:spPr>
          <a:xfrm>
            <a:off x="919365" y="4252392"/>
            <a:ext cx="127279" cy="6485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62" idx="0"/>
          </p:cNvCxnSpPr>
          <p:nvPr/>
        </p:nvCxnSpPr>
        <p:spPr>
          <a:xfrm>
            <a:off x="3072349" y="4270449"/>
            <a:ext cx="202507" cy="1296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63" idx="0"/>
          </p:cNvCxnSpPr>
          <p:nvPr/>
        </p:nvCxnSpPr>
        <p:spPr>
          <a:xfrm>
            <a:off x="3664714" y="4330954"/>
            <a:ext cx="411888" cy="5673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64" idx="0"/>
          </p:cNvCxnSpPr>
          <p:nvPr/>
        </p:nvCxnSpPr>
        <p:spPr>
          <a:xfrm>
            <a:off x="5375642" y="4245430"/>
            <a:ext cx="137182" cy="6528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942282" y="4245430"/>
            <a:ext cx="840247" cy="1059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6437288" y="4252392"/>
            <a:ext cx="1508001" cy="10527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8011" y="4900910"/>
            <a:ext cx="101726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Jake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15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77764" y="5566712"/>
            <a:ext cx="99418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Bob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556267" y="4898275"/>
            <a:ext cx="10406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Sally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28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26152" y="4898275"/>
            <a:ext cx="973343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Sue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246998" y="5305102"/>
            <a:ext cx="99578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Jess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409758" y="5305102"/>
            <a:ext cx="90762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Alf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37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463" y="5566712"/>
            <a:ext cx="94929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Joe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11</a:t>
            </a:r>
          </a:p>
        </p:txBody>
      </p:sp>
      <p:cxnSp>
        <p:nvCxnSpPr>
          <p:cNvPr id="68" name="Straight Arrow Connector 67"/>
          <p:cNvCxnSpPr>
            <a:endCxn id="67" idx="0"/>
          </p:cNvCxnSpPr>
          <p:nvPr/>
        </p:nvCxnSpPr>
        <p:spPr>
          <a:xfrm>
            <a:off x="479842" y="4252392"/>
            <a:ext cx="53271" cy="1314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901644" y="4900910"/>
            <a:ext cx="1035861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Bess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22</a:t>
            </a:r>
          </a:p>
        </p:txBody>
      </p:sp>
      <p:cxnSp>
        <p:nvCxnSpPr>
          <p:cNvPr id="88" name="Straight Arrow Connector 87"/>
          <p:cNvCxnSpPr>
            <a:endCxn id="69" idx="0"/>
          </p:cNvCxnSpPr>
          <p:nvPr/>
        </p:nvCxnSpPr>
        <p:spPr>
          <a:xfrm flipH="1">
            <a:off x="2419575" y="4270449"/>
            <a:ext cx="105735" cy="6304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324802" y="5566712"/>
            <a:ext cx="917239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Sal</a:t>
            </a:r>
          </a:p>
          <a:p>
            <a:r>
              <a:rPr lang="en-US" sz="1400" dirty="0" smtClean="0">
                <a:solidFill>
                  <a:srgbClr val="C00000"/>
                </a:solidFill>
              </a:rPr>
              <a:t>Age: 30</a:t>
            </a:r>
          </a:p>
        </p:txBody>
      </p:sp>
      <p:cxnSp>
        <p:nvCxnSpPr>
          <p:cNvPr id="92" name="Straight Arrow Connector 91"/>
          <p:cNvCxnSpPr>
            <a:endCxn id="91" idx="0"/>
          </p:cNvCxnSpPr>
          <p:nvPr/>
        </p:nvCxnSpPr>
        <p:spPr>
          <a:xfrm flipH="1">
            <a:off x="4783422" y="4270449"/>
            <a:ext cx="142251" cy="12962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7" name="Rectangle 4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8780" y="-22510"/>
              <a:ext cx="3103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2  &gt;  B+ Tree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041"/>
            <a:ext cx="10515600" cy="1325563"/>
          </a:xfrm>
        </p:spPr>
        <p:txBody>
          <a:bodyPr/>
          <a:lstStyle/>
          <a:p>
            <a:r>
              <a:rPr lang="en-US" dirty="0" smtClean="0"/>
              <a:t>B+ </a:t>
            </a:r>
            <a:r>
              <a:rPr lang="en-US" smtClean="0"/>
              <a:t>Tree Page Format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7" name="Rectangle 4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8780" y="-22510"/>
              <a:ext cx="3103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2  &gt;  B+ Tree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43" name="Group 235"/>
          <p:cNvGrpSpPr>
            <a:grpSpLocks/>
          </p:cNvGrpSpPr>
          <p:nvPr/>
        </p:nvGrpSpPr>
        <p:grpSpPr bwMode="auto">
          <a:xfrm>
            <a:off x="1950627" y="4336597"/>
            <a:ext cx="9058275" cy="2308225"/>
            <a:chOff x="52" y="2400"/>
            <a:chExt cx="5706" cy="1454"/>
          </a:xfrm>
        </p:grpSpPr>
        <p:sp>
          <p:nvSpPr>
            <p:cNvPr id="46" name="Text Box 202"/>
            <p:cNvSpPr txBox="1">
              <a:spLocks noChangeArrowheads="1"/>
            </p:cNvSpPr>
            <p:nvPr/>
          </p:nvSpPr>
          <p:spPr bwMode="auto">
            <a:xfrm rot="-5400000">
              <a:off x="-453" y="2984"/>
              <a:ext cx="1375" cy="3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b="1">
                  <a:solidFill>
                    <a:schemeClr val="accent2"/>
                  </a:solidFill>
                </a:rPr>
                <a:t>Leaf Page</a:t>
              </a:r>
            </a:p>
          </p:txBody>
        </p:sp>
        <p:grpSp>
          <p:nvGrpSpPr>
            <p:cNvPr id="70" name="Group 234"/>
            <p:cNvGrpSpPr>
              <a:grpSpLocks/>
            </p:cNvGrpSpPr>
            <p:nvPr/>
          </p:nvGrpSpPr>
          <p:grpSpPr bwMode="auto">
            <a:xfrm>
              <a:off x="480" y="2400"/>
              <a:ext cx="5278" cy="1427"/>
              <a:chOff x="480" y="2400"/>
              <a:chExt cx="5278" cy="1427"/>
            </a:xfrm>
          </p:grpSpPr>
          <p:sp>
            <p:nvSpPr>
              <p:cNvPr id="71" name="Freeform 162"/>
              <p:cNvSpPr>
                <a:spLocks/>
              </p:cNvSpPr>
              <p:nvPr/>
            </p:nvSpPr>
            <p:spPr bwMode="auto">
              <a:xfrm>
                <a:off x="1218" y="2768"/>
                <a:ext cx="4038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4037" y="0"/>
                  </a:cxn>
                  <a:cxn ang="0">
                    <a:pos x="4037" y="550"/>
                  </a:cxn>
                  <a:cxn ang="0">
                    <a:pos x="0" y="550"/>
                  </a:cxn>
                </a:cxnLst>
                <a:rect l="0" t="0" r="r" b="b"/>
                <a:pathLst>
                  <a:path w="4038" h="551">
                    <a:moveTo>
                      <a:pt x="0" y="550"/>
                    </a:moveTo>
                    <a:lnTo>
                      <a:pt x="0" y="0"/>
                    </a:lnTo>
                    <a:lnTo>
                      <a:pt x="4037" y="0"/>
                    </a:lnTo>
                    <a:lnTo>
                      <a:pt x="4037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163"/>
              <p:cNvSpPr>
                <a:spLocks/>
              </p:cNvSpPr>
              <p:nvPr/>
            </p:nvSpPr>
            <p:spPr bwMode="auto">
              <a:xfrm>
                <a:off x="1540" y="2768"/>
                <a:ext cx="409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408" y="0"/>
                  </a:cxn>
                  <a:cxn ang="0">
                    <a:pos x="408" y="550"/>
                  </a:cxn>
                  <a:cxn ang="0">
                    <a:pos x="0" y="550"/>
                  </a:cxn>
                </a:cxnLst>
                <a:rect l="0" t="0" r="r" b="b"/>
                <a:pathLst>
                  <a:path w="409" h="551">
                    <a:moveTo>
                      <a:pt x="0" y="550"/>
                    </a:moveTo>
                    <a:lnTo>
                      <a:pt x="0" y="0"/>
                    </a:lnTo>
                    <a:lnTo>
                      <a:pt x="408" y="0"/>
                    </a:lnTo>
                    <a:lnTo>
                      <a:pt x="408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64"/>
              <p:cNvSpPr>
                <a:spLocks/>
              </p:cNvSpPr>
              <p:nvPr/>
            </p:nvSpPr>
            <p:spPr bwMode="auto">
              <a:xfrm>
                <a:off x="2257" y="2768"/>
                <a:ext cx="418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417" y="0"/>
                  </a:cxn>
                  <a:cxn ang="0">
                    <a:pos x="417" y="550"/>
                  </a:cxn>
                  <a:cxn ang="0">
                    <a:pos x="0" y="550"/>
                  </a:cxn>
                </a:cxnLst>
                <a:rect l="0" t="0" r="r" b="b"/>
                <a:pathLst>
                  <a:path w="418" h="551">
                    <a:moveTo>
                      <a:pt x="0" y="550"/>
                    </a:moveTo>
                    <a:lnTo>
                      <a:pt x="0" y="0"/>
                    </a:lnTo>
                    <a:lnTo>
                      <a:pt x="417" y="0"/>
                    </a:lnTo>
                    <a:lnTo>
                      <a:pt x="417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65"/>
              <p:cNvSpPr>
                <a:spLocks/>
              </p:cNvSpPr>
              <p:nvPr/>
            </p:nvSpPr>
            <p:spPr bwMode="auto">
              <a:xfrm>
                <a:off x="3245" y="3012"/>
                <a:ext cx="50" cy="43"/>
              </a:xfrm>
              <a:custGeom>
                <a:avLst/>
                <a:gdLst/>
                <a:ahLst/>
                <a:cxnLst>
                  <a:cxn ang="0">
                    <a:pos x="49" y="21"/>
                  </a:cxn>
                  <a:cxn ang="0">
                    <a:pos x="25" y="0"/>
                  </a:cxn>
                  <a:cxn ang="0">
                    <a:pos x="0" y="21"/>
                  </a:cxn>
                  <a:cxn ang="0">
                    <a:pos x="25" y="42"/>
                  </a:cxn>
                  <a:cxn ang="0">
                    <a:pos x="49" y="21"/>
                  </a:cxn>
                </a:cxnLst>
                <a:rect l="0" t="0" r="r" b="b"/>
                <a:pathLst>
                  <a:path w="50" h="43">
                    <a:moveTo>
                      <a:pt x="49" y="21"/>
                    </a:moveTo>
                    <a:lnTo>
                      <a:pt x="25" y="0"/>
                    </a:lnTo>
                    <a:lnTo>
                      <a:pt x="0" y="21"/>
                    </a:lnTo>
                    <a:lnTo>
                      <a:pt x="25" y="42"/>
                    </a:lnTo>
                    <a:lnTo>
                      <a:pt x="49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66"/>
              <p:cNvSpPr>
                <a:spLocks/>
              </p:cNvSpPr>
              <p:nvPr/>
            </p:nvSpPr>
            <p:spPr bwMode="auto">
              <a:xfrm>
                <a:off x="3462" y="3012"/>
                <a:ext cx="47" cy="43"/>
              </a:xfrm>
              <a:custGeom>
                <a:avLst/>
                <a:gdLst/>
                <a:ahLst/>
                <a:cxnLst>
                  <a:cxn ang="0">
                    <a:pos x="46" y="21"/>
                  </a:cxn>
                  <a:cxn ang="0">
                    <a:pos x="22" y="0"/>
                  </a:cxn>
                  <a:cxn ang="0">
                    <a:pos x="0" y="21"/>
                  </a:cxn>
                  <a:cxn ang="0">
                    <a:pos x="22" y="42"/>
                  </a:cxn>
                  <a:cxn ang="0">
                    <a:pos x="46" y="21"/>
                  </a:cxn>
                </a:cxnLst>
                <a:rect l="0" t="0" r="r" b="b"/>
                <a:pathLst>
                  <a:path w="47" h="43">
                    <a:moveTo>
                      <a:pt x="46" y="21"/>
                    </a:moveTo>
                    <a:lnTo>
                      <a:pt x="22" y="0"/>
                    </a:lnTo>
                    <a:lnTo>
                      <a:pt x="0" y="21"/>
                    </a:lnTo>
                    <a:lnTo>
                      <a:pt x="22" y="42"/>
                    </a:lnTo>
                    <a:lnTo>
                      <a:pt x="46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67"/>
              <p:cNvSpPr>
                <a:spLocks/>
              </p:cNvSpPr>
              <p:nvPr/>
            </p:nvSpPr>
            <p:spPr bwMode="auto">
              <a:xfrm>
                <a:off x="3674" y="3012"/>
                <a:ext cx="49" cy="43"/>
              </a:xfrm>
              <a:custGeom>
                <a:avLst/>
                <a:gdLst/>
                <a:ahLst/>
                <a:cxnLst>
                  <a:cxn ang="0">
                    <a:pos x="48" y="21"/>
                  </a:cxn>
                  <a:cxn ang="0">
                    <a:pos x="24" y="0"/>
                  </a:cxn>
                  <a:cxn ang="0">
                    <a:pos x="0" y="21"/>
                  </a:cxn>
                  <a:cxn ang="0">
                    <a:pos x="24" y="42"/>
                  </a:cxn>
                  <a:cxn ang="0">
                    <a:pos x="48" y="21"/>
                  </a:cxn>
                </a:cxnLst>
                <a:rect l="0" t="0" r="r" b="b"/>
                <a:pathLst>
                  <a:path w="49" h="43">
                    <a:moveTo>
                      <a:pt x="48" y="21"/>
                    </a:moveTo>
                    <a:lnTo>
                      <a:pt x="24" y="0"/>
                    </a:lnTo>
                    <a:lnTo>
                      <a:pt x="0" y="21"/>
                    </a:lnTo>
                    <a:lnTo>
                      <a:pt x="24" y="42"/>
                    </a:lnTo>
                    <a:lnTo>
                      <a:pt x="48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68"/>
              <p:cNvSpPr>
                <a:spLocks/>
              </p:cNvSpPr>
              <p:nvPr/>
            </p:nvSpPr>
            <p:spPr bwMode="auto">
              <a:xfrm>
                <a:off x="4524" y="2768"/>
                <a:ext cx="420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419" y="0"/>
                  </a:cxn>
                  <a:cxn ang="0">
                    <a:pos x="419" y="550"/>
                  </a:cxn>
                  <a:cxn ang="0">
                    <a:pos x="0" y="550"/>
                  </a:cxn>
                </a:cxnLst>
                <a:rect l="0" t="0" r="r" b="b"/>
                <a:pathLst>
                  <a:path w="420" h="551">
                    <a:moveTo>
                      <a:pt x="0" y="550"/>
                    </a:moveTo>
                    <a:lnTo>
                      <a:pt x="0" y="0"/>
                    </a:lnTo>
                    <a:lnTo>
                      <a:pt x="419" y="0"/>
                    </a:lnTo>
                    <a:lnTo>
                      <a:pt x="419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70"/>
              <p:cNvSpPr>
                <a:spLocks/>
              </p:cNvSpPr>
              <p:nvPr/>
            </p:nvSpPr>
            <p:spPr bwMode="auto">
              <a:xfrm>
                <a:off x="1325" y="3139"/>
                <a:ext cx="1" cy="4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57"/>
                  </a:cxn>
                  <a:cxn ang="0">
                    <a:pos x="0" y="0"/>
                  </a:cxn>
                </a:cxnLst>
                <a:rect l="0" t="0" r="r" b="b"/>
                <a:pathLst>
                  <a:path w="1" h="458">
                    <a:moveTo>
                      <a:pt x="0" y="0"/>
                    </a:moveTo>
                    <a:lnTo>
                      <a:pt x="0" y="45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71"/>
              <p:cNvSpPr>
                <a:spLocks/>
              </p:cNvSpPr>
              <p:nvPr/>
            </p:nvSpPr>
            <p:spPr bwMode="auto">
              <a:xfrm>
                <a:off x="1301" y="3511"/>
                <a:ext cx="49" cy="86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5" y="85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9" h="86">
                    <a:moveTo>
                      <a:pt x="48" y="0"/>
                    </a:moveTo>
                    <a:lnTo>
                      <a:pt x="25" y="85"/>
                    </a:ln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72"/>
              <p:cNvSpPr>
                <a:spLocks/>
              </p:cNvSpPr>
              <p:nvPr/>
            </p:nvSpPr>
            <p:spPr bwMode="auto">
              <a:xfrm>
                <a:off x="2042" y="3139"/>
                <a:ext cx="1" cy="4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57"/>
                  </a:cxn>
                  <a:cxn ang="0">
                    <a:pos x="0" y="0"/>
                  </a:cxn>
                </a:cxnLst>
                <a:rect l="0" t="0" r="r" b="b"/>
                <a:pathLst>
                  <a:path w="1" h="458">
                    <a:moveTo>
                      <a:pt x="0" y="0"/>
                    </a:moveTo>
                    <a:lnTo>
                      <a:pt x="0" y="45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73"/>
              <p:cNvSpPr>
                <a:spLocks/>
              </p:cNvSpPr>
              <p:nvPr/>
            </p:nvSpPr>
            <p:spPr bwMode="auto">
              <a:xfrm>
                <a:off x="2019" y="3511"/>
                <a:ext cx="49" cy="86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24" y="85"/>
                  </a:cxn>
                  <a:cxn ang="0">
                    <a:pos x="0" y="0"/>
                  </a:cxn>
                  <a:cxn ang="0">
                    <a:pos x="48" y="0"/>
                  </a:cxn>
                </a:cxnLst>
                <a:rect l="0" t="0" r="r" b="b"/>
                <a:pathLst>
                  <a:path w="49" h="86">
                    <a:moveTo>
                      <a:pt x="48" y="0"/>
                    </a:moveTo>
                    <a:lnTo>
                      <a:pt x="24" y="85"/>
                    </a:lnTo>
                    <a:lnTo>
                      <a:pt x="0" y="0"/>
                    </a:lnTo>
                    <a:lnTo>
                      <a:pt x="48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2" name="Group 213"/>
              <p:cNvGrpSpPr>
                <a:grpSpLocks/>
              </p:cNvGrpSpPr>
              <p:nvPr/>
            </p:nvGrpSpPr>
            <p:grpSpPr bwMode="auto">
              <a:xfrm rot="-5400000">
                <a:off x="5274" y="2933"/>
                <a:ext cx="48" cy="458"/>
                <a:chOff x="4985" y="3073"/>
                <a:chExt cx="48" cy="458"/>
              </a:xfrm>
            </p:grpSpPr>
            <p:sp>
              <p:nvSpPr>
                <p:cNvPr id="119" name="Freeform 176"/>
                <p:cNvSpPr>
                  <a:spLocks/>
                </p:cNvSpPr>
                <p:nvPr/>
              </p:nvSpPr>
              <p:spPr bwMode="auto">
                <a:xfrm>
                  <a:off x="5009" y="3073"/>
                  <a:ext cx="1" cy="45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458">
                      <a:moveTo>
                        <a:pt x="0" y="0"/>
                      </a:moveTo>
                      <a:lnTo>
                        <a:pt x="0" y="45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Freeform 177"/>
                <p:cNvSpPr>
                  <a:spLocks/>
                </p:cNvSpPr>
                <p:nvPr/>
              </p:nvSpPr>
              <p:spPr bwMode="auto">
                <a:xfrm>
                  <a:off x="4985" y="3445"/>
                  <a:ext cx="48" cy="86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23" y="85"/>
                    </a:cxn>
                    <a:cxn ang="0">
                      <a:pos x="0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48" h="86">
                      <a:moveTo>
                        <a:pt x="47" y="0"/>
                      </a:moveTo>
                      <a:lnTo>
                        <a:pt x="23" y="85"/>
                      </a:ln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3" name="Rectangle 178"/>
              <p:cNvSpPr>
                <a:spLocks noChangeArrowheads="1"/>
              </p:cNvSpPr>
              <p:nvPr/>
            </p:nvSpPr>
            <p:spPr bwMode="auto">
              <a:xfrm>
                <a:off x="1244" y="2847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84" name="Rectangle 179"/>
              <p:cNvSpPr>
                <a:spLocks noChangeArrowheads="1"/>
              </p:cNvSpPr>
              <p:nvPr/>
            </p:nvSpPr>
            <p:spPr bwMode="auto">
              <a:xfrm>
                <a:off x="1315" y="291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85" name="Rectangle 180"/>
              <p:cNvSpPr>
                <a:spLocks noChangeArrowheads="1"/>
              </p:cNvSpPr>
              <p:nvPr/>
            </p:nvSpPr>
            <p:spPr bwMode="auto">
              <a:xfrm>
                <a:off x="1602" y="2847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K</a:t>
                </a:r>
              </a:p>
            </p:txBody>
          </p:sp>
          <p:sp>
            <p:nvSpPr>
              <p:cNvPr id="86" name="Rectangle 181"/>
              <p:cNvSpPr>
                <a:spLocks noChangeArrowheads="1"/>
              </p:cNvSpPr>
              <p:nvPr/>
            </p:nvSpPr>
            <p:spPr bwMode="auto">
              <a:xfrm>
                <a:off x="1746" y="291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87" name="Rectangle 182"/>
              <p:cNvSpPr>
                <a:spLocks noChangeArrowheads="1"/>
              </p:cNvSpPr>
              <p:nvPr/>
            </p:nvSpPr>
            <p:spPr bwMode="auto">
              <a:xfrm>
                <a:off x="1972" y="285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89" name="Rectangle 183"/>
              <p:cNvSpPr>
                <a:spLocks noChangeArrowheads="1"/>
              </p:cNvSpPr>
              <p:nvPr/>
            </p:nvSpPr>
            <p:spPr bwMode="auto">
              <a:xfrm>
                <a:off x="2092" y="2922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90" name="Rectangle 184"/>
              <p:cNvSpPr>
                <a:spLocks noChangeArrowheads="1"/>
              </p:cNvSpPr>
              <p:nvPr/>
            </p:nvSpPr>
            <p:spPr bwMode="auto">
              <a:xfrm>
                <a:off x="2343" y="285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K</a:t>
                </a:r>
              </a:p>
            </p:txBody>
          </p:sp>
          <p:sp>
            <p:nvSpPr>
              <p:cNvPr id="93" name="Rectangle 185"/>
              <p:cNvSpPr>
                <a:spLocks noChangeArrowheads="1"/>
              </p:cNvSpPr>
              <p:nvPr/>
            </p:nvSpPr>
            <p:spPr bwMode="auto">
              <a:xfrm>
                <a:off x="2497" y="2910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94" name="Rectangle 188"/>
              <p:cNvSpPr>
                <a:spLocks noChangeArrowheads="1"/>
              </p:cNvSpPr>
              <p:nvPr/>
            </p:nvSpPr>
            <p:spPr bwMode="auto">
              <a:xfrm>
                <a:off x="4575" y="2868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K</a:t>
                </a:r>
              </a:p>
            </p:txBody>
          </p:sp>
          <p:sp>
            <p:nvSpPr>
              <p:cNvPr id="95" name="Rectangle 189"/>
              <p:cNvSpPr>
                <a:spLocks noChangeArrowheads="1"/>
              </p:cNvSpPr>
              <p:nvPr/>
            </p:nvSpPr>
            <p:spPr bwMode="auto">
              <a:xfrm>
                <a:off x="4719" y="2922"/>
                <a:ext cx="20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96" name="Rectangle 190"/>
              <p:cNvSpPr>
                <a:spLocks noChangeArrowheads="1"/>
              </p:cNvSpPr>
              <p:nvPr/>
            </p:nvSpPr>
            <p:spPr bwMode="auto">
              <a:xfrm>
                <a:off x="4933" y="2858"/>
                <a:ext cx="2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P</a:t>
                </a:r>
              </a:p>
            </p:txBody>
          </p:sp>
          <p:sp>
            <p:nvSpPr>
              <p:cNvPr id="97" name="Rectangle 191"/>
              <p:cNvSpPr>
                <a:spLocks noChangeArrowheads="1"/>
              </p:cNvSpPr>
              <p:nvPr/>
            </p:nvSpPr>
            <p:spPr bwMode="auto">
              <a:xfrm>
                <a:off x="5052" y="2891"/>
                <a:ext cx="36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n+1</a:t>
                </a:r>
              </a:p>
            </p:txBody>
          </p:sp>
          <p:grpSp>
            <p:nvGrpSpPr>
              <p:cNvPr id="98" name="Group 205"/>
              <p:cNvGrpSpPr>
                <a:grpSpLocks/>
              </p:cNvGrpSpPr>
              <p:nvPr/>
            </p:nvGrpSpPr>
            <p:grpSpPr bwMode="auto">
              <a:xfrm>
                <a:off x="989" y="2400"/>
                <a:ext cx="1150" cy="324"/>
                <a:chOff x="960" y="2334"/>
                <a:chExt cx="1150" cy="324"/>
              </a:xfrm>
            </p:grpSpPr>
            <p:sp>
              <p:nvSpPr>
                <p:cNvPr id="115" name="Freeform 193"/>
                <p:cNvSpPr>
                  <a:spLocks/>
                </p:cNvSpPr>
                <p:nvPr/>
              </p:nvSpPr>
              <p:spPr bwMode="auto">
                <a:xfrm>
                  <a:off x="1186" y="2570"/>
                  <a:ext cx="718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1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8" h="1">
                      <a:moveTo>
                        <a:pt x="0" y="0"/>
                      </a:moveTo>
                      <a:lnTo>
                        <a:pt x="71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194"/>
                <p:cNvSpPr>
                  <a:spLocks/>
                </p:cNvSpPr>
                <p:nvPr/>
              </p:nvSpPr>
              <p:spPr bwMode="auto">
                <a:xfrm>
                  <a:off x="1914" y="2570"/>
                  <a:ext cx="1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65">
                      <a:moveTo>
                        <a:pt x="0" y="0"/>
                      </a:moveTo>
                      <a:lnTo>
                        <a:pt x="0" y="6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195"/>
                <p:cNvSpPr>
                  <a:spLocks/>
                </p:cNvSpPr>
                <p:nvPr/>
              </p:nvSpPr>
              <p:spPr bwMode="auto">
                <a:xfrm>
                  <a:off x="1186" y="2570"/>
                  <a:ext cx="1" cy="88"/>
                </a:xfrm>
                <a:custGeom>
                  <a:avLst/>
                  <a:gdLst/>
                  <a:ahLst/>
                  <a:cxnLst>
                    <a:cxn ang="0">
                      <a:pos x="0" y="87"/>
                    </a:cxn>
                    <a:cxn ang="0">
                      <a:pos x="0" y="0"/>
                    </a:cxn>
                    <a:cxn ang="0">
                      <a:pos x="0" y="87"/>
                    </a:cxn>
                  </a:cxnLst>
                  <a:rect l="0" t="0" r="r" b="b"/>
                  <a:pathLst>
                    <a:path w="1" h="88">
                      <a:moveTo>
                        <a:pt x="0" y="87"/>
                      </a:moveTo>
                      <a:lnTo>
                        <a:pt x="0" y="0"/>
                      </a:lnTo>
                      <a:lnTo>
                        <a:pt x="0" y="8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Rectangle 196"/>
                <p:cNvSpPr>
                  <a:spLocks noChangeArrowheads="1"/>
                </p:cNvSpPr>
                <p:nvPr/>
              </p:nvSpPr>
              <p:spPr bwMode="auto">
                <a:xfrm>
                  <a:off x="960" y="2334"/>
                  <a:ext cx="1150" cy="25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100" b="1">
                      <a:solidFill>
                        <a:srgbClr val="000000"/>
                      </a:solidFill>
                      <a:latin typeface="Arial" charset="0"/>
                    </a:rPr>
                    <a:t>  data entries</a:t>
                  </a:r>
                </a:p>
              </p:txBody>
            </p:sp>
          </p:grpSp>
          <p:sp>
            <p:nvSpPr>
              <p:cNvPr id="99" name="Text Box 198"/>
              <p:cNvSpPr txBox="1">
                <a:spLocks noChangeArrowheads="1"/>
              </p:cNvSpPr>
              <p:nvPr/>
            </p:nvSpPr>
            <p:spPr bwMode="auto">
              <a:xfrm>
                <a:off x="890" y="3627"/>
                <a:ext cx="590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hlink"/>
                    </a:solidFill>
                  </a:rPr>
                  <a:t>record 1</a:t>
                </a:r>
              </a:p>
            </p:txBody>
          </p:sp>
          <p:sp>
            <p:nvSpPr>
              <p:cNvPr id="100" name="Text Box 199"/>
              <p:cNvSpPr txBox="1">
                <a:spLocks noChangeArrowheads="1"/>
              </p:cNvSpPr>
              <p:nvPr/>
            </p:nvSpPr>
            <p:spPr bwMode="auto">
              <a:xfrm>
                <a:off x="1709" y="3627"/>
                <a:ext cx="590" cy="2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>
                    <a:solidFill>
                      <a:schemeClr val="accent2"/>
                    </a:solidFill>
                  </a:rPr>
                  <a:t>record 2</a:t>
                </a:r>
                <a:endParaRPr lang="en-US" sz="1400" b="1" baseline="-25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1" name="Text Box 200"/>
              <p:cNvSpPr txBox="1">
                <a:spLocks noChangeArrowheads="1"/>
              </p:cNvSpPr>
              <p:nvPr/>
            </p:nvSpPr>
            <p:spPr bwMode="auto">
              <a:xfrm>
                <a:off x="5232" y="3168"/>
                <a:ext cx="526" cy="46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>
                    <a:solidFill>
                      <a:srgbClr val="006600"/>
                    </a:solidFill>
                  </a:rPr>
                  <a:t>Next </a:t>
                </a:r>
              </a:p>
              <a:p>
                <a:r>
                  <a:rPr lang="en-US" sz="1400" b="1">
                    <a:solidFill>
                      <a:srgbClr val="006600"/>
                    </a:solidFill>
                  </a:rPr>
                  <a:t>Page</a:t>
                </a:r>
              </a:p>
              <a:p>
                <a:r>
                  <a:rPr lang="en-US" sz="1400" b="1">
                    <a:solidFill>
                      <a:srgbClr val="006600"/>
                    </a:solidFill>
                  </a:rPr>
                  <a:t>Pointer</a:t>
                </a:r>
                <a:endParaRPr lang="en-US" sz="1400" b="1" baseline="-25000">
                  <a:solidFill>
                    <a:srgbClr val="006600"/>
                  </a:solidFill>
                </a:endParaRPr>
              </a:p>
            </p:txBody>
          </p:sp>
          <p:sp>
            <p:nvSpPr>
              <p:cNvPr id="102" name="Freeform 207"/>
              <p:cNvSpPr>
                <a:spLocks/>
              </p:cNvSpPr>
              <p:nvPr/>
            </p:nvSpPr>
            <p:spPr bwMode="auto">
              <a:xfrm>
                <a:off x="4216" y="2771"/>
                <a:ext cx="312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311" y="0"/>
                  </a:cxn>
                  <a:cxn ang="0">
                    <a:pos x="311" y="550"/>
                  </a:cxn>
                  <a:cxn ang="0">
                    <a:pos x="0" y="550"/>
                  </a:cxn>
                </a:cxnLst>
                <a:rect l="0" t="0" r="r" b="b"/>
                <a:pathLst>
                  <a:path w="312" h="551">
                    <a:moveTo>
                      <a:pt x="0" y="550"/>
                    </a:moveTo>
                    <a:lnTo>
                      <a:pt x="0" y="0"/>
                    </a:lnTo>
                    <a:lnTo>
                      <a:pt x="311" y="0"/>
                    </a:lnTo>
                    <a:lnTo>
                      <a:pt x="311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08"/>
              <p:cNvSpPr>
                <a:spLocks/>
              </p:cNvSpPr>
              <p:nvPr/>
            </p:nvSpPr>
            <p:spPr bwMode="auto">
              <a:xfrm>
                <a:off x="4307" y="3136"/>
                <a:ext cx="1" cy="4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57"/>
                  </a:cxn>
                  <a:cxn ang="0">
                    <a:pos x="0" y="0"/>
                  </a:cxn>
                </a:cxnLst>
                <a:rect l="0" t="0" r="r" b="b"/>
                <a:pathLst>
                  <a:path w="1" h="458">
                    <a:moveTo>
                      <a:pt x="0" y="0"/>
                    </a:moveTo>
                    <a:lnTo>
                      <a:pt x="0" y="45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09"/>
              <p:cNvSpPr>
                <a:spLocks/>
              </p:cNvSpPr>
              <p:nvPr/>
            </p:nvSpPr>
            <p:spPr bwMode="auto">
              <a:xfrm>
                <a:off x="4287" y="3508"/>
                <a:ext cx="50" cy="86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25" y="85"/>
                  </a:cxn>
                  <a:cxn ang="0">
                    <a:pos x="0" y="0"/>
                  </a:cxn>
                  <a:cxn ang="0">
                    <a:pos x="49" y="0"/>
                  </a:cxn>
                </a:cxnLst>
                <a:rect l="0" t="0" r="r" b="b"/>
                <a:pathLst>
                  <a:path w="50" h="86">
                    <a:moveTo>
                      <a:pt x="49" y="0"/>
                    </a:moveTo>
                    <a:lnTo>
                      <a:pt x="25" y="85"/>
                    </a:lnTo>
                    <a:lnTo>
                      <a:pt x="0" y="0"/>
                    </a:lnTo>
                    <a:lnTo>
                      <a:pt x="49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210"/>
              <p:cNvSpPr>
                <a:spLocks noChangeArrowheads="1"/>
              </p:cNvSpPr>
              <p:nvPr/>
            </p:nvSpPr>
            <p:spPr bwMode="auto">
              <a:xfrm>
                <a:off x="4205" y="2865"/>
                <a:ext cx="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106" name="Rectangle 211"/>
              <p:cNvSpPr>
                <a:spLocks noChangeArrowheads="1"/>
              </p:cNvSpPr>
              <p:nvPr/>
            </p:nvSpPr>
            <p:spPr bwMode="auto">
              <a:xfrm>
                <a:off x="4313" y="2930"/>
                <a:ext cx="20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107" name="Text Box 212"/>
              <p:cNvSpPr txBox="1">
                <a:spLocks noChangeArrowheads="1"/>
              </p:cNvSpPr>
              <p:nvPr/>
            </p:nvSpPr>
            <p:spPr bwMode="auto">
              <a:xfrm>
                <a:off x="4079" y="3630"/>
                <a:ext cx="588" cy="19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 dirty="0">
                    <a:solidFill>
                      <a:schemeClr val="accent2"/>
                    </a:solidFill>
                  </a:rPr>
                  <a:t>record </a:t>
                </a:r>
                <a:r>
                  <a:rPr lang="en-US" sz="1400" b="1" dirty="0" smtClean="0">
                    <a:solidFill>
                      <a:schemeClr val="accent2"/>
                    </a:solidFill>
                  </a:rPr>
                  <a:t>n</a:t>
                </a:r>
                <a:endParaRPr lang="en-US" sz="1400" b="1" baseline="-25000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108" name="Group 214"/>
              <p:cNvGrpSpPr>
                <a:grpSpLocks/>
              </p:cNvGrpSpPr>
              <p:nvPr/>
            </p:nvGrpSpPr>
            <p:grpSpPr bwMode="auto">
              <a:xfrm rot="5400000" flipH="1">
                <a:off x="762" y="2933"/>
                <a:ext cx="48" cy="458"/>
                <a:chOff x="4985" y="3073"/>
                <a:chExt cx="48" cy="458"/>
              </a:xfrm>
            </p:grpSpPr>
            <p:sp>
              <p:nvSpPr>
                <p:cNvPr id="113" name="Freeform 215"/>
                <p:cNvSpPr>
                  <a:spLocks/>
                </p:cNvSpPr>
                <p:nvPr/>
              </p:nvSpPr>
              <p:spPr bwMode="auto">
                <a:xfrm>
                  <a:off x="5009" y="3073"/>
                  <a:ext cx="1" cy="45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457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458">
                      <a:moveTo>
                        <a:pt x="0" y="0"/>
                      </a:moveTo>
                      <a:lnTo>
                        <a:pt x="0" y="45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216"/>
                <p:cNvSpPr>
                  <a:spLocks/>
                </p:cNvSpPr>
                <p:nvPr/>
              </p:nvSpPr>
              <p:spPr bwMode="auto">
                <a:xfrm>
                  <a:off x="4985" y="3445"/>
                  <a:ext cx="48" cy="86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23" y="85"/>
                    </a:cxn>
                    <a:cxn ang="0">
                      <a:pos x="0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48" h="86">
                      <a:moveTo>
                        <a:pt x="47" y="0"/>
                      </a:moveTo>
                      <a:lnTo>
                        <a:pt x="23" y="85"/>
                      </a:lnTo>
                      <a:lnTo>
                        <a:pt x="0" y="0"/>
                      </a:lnTo>
                      <a:lnTo>
                        <a:pt x="47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9" name="Rectangle 217"/>
              <p:cNvSpPr>
                <a:spLocks noChangeArrowheads="1"/>
              </p:cNvSpPr>
              <p:nvPr/>
            </p:nvSpPr>
            <p:spPr bwMode="auto">
              <a:xfrm>
                <a:off x="941" y="2850"/>
                <a:ext cx="21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P</a:t>
                </a:r>
              </a:p>
            </p:txBody>
          </p:sp>
          <p:sp>
            <p:nvSpPr>
              <p:cNvPr id="110" name="Rectangle 218"/>
              <p:cNvSpPr>
                <a:spLocks noChangeArrowheads="1"/>
              </p:cNvSpPr>
              <p:nvPr/>
            </p:nvSpPr>
            <p:spPr bwMode="auto">
              <a:xfrm>
                <a:off x="1035" y="2883"/>
                <a:ext cx="1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0</a:t>
                </a:r>
              </a:p>
            </p:txBody>
          </p:sp>
          <p:sp>
            <p:nvSpPr>
              <p:cNvPr id="111" name="Text Box 219"/>
              <p:cNvSpPr txBox="1">
                <a:spLocks noChangeArrowheads="1"/>
              </p:cNvSpPr>
              <p:nvPr/>
            </p:nvSpPr>
            <p:spPr bwMode="auto">
              <a:xfrm>
                <a:off x="480" y="3188"/>
                <a:ext cx="526" cy="46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b="1">
                    <a:solidFill>
                      <a:srgbClr val="006600"/>
                    </a:solidFill>
                  </a:rPr>
                  <a:t>Prev </a:t>
                </a:r>
              </a:p>
              <a:p>
                <a:r>
                  <a:rPr lang="en-US" sz="1400" b="1">
                    <a:solidFill>
                      <a:srgbClr val="006600"/>
                    </a:solidFill>
                  </a:rPr>
                  <a:t>Page</a:t>
                </a:r>
              </a:p>
              <a:p>
                <a:r>
                  <a:rPr lang="en-US" sz="1400" b="1">
                    <a:solidFill>
                      <a:srgbClr val="006600"/>
                    </a:solidFill>
                  </a:rPr>
                  <a:t>Pointer</a:t>
                </a:r>
                <a:endParaRPr lang="en-US" sz="1400" b="1" baseline="-25000">
                  <a:solidFill>
                    <a:srgbClr val="006600"/>
                  </a:solidFill>
                </a:endParaRPr>
              </a:p>
            </p:txBody>
          </p:sp>
          <p:sp>
            <p:nvSpPr>
              <p:cNvPr id="112" name="Freeform 220"/>
              <p:cNvSpPr>
                <a:spLocks/>
              </p:cNvSpPr>
              <p:nvPr/>
            </p:nvSpPr>
            <p:spPr bwMode="auto">
              <a:xfrm>
                <a:off x="911" y="2767"/>
                <a:ext cx="312" cy="551"/>
              </a:xfrm>
              <a:custGeom>
                <a:avLst/>
                <a:gdLst/>
                <a:ahLst/>
                <a:cxnLst>
                  <a:cxn ang="0">
                    <a:pos x="0" y="550"/>
                  </a:cxn>
                  <a:cxn ang="0">
                    <a:pos x="0" y="0"/>
                  </a:cxn>
                  <a:cxn ang="0">
                    <a:pos x="311" y="0"/>
                  </a:cxn>
                  <a:cxn ang="0">
                    <a:pos x="311" y="550"/>
                  </a:cxn>
                  <a:cxn ang="0">
                    <a:pos x="0" y="550"/>
                  </a:cxn>
                </a:cxnLst>
                <a:rect l="0" t="0" r="r" b="b"/>
                <a:pathLst>
                  <a:path w="312" h="551">
                    <a:moveTo>
                      <a:pt x="0" y="550"/>
                    </a:moveTo>
                    <a:lnTo>
                      <a:pt x="0" y="0"/>
                    </a:lnTo>
                    <a:lnTo>
                      <a:pt x="311" y="0"/>
                    </a:lnTo>
                    <a:lnTo>
                      <a:pt x="311" y="550"/>
                    </a:lnTo>
                    <a:lnTo>
                      <a:pt x="0" y="55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1" name="Text Box 118"/>
          <p:cNvSpPr txBox="1">
            <a:spLocks noChangeArrowheads="1"/>
          </p:cNvSpPr>
          <p:nvPr/>
        </p:nvSpPr>
        <p:spPr bwMode="auto">
          <a:xfrm rot="-5400000">
            <a:off x="1597408" y="2114891"/>
            <a:ext cx="2065338" cy="1066800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</a:rPr>
              <a:t>Non-leaf </a:t>
            </a:r>
          </a:p>
          <a:p>
            <a:pPr algn="ctr"/>
            <a:r>
              <a:rPr lang="en-US" sz="3200" b="1">
                <a:solidFill>
                  <a:schemeClr val="accent2"/>
                </a:solidFill>
              </a:rPr>
              <a:t> Page</a:t>
            </a:r>
          </a:p>
        </p:txBody>
      </p:sp>
      <p:grpSp>
        <p:nvGrpSpPr>
          <p:cNvPr id="122" name="Group 237"/>
          <p:cNvGrpSpPr>
            <a:grpSpLocks/>
          </p:cNvGrpSpPr>
          <p:nvPr/>
        </p:nvGrpSpPr>
        <p:grpSpPr bwMode="auto">
          <a:xfrm>
            <a:off x="3292065" y="1258435"/>
            <a:ext cx="7334250" cy="2649537"/>
            <a:chOff x="864" y="759"/>
            <a:chExt cx="4620" cy="1669"/>
          </a:xfrm>
        </p:grpSpPr>
        <p:sp>
          <p:nvSpPr>
            <p:cNvPr id="123" name="Freeform 32"/>
            <p:cNvSpPr>
              <a:spLocks/>
            </p:cNvSpPr>
            <p:nvPr/>
          </p:nvSpPr>
          <p:spPr bwMode="auto">
            <a:xfrm>
              <a:off x="1189" y="1109"/>
              <a:ext cx="4038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037" y="0"/>
                </a:cxn>
                <a:cxn ang="0">
                  <a:pos x="4037" y="550"/>
                </a:cxn>
                <a:cxn ang="0">
                  <a:pos x="0" y="550"/>
                </a:cxn>
              </a:cxnLst>
              <a:rect l="0" t="0" r="r" b="b"/>
              <a:pathLst>
                <a:path w="4038" h="551">
                  <a:moveTo>
                    <a:pt x="0" y="550"/>
                  </a:moveTo>
                  <a:lnTo>
                    <a:pt x="0" y="0"/>
                  </a:lnTo>
                  <a:lnTo>
                    <a:pt x="4037" y="0"/>
                  </a:lnTo>
                  <a:lnTo>
                    <a:pt x="4037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3"/>
            <p:cNvSpPr>
              <a:spLocks/>
            </p:cNvSpPr>
            <p:nvPr/>
          </p:nvSpPr>
          <p:spPr bwMode="auto">
            <a:xfrm>
              <a:off x="1511" y="1109"/>
              <a:ext cx="409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08" y="0"/>
                </a:cxn>
                <a:cxn ang="0">
                  <a:pos x="408" y="550"/>
                </a:cxn>
                <a:cxn ang="0">
                  <a:pos x="0" y="550"/>
                </a:cxn>
              </a:cxnLst>
              <a:rect l="0" t="0" r="r" b="b"/>
              <a:pathLst>
                <a:path w="409" h="551">
                  <a:moveTo>
                    <a:pt x="0" y="550"/>
                  </a:moveTo>
                  <a:lnTo>
                    <a:pt x="0" y="0"/>
                  </a:lnTo>
                  <a:lnTo>
                    <a:pt x="408" y="0"/>
                  </a:lnTo>
                  <a:lnTo>
                    <a:pt x="408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34"/>
            <p:cNvSpPr>
              <a:spLocks/>
            </p:cNvSpPr>
            <p:nvPr/>
          </p:nvSpPr>
          <p:spPr bwMode="auto">
            <a:xfrm>
              <a:off x="2228" y="1109"/>
              <a:ext cx="418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17" y="0"/>
                </a:cxn>
                <a:cxn ang="0">
                  <a:pos x="417" y="550"/>
                </a:cxn>
                <a:cxn ang="0">
                  <a:pos x="0" y="550"/>
                </a:cxn>
              </a:cxnLst>
              <a:rect l="0" t="0" r="r" b="b"/>
              <a:pathLst>
                <a:path w="418" h="551">
                  <a:moveTo>
                    <a:pt x="0" y="550"/>
                  </a:moveTo>
                  <a:lnTo>
                    <a:pt x="0" y="0"/>
                  </a:lnTo>
                  <a:lnTo>
                    <a:pt x="417" y="0"/>
                  </a:lnTo>
                  <a:lnTo>
                    <a:pt x="417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35"/>
            <p:cNvSpPr>
              <a:spLocks/>
            </p:cNvSpPr>
            <p:nvPr/>
          </p:nvSpPr>
          <p:spPr bwMode="auto">
            <a:xfrm>
              <a:off x="3469" y="1353"/>
              <a:ext cx="50" cy="43"/>
            </a:xfrm>
            <a:custGeom>
              <a:avLst/>
              <a:gdLst/>
              <a:ahLst/>
              <a:cxnLst>
                <a:cxn ang="0">
                  <a:pos x="49" y="21"/>
                </a:cxn>
                <a:cxn ang="0">
                  <a:pos x="25" y="0"/>
                </a:cxn>
                <a:cxn ang="0">
                  <a:pos x="0" y="21"/>
                </a:cxn>
                <a:cxn ang="0">
                  <a:pos x="25" y="42"/>
                </a:cxn>
                <a:cxn ang="0">
                  <a:pos x="49" y="21"/>
                </a:cxn>
              </a:cxnLst>
              <a:rect l="0" t="0" r="r" b="b"/>
              <a:pathLst>
                <a:path w="50" h="43">
                  <a:moveTo>
                    <a:pt x="49" y="21"/>
                  </a:moveTo>
                  <a:lnTo>
                    <a:pt x="25" y="0"/>
                  </a:lnTo>
                  <a:lnTo>
                    <a:pt x="0" y="21"/>
                  </a:lnTo>
                  <a:lnTo>
                    <a:pt x="25" y="42"/>
                  </a:lnTo>
                  <a:lnTo>
                    <a:pt x="49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6"/>
            <p:cNvSpPr>
              <a:spLocks/>
            </p:cNvSpPr>
            <p:nvPr/>
          </p:nvSpPr>
          <p:spPr bwMode="auto">
            <a:xfrm>
              <a:off x="3686" y="1353"/>
              <a:ext cx="47" cy="43"/>
            </a:xfrm>
            <a:custGeom>
              <a:avLst/>
              <a:gdLst/>
              <a:ahLst/>
              <a:cxnLst>
                <a:cxn ang="0">
                  <a:pos x="46" y="21"/>
                </a:cxn>
                <a:cxn ang="0">
                  <a:pos x="22" y="0"/>
                </a:cxn>
                <a:cxn ang="0">
                  <a:pos x="0" y="21"/>
                </a:cxn>
                <a:cxn ang="0">
                  <a:pos x="22" y="42"/>
                </a:cxn>
                <a:cxn ang="0">
                  <a:pos x="46" y="21"/>
                </a:cxn>
              </a:cxnLst>
              <a:rect l="0" t="0" r="r" b="b"/>
              <a:pathLst>
                <a:path w="47" h="43">
                  <a:moveTo>
                    <a:pt x="46" y="21"/>
                  </a:moveTo>
                  <a:lnTo>
                    <a:pt x="22" y="0"/>
                  </a:lnTo>
                  <a:lnTo>
                    <a:pt x="0" y="21"/>
                  </a:lnTo>
                  <a:lnTo>
                    <a:pt x="22" y="42"/>
                  </a:lnTo>
                  <a:lnTo>
                    <a:pt x="46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7"/>
            <p:cNvSpPr>
              <a:spLocks/>
            </p:cNvSpPr>
            <p:nvPr/>
          </p:nvSpPr>
          <p:spPr bwMode="auto">
            <a:xfrm>
              <a:off x="3898" y="1353"/>
              <a:ext cx="49" cy="43"/>
            </a:xfrm>
            <a:custGeom>
              <a:avLst/>
              <a:gdLst/>
              <a:ahLst/>
              <a:cxnLst>
                <a:cxn ang="0">
                  <a:pos x="48" y="21"/>
                </a:cxn>
                <a:cxn ang="0">
                  <a:pos x="24" y="0"/>
                </a:cxn>
                <a:cxn ang="0">
                  <a:pos x="0" y="21"/>
                </a:cxn>
                <a:cxn ang="0">
                  <a:pos x="24" y="42"/>
                </a:cxn>
                <a:cxn ang="0">
                  <a:pos x="48" y="21"/>
                </a:cxn>
              </a:cxnLst>
              <a:rect l="0" t="0" r="r" b="b"/>
              <a:pathLst>
                <a:path w="49" h="43">
                  <a:moveTo>
                    <a:pt x="48" y="21"/>
                  </a:moveTo>
                  <a:lnTo>
                    <a:pt x="24" y="0"/>
                  </a:lnTo>
                  <a:lnTo>
                    <a:pt x="0" y="21"/>
                  </a:lnTo>
                  <a:lnTo>
                    <a:pt x="24" y="42"/>
                  </a:lnTo>
                  <a:lnTo>
                    <a:pt x="48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8"/>
            <p:cNvSpPr>
              <a:spLocks/>
            </p:cNvSpPr>
            <p:nvPr/>
          </p:nvSpPr>
          <p:spPr bwMode="auto">
            <a:xfrm>
              <a:off x="4495" y="1109"/>
              <a:ext cx="420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419" y="0"/>
                </a:cxn>
                <a:cxn ang="0">
                  <a:pos x="419" y="550"/>
                </a:cxn>
                <a:cxn ang="0">
                  <a:pos x="0" y="550"/>
                </a:cxn>
              </a:cxnLst>
              <a:rect l="0" t="0" r="r" b="b"/>
              <a:pathLst>
                <a:path w="420" h="551">
                  <a:moveTo>
                    <a:pt x="0" y="550"/>
                  </a:moveTo>
                  <a:lnTo>
                    <a:pt x="0" y="0"/>
                  </a:lnTo>
                  <a:lnTo>
                    <a:pt x="419" y="0"/>
                  </a:lnTo>
                  <a:lnTo>
                    <a:pt x="419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9"/>
            <p:cNvSpPr>
              <a:spLocks/>
            </p:cNvSpPr>
            <p:nvPr/>
          </p:nvSpPr>
          <p:spPr bwMode="auto">
            <a:xfrm>
              <a:off x="2645" y="1109"/>
              <a:ext cx="312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311" y="0"/>
                </a:cxn>
                <a:cxn ang="0">
                  <a:pos x="311" y="550"/>
                </a:cxn>
                <a:cxn ang="0">
                  <a:pos x="0" y="550"/>
                </a:cxn>
              </a:cxnLst>
              <a:rect l="0" t="0" r="r" b="b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40"/>
            <p:cNvSpPr>
              <a:spLocks/>
            </p:cNvSpPr>
            <p:nvPr/>
          </p:nvSpPr>
          <p:spPr bwMode="auto">
            <a:xfrm>
              <a:off x="1296" y="1480"/>
              <a:ext cx="1" cy="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1"/>
            <p:cNvSpPr>
              <a:spLocks/>
            </p:cNvSpPr>
            <p:nvPr/>
          </p:nvSpPr>
          <p:spPr bwMode="auto">
            <a:xfrm>
              <a:off x="1272" y="1852"/>
              <a:ext cx="49" cy="8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25" y="85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49" h="86">
                  <a:moveTo>
                    <a:pt x="48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2"/>
            <p:cNvSpPr>
              <a:spLocks/>
            </p:cNvSpPr>
            <p:nvPr/>
          </p:nvSpPr>
          <p:spPr bwMode="auto">
            <a:xfrm>
              <a:off x="2013" y="1480"/>
              <a:ext cx="1" cy="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3"/>
            <p:cNvSpPr>
              <a:spLocks/>
            </p:cNvSpPr>
            <p:nvPr/>
          </p:nvSpPr>
          <p:spPr bwMode="auto">
            <a:xfrm>
              <a:off x="1990" y="1852"/>
              <a:ext cx="49" cy="86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24" y="85"/>
                </a:cxn>
                <a:cxn ang="0">
                  <a:pos x="0" y="0"/>
                </a:cxn>
                <a:cxn ang="0">
                  <a:pos x="48" y="0"/>
                </a:cxn>
              </a:cxnLst>
              <a:rect l="0" t="0" r="r" b="b"/>
              <a:pathLst>
                <a:path w="49" h="86">
                  <a:moveTo>
                    <a:pt x="48" y="0"/>
                  </a:moveTo>
                  <a:lnTo>
                    <a:pt x="24" y="85"/>
                  </a:lnTo>
                  <a:lnTo>
                    <a:pt x="0" y="0"/>
                  </a:lnTo>
                  <a:lnTo>
                    <a:pt x="48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4"/>
            <p:cNvSpPr>
              <a:spLocks/>
            </p:cNvSpPr>
            <p:nvPr/>
          </p:nvSpPr>
          <p:spPr bwMode="auto">
            <a:xfrm>
              <a:off x="2879" y="1480"/>
              <a:ext cx="1" cy="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5"/>
            <p:cNvSpPr>
              <a:spLocks/>
            </p:cNvSpPr>
            <p:nvPr/>
          </p:nvSpPr>
          <p:spPr bwMode="auto">
            <a:xfrm>
              <a:off x="2850" y="1852"/>
              <a:ext cx="50" cy="86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25" y="85"/>
                </a:cxn>
                <a:cxn ang="0">
                  <a:pos x="0" y="0"/>
                </a:cxn>
                <a:cxn ang="0">
                  <a:pos x="49" y="0"/>
                </a:cxn>
              </a:cxnLst>
              <a:rect l="0" t="0" r="r" b="b"/>
              <a:pathLst>
                <a:path w="50" h="86">
                  <a:moveTo>
                    <a:pt x="49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6"/>
            <p:cNvSpPr>
              <a:spLocks/>
            </p:cNvSpPr>
            <p:nvPr/>
          </p:nvSpPr>
          <p:spPr bwMode="auto">
            <a:xfrm>
              <a:off x="5009" y="1480"/>
              <a:ext cx="1" cy="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7"/>
            <p:cNvSpPr>
              <a:spLocks/>
            </p:cNvSpPr>
            <p:nvPr/>
          </p:nvSpPr>
          <p:spPr bwMode="auto">
            <a:xfrm>
              <a:off x="4985" y="1852"/>
              <a:ext cx="48" cy="86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23" y="85"/>
                </a:cxn>
                <a:cxn ang="0">
                  <a:pos x="0" y="0"/>
                </a:cxn>
                <a:cxn ang="0">
                  <a:pos x="47" y="0"/>
                </a:cxn>
              </a:cxnLst>
              <a:rect l="0" t="0" r="r" b="b"/>
              <a:pathLst>
                <a:path w="48" h="86">
                  <a:moveTo>
                    <a:pt x="47" y="0"/>
                  </a:moveTo>
                  <a:lnTo>
                    <a:pt x="23" y="85"/>
                  </a:ln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51"/>
            <p:cNvSpPr>
              <a:spLocks noChangeArrowheads="1"/>
            </p:cNvSpPr>
            <p:nvPr/>
          </p:nvSpPr>
          <p:spPr bwMode="auto">
            <a:xfrm>
              <a:off x="1215" y="1188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40" name="Rectangle 52"/>
            <p:cNvSpPr>
              <a:spLocks noChangeArrowheads="1"/>
            </p:cNvSpPr>
            <p:nvPr/>
          </p:nvSpPr>
          <p:spPr bwMode="auto">
            <a:xfrm>
              <a:off x="1286" y="1251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1" name="Rectangle 53"/>
            <p:cNvSpPr>
              <a:spLocks noChangeArrowheads="1"/>
            </p:cNvSpPr>
            <p:nvPr/>
          </p:nvSpPr>
          <p:spPr bwMode="auto">
            <a:xfrm>
              <a:off x="1573" y="1188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42" name="Rectangle 54"/>
            <p:cNvSpPr>
              <a:spLocks noChangeArrowheads="1"/>
            </p:cNvSpPr>
            <p:nvPr/>
          </p:nvSpPr>
          <p:spPr bwMode="auto">
            <a:xfrm>
              <a:off x="1717" y="1251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43" name="Rectangle 55"/>
            <p:cNvSpPr>
              <a:spLocks noChangeArrowheads="1"/>
            </p:cNvSpPr>
            <p:nvPr/>
          </p:nvSpPr>
          <p:spPr bwMode="auto">
            <a:xfrm>
              <a:off x="1943" y="119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44" name="Rectangle 56"/>
            <p:cNvSpPr>
              <a:spLocks noChangeArrowheads="1"/>
            </p:cNvSpPr>
            <p:nvPr/>
          </p:nvSpPr>
          <p:spPr bwMode="auto">
            <a:xfrm>
              <a:off x="2063" y="1263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5" name="Rectangle 57"/>
            <p:cNvSpPr>
              <a:spLocks noChangeArrowheads="1"/>
            </p:cNvSpPr>
            <p:nvPr/>
          </p:nvSpPr>
          <p:spPr bwMode="auto">
            <a:xfrm>
              <a:off x="2314" y="1199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46" name="Rectangle 58"/>
            <p:cNvSpPr>
              <a:spLocks noChangeArrowheads="1"/>
            </p:cNvSpPr>
            <p:nvPr/>
          </p:nvSpPr>
          <p:spPr bwMode="auto">
            <a:xfrm>
              <a:off x="2468" y="1251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47" name="Rectangle 59"/>
            <p:cNvSpPr>
              <a:spLocks noChangeArrowheads="1"/>
            </p:cNvSpPr>
            <p:nvPr/>
          </p:nvSpPr>
          <p:spPr bwMode="auto">
            <a:xfrm>
              <a:off x="2672" y="120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48" name="Rectangle 60"/>
            <p:cNvSpPr>
              <a:spLocks noChangeArrowheads="1"/>
            </p:cNvSpPr>
            <p:nvPr/>
          </p:nvSpPr>
          <p:spPr bwMode="auto">
            <a:xfrm>
              <a:off x="2804" y="1274"/>
              <a:ext cx="1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49" name="Rectangle 61"/>
            <p:cNvSpPr>
              <a:spLocks noChangeArrowheads="1"/>
            </p:cNvSpPr>
            <p:nvPr/>
          </p:nvSpPr>
          <p:spPr bwMode="auto">
            <a:xfrm>
              <a:off x="4546" y="1209"/>
              <a:ext cx="2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K</a:t>
              </a:r>
            </a:p>
          </p:txBody>
        </p:sp>
        <p:sp>
          <p:nvSpPr>
            <p:cNvPr id="150" name="Rectangle 62"/>
            <p:cNvSpPr>
              <a:spLocks noChangeArrowheads="1"/>
            </p:cNvSpPr>
            <p:nvPr/>
          </p:nvSpPr>
          <p:spPr bwMode="auto">
            <a:xfrm>
              <a:off x="4690" y="1263"/>
              <a:ext cx="2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  <p:sp>
          <p:nvSpPr>
            <p:cNvPr id="151" name="Rectangle 63"/>
            <p:cNvSpPr>
              <a:spLocks noChangeArrowheads="1"/>
            </p:cNvSpPr>
            <p:nvPr/>
          </p:nvSpPr>
          <p:spPr bwMode="auto">
            <a:xfrm>
              <a:off x="4904" y="1199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52" name="Rectangle 64"/>
            <p:cNvSpPr>
              <a:spLocks noChangeArrowheads="1"/>
            </p:cNvSpPr>
            <p:nvPr/>
          </p:nvSpPr>
          <p:spPr bwMode="auto">
            <a:xfrm>
              <a:off x="4980" y="1260"/>
              <a:ext cx="40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m+1</a:t>
              </a:r>
            </a:p>
          </p:txBody>
        </p:sp>
        <p:grpSp>
          <p:nvGrpSpPr>
            <p:cNvPr id="153" name="Group 203"/>
            <p:cNvGrpSpPr>
              <a:grpSpLocks/>
            </p:cNvGrpSpPr>
            <p:nvPr/>
          </p:nvGrpSpPr>
          <p:grpSpPr bwMode="auto">
            <a:xfrm>
              <a:off x="912" y="759"/>
              <a:ext cx="1244" cy="306"/>
              <a:chOff x="912" y="759"/>
              <a:chExt cx="1244" cy="306"/>
            </a:xfrm>
          </p:grpSpPr>
          <p:sp>
            <p:nvSpPr>
              <p:cNvPr id="163" name="Freeform 48"/>
              <p:cNvSpPr>
                <a:spLocks/>
              </p:cNvSpPr>
              <p:nvPr/>
            </p:nvSpPr>
            <p:spPr bwMode="auto">
              <a:xfrm>
                <a:off x="1186" y="977"/>
                <a:ext cx="7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17" y="0"/>
                  </a:cxn>
                  <a:cxn ang="0">
                    <a:pos x="0" y="0"/>
                  </a:cxn>
                </a:cxnLst>
                <a:rect l="0" t="0" r="r" b="b"/>
                <a:pathLst>
                  <a:path w="718" h="1">
                    <a:moveTo>
                      <a:pt x="0" y="0"/>
                    </a:moveTo>
                    <a:lnTo>
                      <a:pt x="717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49"/>
              <p:cNvSpPr>
                <a:spLocks/>
              </p:cNvSpPr>
              <p:nvPr/>
            </p:nvSpPr>
            <p:spPr bwMode="auto">
              <a:xfrm>
                <a:off x="1914" y="977"/>
                <a:ext cx="1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4"/>
                  </a:cxn>
                  <a:cxn ang="0">
                    <a:pos x="0" y="0"/>
                  </a:cxn>
                </a:cxnLst>
                <a:rect l="0" t="0" r="r" b="b"/>
                <a:pathLst>
                  <a:path w="1" h="65">
                    <a:moveTo>
                      <a:pt x="0" y="0"/>
                    </a:moveTo>
                    <a:lnTo>
                      <a:pt x="0" y="6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50"/>
              <p:cNvSpPr>
                <a:spLocks/>
              </p:cNvSpPr>
              <p:nvPr/>
            </p:nvSpPr>
            <p:spPr bwMode="auto">
              <a:xfrm>
                <a:off x="1186" y="977"/>
                <a:ext cx="1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0" y="0"/>
                  </a:cxn>
                  <a:cxn ang="0">
                    <a:pos x="0" y="87"/>
                  </a:cxn>
                </a:cxnLst>
                <a:rect l="0" t="0" r="r" b="b"/>
                <a:pathLst>
                  <a:path w="1" h="88">
                    <a:moveTo>
                      <a:pt x="0" y="87"/>
                    </a:moveTo>
                    <a:lnTo>
                      <a:pt x="0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65"/>
              <p:cNvSpPr>
                <a:spLocks noChangeArrowheads="1"/>
              </p:cNvSpPr>
              <p:nvPr/>
            </p:nvSpPr>
            <p:spPr bwMode="auto">
              <a:xfrm>
                <a:off x="912" y="759"/>
                <a:ext cx="1244" cy="25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100" b="1">
                    <a:solidFill>
                      <a:srgbClr val="000000"/>
                    </a:solidFill>
                    <a:latin typeface="Arial" charset="0"/>
                  </a:rPr>
                  <a:t>  index entries</a:t>
                </a:r>
              </a:p>
            </p:txBody>
          </p:sp>
        </p:grpSp>
        <p:sp>
          <p:nvSpPr>
            <p:cNvPr id="154" name="Text Box 68"/>
            <p:cNvSpPr txBox="1">
              <a:spLocks noChangeArrowheads="1"/>
            </p:cNvSpPr>
            <p:nvPr/>
          </p:nvSpPr>
          <p:spPr bwMode="auto">
            <a:xfrm>
              <a:off x="864" y="1968"/>
              <a:ext cx="774" cy="460"/>
            </a:xfrm>
            <a:prstGeom prst="rect">
              <a:avLst/>
            </a:prstGeom>
            <a:solidFill>
              <a:schemeClr val="hlink">
                <a:alpha val="20000"/>
              </a:schemeClr>
            </a:solidFill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Pointer to a</a:t>
              </a:r>
              <a:br>
                <a:rPr lang="en-US" sz="1400" b="1"/>
              </a:br>
              <a:r>
                <a:rPr lang="en-US" sz="1400" b="1"/>
                <a:t>page with </a:t>
              </a:r>
            </a:p>
            <a:p>
              <a:r>
                <a:rPr lang="en-US" sz="1400" b="1"/>
                <a:t>Values &lt; K</a:t>
              </a:r>
              <a:r>
                <a:rPr lang="en-US" sz="1400" b="1" baseline="-25000"/>
                <a:t>1</a:t>
              </a:r>
            </a:p>
          </p:txBody>
        </p:sp>
        <p:sp>
          <p:nvSpPr>
            <p:cNvPr id="155" name="Text Box 69"/>
            <p:cNvSpPr txBox="1">
              <a:spLocks noChangeArrowheads="1"/>
            </p:cNvSpPr>
            <p:nvPr/>
          </p:nvSpPr>
          <p:spPr bwMode="auto">
            <a:xfrm>
              <a:off x="1680" y="1968"/>
              <a:ext cx="1082" cy="46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Pointer to a page</a:t>
              </a:r>
            </a:p>
            <a:p>
              <a:r>
                <a:rPr lang="en-US" sz="1400" b="1"/>
                <a:t>with values s.t.</a:t>
              </a:r>
            </a:p>
            <a:p>
              <a:r>
                <a:rPr lang="en-US" sz="1400" b="1"/>
                <a:t>K</a:t>
              </a:r>
              <a:r>
                <a:rPr lang="en-US" sz="1400" b="1" baseline="-25000"/>
                <a:t>1</a:t>
              </a:r>
              <a:r>
                <a:rPr lang="en-US" sz="1400" b="1"/>
                <a:t>≤ Values &lt; K</a:t>
              </a:r>
              <a:r>
                <a:rPr lang="en-US" sz="1400" b="1" baseline="-25000"/>
                <a:t>2</a:t>
              </a:r>
            </a:p>
          </p:txBody>
        </p:sp>
        <p:sp>
          <p:nvSpPr>
            <p:cNvPr id="156" name="Text Box 70"/>
            <p:cNvSpPr txBox="1">
              <a:spLocks noChangeArrowheads="1"/>
            </p:cNvSpPr>
            <p:nvPr/>
          </p:nvSpPr>
          <p:spPr bwMode="auto">
            <a:xfrm>
              <a:off x="4710" y="1920"/>
              <a:ext cx="774" cy="460"/>
            </a:xfrm>
            <a:prstGeom prst="rect">
              <a:avLst/>
            </a:prstGeom>
            <a:solidFill>
              <a:srgbClr val="006600">
                <a:alpha val="20000"/>
              </a:srgbClr>
            </a:solidFill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Pointer to a</a:t>
              </a:r>
              <a:br>
                <a:rPr lang="en-US" sz="1400" b="1"/>
              </a:br>
              <a:r>
                <a:rPr lang="en-US" sz="1400" b="1"/>
                <a:t>page with </a:t>
              </a:r>
              <a:br>
                <a:rPr lang="en-US" sz="1400" b="1"/>
              </a:br>
              <a:r>
                <a:rPr lang="en-US" sz="1400" b="1"/>
                <a:t>values </a:t>
              </a:r>
              <a:r>
                <a:rPr lang="en-US" sz="1400" b="1">
                  <a:ea typeface="Tahoma" charset="0"/>
                  <a:cs typeface="Tahoma" charset="0"/>
                </a:rPr>
                <a:t>≥</a:t>
              </a:r>
              <a:r>
                <a:rPr lang="en-US" sz="1400" b="1"/>
                <a:t>K</a:t>
              </a:r>
              <a:r>
                <a:rPr lang="en-US" sz="1400" b="1" baseline="-25000"/>
                <a:t>m</a:t>
              </a:r>
            </a:p>
          </p:txBody>
        </p:sp>
        <p:sp>
          <p:nvSpPr>
            <p:cNvPr id="157" name="Text Box 71"/>
            <p:cNvSpPr txBox="1">
              <a:spLocks noChangeArrowheads="1"/>
            </p:cNvSpPr>
            <p:nvPr/>
          </p:nvSpPr>
          <p:spPr bwMode="auto">
            <a:xfrm>
              <a:off x="2784" y="1968"/>
              <a:ext cx="1082" cy="460"/>
            </a:xfrm>
            <a:prstGeom prst="rect">
              <a:avLst/>
            </a:prstGeom>
            <a:solidFill>
              <a:schemeClr val="tx2">
                <a:alpha val="20000"/>
              </a:schemeClr>
            </a:solidFill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b="1"/>
                <a:t>Pointer to a page</a:t>
              </a:r>
            </a:p>
            <a:p>
              <a:r>
                <a:rPr lang="en-US" sz="1400" b="1"/>
                <a:t>with values s.t., </a:t>
              </a:r>
            </a:p>
            <a:p>
              <a:r>
                <a:rPr lang="en-US" sz="1400" b="1"/>
                <a:t>K</a:t>
              </a:r>
              <a:r>
                <a:rPr lang="en-US" sz="1400" b="1" baseline="-25000"/>
                <a:t>2</a:t>
              </a:r>
              <a:r>
                <a:rPr lang="en-US" sz="1400" b="1"/>
                <a:t>≤ Values &lt; K</a:t>
              </a:r>
              <a:r>
                <a:rPr lang="en-US" sz="1400" b="1" baseline="-25000"/>
                <a:t>3</a:t>
              </a:r>
            </a:p>
          </p:txBody>
        </p:sp>
        <p:sp>
          <p:nvSpPr>
            <p:cNvPr id="158" name="Freeform 222"/>
            <p:cNvSpPr>
              <a:spLocks/>
            </p:cNvSpPr>
            <p:nvPr/>
          </p:nvSpPr>
          <p:spPr bwMode="auto">
            <a:xfrm>
              <a:off x="4186" y="1104"/>
              <a:ext cx="312" cy="551"/>
            </a:xfrm>
            <a:custGeom>
              <a:avLst/>
              <a:gdLst/>
              <a:ahLst/>
              <a:cxnLst>
                <a:cxn ang="0">
                  <a:pos x="0" y="550"/>
                </a:cxn>
                <a:cxn ang="0">
                  <a:pos x="0" y="0"/>
                </a:cxn>
                <a:cxn ang="0">
                  <a:pos x="311" y="0"/>
                </a:cxn>
                <a:cxn ang="0">
                  <a:pos x="311" y="550"/>
                </a:cxn>
                <a:cxn ang="0">
                  <a:pos x="0" y="550"/>
                </a:cxn>
              </a:cxnLst>
              <a:rect l="0" t="0" r="r" b="b"/>
              <a:pathLst>
                <a:path w="312" h="551">
                  <a:moveTo>
                    <a:pt x="0" y="550"/>
                  </a:moveTo>
                  <a:lnTo>
                    <a:pt x="0" y="0"/>
                  </a:lnTo>
                  <a:lnTo>
                    <a:pt x="311" y="0"/>
                  </a:lnTo>
                  <a:lnTo>
                    <a:pt x="311" y="550"/>
                  </a:lnTo>
                  <a:lnTo>
                    <a:pt x="0" y="55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223"/>
            <p:cNvSpPr>
              <a:spLocks/>
            </p:cNvSpPr>
            <p:nvPr/>
          </p:nvSpPr>
          <p:spPr bwMode="auto">
            <a:xfrm>
              <a:off x="4277" y="1469"/>
              <a:ext cx="1" cy="4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57"/>
                </a:cxn>
                <a:cxn ang="0">
                  <a:pos x="0" y="0"/>
                </a:cxn>
              </a:cxnLst>
              <a:rect l="0" t="0" r="r" b="b"/>
              <a:pathLst>
                <a:path w="1" h="458">
                  <a:moveTo>
                    <a:pt x="0" y="0"/>
                  </a:moveTo>
                  <a:lnTo>
                    <a:pt x="0" y="45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224"/>
            <p:cNvSpPr>
              <a:spLocks/>
            </p:cNvSpPr>
            <p:nvPr/>
          </p:nvSpPr>
          <p:spPr bwMode="auto">
            <a:xfrm>
              <a:off x="4257" y="1841"/>
              <a:ext cx="50" cy="86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25" y="85"/>
                </a:cxn>
                <a:cxn ang="0">
                  <a:pos x="0" y="0"/>
                </a:cxn>
                <a:cxn ang="0">
                  <a:pos x="49" y="0"/>
                </a:cxn>
              </a:cxnLst>
              <a:rect l="0" t="0" r="r" b="b"/>
              <a:pathLst>
                <a:path w="50" h="86">
                  <a:moveTo>
                    <a:pt x="49" y="0"/>
                  </a:moveTo>
                  <a:lnTo>
                    <a:pt x="25" y="85"/>
                  </a:lnTo>
                  <a:lnTo>
                    <a:pt x="0" y="0"/>
                  </a:lnTo>
                  <a:lnTo>
                    <a:pt x="49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225"/>
            <p:cNvSpPr>
              <a:spLocks noChangeArrowheads="1"/>
            </p:cNvSpPr>
            <p:nvPr/>
          </p:nvSpPr>
          <p:spPr bwMode="auto">
            <a:xfrm>
              <a:off x="4175" y="1198"/>
              <a:ext cx="21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162" name="Rectangle 226"/>
            <p:cNvSpPr>
              <a:spLocks noChangeArrowheads="1"/>
            </p:cNvSpPr>
            <p:nvPr/>
          </p:nvSpPr>
          <p:spPr bwMode="auto">
            <a:xfrm>
              <a:off x="4270" y="1260"/>
              <a:ext cx="24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Arial" charset="0"/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6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Tree: Search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3637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3 &gt;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B+ Tree design &amp; cost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start from </a:t>
            </a:r>
            <a:r>
              <a:rPr lang="en-US" dirty="0" smtClean="0"/>
              <a:t>root</a:t>
            </a:r>
          </a:p>
          <a:p>
            <a:endParaRPr lang="en-US" dirty="0"/>
          </a:p>
          <a:p>
            <a:r>
              <a:rPr lang="en-US" dirty="0"/>
              <a:t>examine index entries in non-leaf nodes to find the correct </a:t>
            </a:r>
            <a:r>
              <a:rPr lang="en-US" dirty="0" smtClean="0"/>
              <a:t>child</a:t>
            </a:r>
          </a:p>
          <a:p>
            <a:endParaRPr lang="en-US" dirty="0"/>
          </a:p>
          <a:p>
            <a:r>
              <a:rPr lang="en-US" dirty="0"/>
              <a:t>traverse down the tree until a leaf node is </a:t>
            </a:r>
            <a:r>
              <a:rPr lang="en-US" dirty="0" smtClean="0"/>
              <a:t>reached</a:t>
            </a:r>
          </a:p>
          <a:p>
            <a:endParaRPr lang="en-US" dirty="0"/>
          </a:p>
          <a:p>
            <a:r>
              <a:rPr lang="en-US" dirty="0"/>
              <a:t>non-leaf nodes can be searched using a binary or a linear </a:t>
            </a:r>
            <a:r>
              <a:rPr lang="en-US" dirty="0" smtClean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B+ Tree: Insert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3637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3 &gt;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B+ Tree design &amp; cost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Find correct leaf </a:t>
            </a:r>
            <a:r>
              <a:rPr lang="en-US" i="1" dirty="0">
                <a:solidFill>
                  <a:srgbClr val="000000"/>
                </a:solidFill>
              </a:rPr>
              <a:t>L.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</a:rPr>
              <a:t>Put data entry onto </a:t>
            </a:r>
            <a:r>
              <a:rPr lang="en-US" i="1" dirty="0">
                <a:solidFill>
                  <a:srgbClr val="00000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lvl="1">
              <a:buSzPct val="75000"/>
            </a:pPr>
            <a:r>
              <a:rPr lang="en-US" dirty="0">
                <a:solidFill>
                  <a:srgbClr val="000000"/>
                </a:solidFill>
              </a:rPr>
              <a:t>If </a:t>
            </a:r>
            <a:r>
              <a:rPr lang="en-US" i="1" dirty="0">
                <a:solidFill>
                  <a:srgbClr val="000000"/>
                </a:solidFill>
              </a:rPr>
              <a:t>L </a:t>
            </a:r>
            <a:r>
              <a:rPr lang="en-US" dirty="0">
                <a:solidFill>
                  <a:srgbClr val="000000"/>
                </a:solidFill>
              </a:rPr>
              <a:t>has enough space, </a:t>
            </a:r>
            <a:r>
              <a:rPr lang="en-US" i="1" dirty="0">
                <a:solidFill>
                  <a:srgbClr val="000000"/>
                </a:solidFill>
              </a:rPr>
              <a:t>done</a:t>
            </a:r>
            <a:r>
              <a:rPr lang="en-US" dirty="0">
                <a:solidFill>
                  <a:srgbClr val="000000"/>
                </a:solidFill>
              </a:rPr>
              <a:t>!</a:t>
            </a:r>
          </a:p>
          <a:p>
            <a:pPr lvl="1">
              <a:buSzPct val="75000"/>
            </a:pPr>
            <a:r>
              <a:rPr lang="en-US" dirty="0">
                <a:solidFill>
                  <a:srgbClr val="000000"/>
                </a:solidFill>
              </a:rPr>
              <a:t>Else, must </a:t>
            </a:r>
            <a:r>
              <a:rPr lang="en-US" b="1" i="1" dirty="0"/>
              <a:t>split</a:t>
            </a:r>
            <a:r>
              <a:rPr lang="en-US" dirty="0"/>
              <a:t> </a:t>
            </a:r>
            <a:r>
              <a:rPr lang="en-US" i="1" dirty="0">
                <a:solidFill>
                  <a:srgbClr val="000000"/>
                </a:solidFill>
              </a:rPr>
              <a:t>L (into L and a new node L2)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Redistribute entries evenly, </a:t>
            </a:r>
            <a:r>
              <a:rPr lang="en-US" b="1" dirty="0">
                <a:solidFill>
                  <a:srgbClr val="0000FF"/>
                </a:solidFill>
              </a:rPr>
              <a:t>copy up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middle key.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Insert index entry pointing to </a:t>
            </a:r>
            <a:r>
              <a:rPr lang="en-US" i="1" dirty="0">
                <a:solidFill>
                  <a:srgbClr val="000000"/>
                </a:solidFill>
              </a:rPr>
              <a:t>L2 </a:t>
            </a:r>
            <a:r>
              <a:rPr lang="en-US" dirty="0">
                <a:solidFill>
                  <a:srgbClr val="000000"/>
                </a:solidFill>
              </a:rPr>
              <a:t>into parent of </a:t>
            </a:r>
            <a:r>
              <a:rPr lang="en-US" i="1" dirty="0">
                <a:solidFill>
                  <a:srgbClr val="00000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</a:rPr>
              <a:t>This can happen recursively</a:t>
            </a:r>
          </a:p>
          <a:p>
            <a:pPr lvl="1">
              <a:buSzPct val="75000"/>
            </a:pPr>
            <a:r>
              <a:rPr lang="en-US" dirty="0">
                <a:solidFill>
                  <a:srgbClr val="000000"/>
                </a:solidFill>
              </a:rPr>
              <a:t>To split non-leaf node, redistribute entries evenly, but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/>
              <a:t>pushing up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the middle key.  (Contrast with leaf splits.)</a:t>
            </a:r>
          </a:p>
          <a:p>
            <a:r>
              <a:rPr lang="en-US" dirty="0">
                <a:solidFill>
                  <a:srgbClr val="000000"/>
                </a:solidFill>
              </a:rPr>
              <a:t>Splits “grow” tree; root split increases height.  </a:t>
            </a:r>
          </a:p>
          <a:p>
            <a:pPr lvl="1">
              <a:buSzPct val="75000"/>
            </a:pPr>
            <a:r>
              <a:rPr lang="en-US" dirty="0">
                <a:solidFill>
                  <a:srgbClr val="000000"/>
                </a:solidFill>
              </a:rPr>
              <a:t>Tree growth: gets </a:t>
            </a:r>
            <a:r>
              <a:rPr lang="en-US" i="1" dirty="0">
                <a:solidFill>
                  <a:srgbClr val="000000"/>
                </a:solidFill>
              </a:rPr>
              <a:t>wider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000000"/>
                </a:solidFill>
              </a:rPr>
              <a:t>one level taller at top.</a:t>
            </a:r>
          </a:p>
        </p:txBody>
      </p:sp>
    </p:spTree>
    <p:extLst>
      <p:ext uri="{BB962C8B-B14F-4D97-AF65-F5344CB8AC3E}">
        <p14:creationId xmlns:p14="http://schemas.microsoft.com/office/powerpoint/2010/main" val="655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0" y="1699532"/>
            <a:ext cx="8534400" cy="5181600"/>
          </a:xfr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/>
              <a:t>Start at root, find leaf </a:t>
            </a:r>
            <a:r>
              <a:rPr lang="en-US" i="1" dirty="0"/>
              <a:t>L</a:t>
            </a:r>
            <a:r>
              <a:rPr lang="en-US" dirty="0"/>
              <a:t> where entry belongs.</a:t>
            </a:r>
          </a:p>
          <a:p>
            <a:r>
              <a:rPr lang="en-US" dirty="0"/>
              <a:t>Remove the entry.</a:t>
            </a:r>
          </a:p>
          <a:p>
            <a:pPr lvl="1">
              <a:buSzPct val="75000"/>
            </a:pPr>
            <a:r>
              <a:rPr lang="en-US" dirty="0"/>
              <a:t>If L is at least half-full, </a:t>
            </a:r>
            <a:r>
              <a:rPr lang="en-US" i="1" dirty="0"/>
              <a:t>done! </a:t>
            </a:r>
          </a:p>
          <a:p>
            <a:pPr lvl="1">
              <a:buSzPct val="75000"/>
            </a:pPr>
            <a:r>
              <a:rPr lang="en-US" dirty="0"/>
              <a:t>If L has only </a:t>
            </a:r>
            <a:r>
              <a:rPr lang="en-US" b="1" dirty="0"/>
              <a:t>d-1 </a:t>
            </a:r>
            <a:r>
              <a:rPr lang="en-US" dirty="0"/>
              <a:t>entries,</a:t>
            </a:r>
          </a:p>
          <a:p>
            <a:pPr lvl="2"/>
            <a:r>
              <a:rPr lang="en-US" dirty="0"/>
              <a:t>Try to </a:t>
            </a:r>
            <a:r>
              <a:rPr lang="en-US" b="1" dirty="0">
                <a:solidFill>
                  <a:srgbClr val="0000FF"/>
                </a:solidFill>
              </a:rPr>
              <a:t>re-distribute</a:t>
            </a:r>
            <a:r>
              <a:rPr lang="en-US" dirty="0"/>
              <a:t>, borrowing from </a:t>
            </a:r>
            <a:r>
              <a:rPr lang="en-US" i="1" u="sng" dirty="0"/>
              <a:t>sibling</a:t>
            </a:r>
            <a:r>
              <a:rPr lang="en-US" i="1" dirty="0"/>
              <a:t> (adjacent node with same parent as L)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If re-distribution fails, </a:t>
            </a:r>
            <a:r>
              <a:rPr lang="en-US" b="1" i="1" dirty="0">
                <a:solidFill>
                  <a:srgbClr val="0000FF"/>
                </a:solidFill>
              </a:rPr>
              <a:t>merge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/>
              <a:t>L </a:t>
            </a:r>
            <a:r>
              <a:rPr lang="en-US" dirty="0"/>
              <a:t>and sibling.</a:t>
            </a:r>
          </a:p>
          <a:p>
            <a:r>
              <a:rPr lang="en-US" dirty="0"/>
              <a:t>If merge occurred, must delete entry (pointing to </a:t>
            </a:r>
            <a:r>
              <a:rPr lang="en-US" i="1" dirty="0"/>
              <a:t>L</a:t>
            </a:r>
            <a:r>
              <a:rPr lang="en-US" dirty="0"/>
              <a:t> or sibling) from parent of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r>
              <a:rPr lang="en-US" dirty="0"/>
              <a:t>Merge could </a:t>
            </a:r>
            <a:r>
              <a:rPr lang="en-US" b="1" dirty="0">
                <a:solidFill>
                  <a:srgbClr val="0000FF"/>
                </a:solidFill>
              </a:rPr>
              <a:t>propagate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to root, decreasing height.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B+ Tree: Deleting a data entry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6374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13  &gt;  Section 3 &gt;  </a:t>
              </a:r>
              <a:r>
                <a:rPr lang="en-US" sz="14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B+ Tree design &amp; cost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64902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2338</Words>
  <Application>Microsoft Macintosh PowerPoint</Application>
  <PresentationFormat>Widescreen</PresentationFormat>
  <Paragraphs>466</Paragraphs>
  <Slides>39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Book Antiqua</vt:lpstr>
      <vt:lpstr>Calibri</vt:lpstr>
      <vt:lpstr>Calibri Light</vt:lpstr>
      <vt:lpstr>Cambria Math</vt:lpstr>
      <vt:lpstr>Consolas</vt:lpstr>
      <vt:lpstr>ＭＳ Ｐゴシック</vt:lpstr>
      <vt:lpstr>Tahoma</vt:lpstr>
      <vt:lpstr>Times New Roman</vt:lpstr>
      <vt:lpstr>Wingdings</vt:lpstr>
      <vt:lpstr>Arial</vt:lpstr>
      <vt:lpstr>Office Theme</vt:lpstr>
      <vt:lpstr>Lecture 13: B+ Tree (continued)</vt:lpstr>
      <vt:lpstr>What you will learn about in this section</vt:lpstr>
      <vt:lpstr> Recap: B+ Trees</vt:lpstr>
      <vt:lpstr>B+ Tree Basics</vt:lpstr>
      <vt:lpstr>B+ Tree Basics</vt:lpstr>
      <vt:lpstr>B+ Tree Page Format</vt:lpstr>
      <vt:lpstr>B+ Tree: Search</vt:lpstr>
      <vt:lpstr>B+ Tree: Insert</vt:lpstr>
      <vt:lpstr>PowerPoint Presentation</vt:lpstr>
      <vt:lpstr>2. B+ Trees: Cost</vt:lpstr>
      <vt:lpstr>B+ Tree: High Fanout = Smaller &amp; Lower IO</vt:lpstr>
      <vt:lpstr>Simple Cost Model for Search</vt:lpstr>
      <vt:lpstr>Simple Cost Model for Search</vt:lpstr>
      <vt:lpstr>Simple Cost Model for Search</vt:lpstr>
      <vt:lpstr>3. B+ Trees: Clustered</vt:lpstr>
      <vt:lpstr>Clustered Indexes</vt:lpstr>
      <vt:lpstr>Clustered vs. Unclustered Index</vt:lpstr>
      <vt:lpstr>Clustered vs. Unclustered Index</vt:lpstr>
      <vt:lpstr>Summary</vt:lpstr>
      <vt:lpstr>Lecture 14: Hash Indexes</vt:lpstr>
      <vt:lpstr>What you will learn about in this section</vt:lpstr>
      <vt:lpstr>1. Hash Indexes</vt:lpstr>
      <vt:lpstr>Hash Index</vt:lpstr>
      <vt:lpstr>Hash Index</vt:lpstr>
      <vt:lpstr>Operations on Hash Indexes</vt:lpstr>
      <vt:lpstr>Hash Functions</vt:lpstr>
      <vt:lpstr>2. Static Hashing</vt:lpstr>
      <vt:lpstr>Static Hashing</vt:lpstr>
      <vt:lpstr>Static Hashing: Example</vt:lpstr>
      <vt:lpstr>Hash Functions</vt:lpstr>
      <vt:lpstr>Bucket Overflow</vt:lpstr>
      <vt:lpstr>Problems of Static Hashing</vt:lpstr>
      <vt:lpstr>3. Extendible Hashing</vt:lpstr>
      <vt:lpstr>Extendible Hashing</vt:lpstr>
      <vt:lpstr>Extendible Hashing</vt:lpstr>
      <vt:lpstr>Extendible Hashing: Insert</vt:lpstr>
      <vt:lpstr>Extendible Hashing: Insert</vt:lpstr>
      <vt:lpstr>Extendible Hashing: Delete</vt:lpstr>
      <vt:lpstr>More on Extendible Hashing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Theodoros Rekatsinas</cp:lastModifiedBy>
  <cp:revision>270</cp:revision>
  <cp:lastPrinted>2017-10-25T18:25:43Z</cp:lastPrinted>
  <dcterms:created xsi:type="dcterms:W3CDTF">2015-10-30T14:38:29Z</dcterms:created>
  <dcterms:modified xsi:type="dcterms:W3CDTF">2017-10-27T15:39:03Z</dcterms:modified>
</cp:coreProperties>
</file>