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402" r:id="rId2"/>
    <p:sldId id="403" r:id="rId3"/>
    <p:sldId id="433" r:id="rId4"/>
    <p:sldId id="417" r:id="rId5"/>
    <p:sldId id="416" r:id="rId6"/>
    <p:sldId id="419" r:id="rId7"/>
    <p:sldId id="420" r:id="rId8"/>
    <p:sldId id="438" r:id="rId9"/>
    <p:sldId id="439" r:id="rId10"/>
    <p:sldId id="421" r:id="rId11"/>
    <p:sldId id="441" r:id="rId12"/>
    <p:sldId id="442" r:id="rId13"/>
    <p:sldId id="444" r:id="rId14"/>
    <p:sldId id="445" r:id="rId15"/>
    <p:sldId id="446" r:id="rId16"/>
    <p:sldId id="448" r:id="rId17"/>
    <p:sldId id="447" r:id="rId18"/>
    <p:sldId id="449" r:id="rId19"/>
    <p:sldId id="450" r:id="rId20"/>
    <p:sldId id="464" r:id="rId21"/>
    <p:sldId id="465" r:id="rId22"/>
    <p:sldId id="466" r:id="rId23"/>
    <p:sldId id="443" r:id="rId24"/>
    <p:sldId id="467" r:id="rId25"/>
    <p:sldId id="468" r:id="rId26"/>
    <p:sldId id="470" r:id="rId27"/>
    <p:sldId id="471" r:id="rId28"/>
    <p:sldId id="473" r:id="rId29"/>
    <p:sldId id="472" r:id="rId30"/>
    <p:sldId id="371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AF969212-CF96-6045-941F-1C902CB7F40E}">
          <p14:sldIdLst>
            <p14:sldId id="402"/>
            <p14:sldId id="403"/>
            <p14:sldId id="433"/>
            <p14:sldId id="417"/>
            <p14:sldId id="416"/>
            <p14:sldId id="419"/>
            <p14:sldId id="420"/>
            <p14:sldId id="438"/>
            <p14:sldId id="439"/>
            <p14:sldId id="421"/>
            <p14:sldId id="441"/>
            <p14:sldId id="442"/>
            <p14:sldId id="444"/>
            <p14:sldId id="445"/>
            <p14:sldId id="446"/>
            <p14:sldId id="448"/>
            <p14:sldId id="447"/>
            <p14:sldId id="449"/>
            <p14:sldId id="450"/>
            <p14:sldId id="464"/>
            <p14:sldId id="465"/>
            <p14:sldId id="466"/>
            <p14:sldId id="443"/>
            <p14:sldId id="467"/>
            <p14:sldId id="468"/>
            <p14:sldId id="470"/>
            <p14:sldId id="471"/>
            <p14:sldId id="473"/>
            <p14:sldId id="472"/>
            <p14:sldId id="3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72"/>
    <p:restoredTop sz="93926"/>
  </p:normalViewPr>
  <p:slideViewPr>
    <p:cSldViewPr snapToGrid="0" snapToObjects="1">
      <p:cViewPr>
        <p:scale>
          <a:sx n="123" d="100"/>
          <a:sy n="123" d="100"/>
        </p:scale>
        <p:origin x="152" y="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477F8-33BB-5540-A863-4A765FB911F6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7D753-BEE6-0C4C-895F-18D9E5B672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7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3E919-4CE5-C94C-93A5-A34AB78B083C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55F1F-B6B4-804E-84D7-1B711087A2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09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38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569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55F1F-B6B4-804E-84D7-1B711087A27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40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1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52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949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3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4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13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70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5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63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72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79733-3C74-104F-9E50-DF58623F54E4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7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79733-3C74-104F-9E50-DF58623F54E4}" type="datetimeFigureOut">
              <a:rPr lang="en-US" smtClean="0"/>
              <a:t>10/20/17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D5841-52A6-E146-B423-55E4C838AE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83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12: Indexing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9396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368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28472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</a:t>
              </a:r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2</a:t>
              </a:r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&gt;  Motivation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204714" y="1793054"/>
            <a:ext cx="9782571" cy="4248472"/>
          </a:xfrm>
        </p:spPr>
        <p:txBody>
          <a:bodyPr>
            <a:noAutofit/>
          </a:bodyPr>
          <a:lstStyle/>
          <a:p>
            <a:r>
              <a:rPr lang="en-US" sz="3200" dirty="0" smtClean="0"/>
              <a:t>Consider the following SQL query: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3200" b="1" dirty="0" smtClean="0">
                <a:latin typeface="Consolas" charset="0"/>
                <a:ea typeface="Consolas" charset="0"/>
                <a:cs typeface="Consolas" charset="0"/>
              </a:rPr>
              <a:t>SELECT</a:t>
            </a:r>
            <a:r>
              <a:rPr lang="en-US" sz="3200" dirty="0" smtClean="0">
                <a:latin typeface="Consolas" charset="0"/>
                <a:ea typeface="Consolas" charset="0"/>
                <a:cs typeface="Consolas" charset="0"/>
              </a:rPr>
              <a:t> * </a:t>
            </a:r>
          </a:p>
          <a:p>
            <a:pPr marL="0" indent="0">
              <a:buNone/>
            </a:pPr>
            <a:r>
              <a:rPr lang="en-US" sz="32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3200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3200" b="1" dirty="0" smtClean="0">
                <a:latin typeface="Consolas" charset="0"/>
                <a:ea typeface="Consolas" charset="0"/>
                <a:cs typeface="Consolas" charset="0"/>
              </a:rPr>
              <a:t>FROM</a:t>
            </a:r>
            <a:r>
              <a:rPr lang="en-US" sz="3200" dirty="0" smtClean="0">
                <a:latin typeface="Consolas" charset="0"/>
                <a:ea typeface="Consolas" charset="0"/>
                <a:cs typeface="Consolas" charset="0"/>
              </a:rPr>
              <a:t> Sales</a:t>
            </a:r>
          </a:p>
          <a:p>
            <a:pPr marL="0" indent="0">
              <a:buNone/>
            </a:pPr>
            <a:r>
              <a:rPr lang="en-US" sz="3200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3200" dirty="0" smtClean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3200" b="1" dirty="0" smtClean="0">
                <a:latin typeface="Consolas" charset="0"/>
                <a:ea typeface="Consolas" charset="0"/>
                <a:cs typeface="Consolas" charset="0"/>
              </a:rPr>
              <a:t>WHERE </a:t>
            </a:r>
            <a:r>
              <a:rPr lang="en-US" sz="3200" dirty="0" err="1" smtClean="0">
                <a:latin typeface="Consolas" charset="0"/>
                <a:ea typeface="Consolas" charset="0"/>
                <a:cs typeface="Consolas" charset="0"/>
              </a:rPr>
              <a:t>Sales.date</a:t>
            </a:r>
            <a:r>
              <a:rPr lang="en-US" sz="3200" dirty="0" smtClean="0">
                <a:latin typeface="Consolas" charset="0"/>
                <a:ea typeface="Consolas" charset="0"/>
                <a:cs typeface="Consolas" charset="0"/>
              </a:rPr>
              <a:t> = “02-11-2016”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For a heap file, we have to scan all the pages of the file to return the correct result</a:t>
            </a:r>
          </a:p>
          <a:p>
            <a:endParaRPr lang="en-US" sz="3200" dirty="0" smtClean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Real 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5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28472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</a:t>
              </a:r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2</a:t>
              </a:r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&gt;  Motivation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Alternative File Organizations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981200" y="1793054"/>
            <a:ext cx="8229600" cy="4248472"/>
          </a:xfrm>
        </p:spPr>
        <p:txBody>
          <a:bodyPr>
            <a:noAutofit/>
          </a:bodyPr>
          <a:lstStyle/>
          <a:p>
            <a:r>
              <a:rPr lang="en-US" sz="3200" dirty="0" smtClean="0"/>
              <a:t>We can speed up the query execution by better organizing the data in a file</a:t>
            </a:r>
            <a:endParaRPr lang="en-US" sz="3200" dirty="0"/>
          </a:p>
          <a:p>
            <a:r>
              <a:rPr lang="en-US" sz="3200" dirty="0" smtClean="0"/>
              <a:t>There are many alternatives:</a:t>
            </a:r>
          </a:p>
          <a:p>
            <a:pPr lvl="1"/>
            <a:r>
              <a:rPr lang="en-US" sz="3200" dirty="0">
                <a:solidFill>
                  <a:srgbClr val="AA0311"/>
                </a:solidFill>
              </a:rPr>
              <a:t>s</a:t>
            </a:r>
            <a:r>
              <a:rPr lang="en-US" sz="3200" dirty="0" smtClean="0">
                <a:solidFill>
                  <a:srgbClr val="AA0311"/>
                </a:solidFill>
              </a:rPr>
              <a:t>orted files</a:t>
            </a:r>
          </a:p>
          <a:p>
            <a:pPr lvl="1"/>
            <a:r>
              <a:rPr lang="en-US" sz="3200" dirty="0">
                <a:solidFill>
                  <a:srgbClr val="AA0311"/>
                </a:solidFill>
              </a:rPr>
              <a:t>i</a:t>
            </a:r>
            <a:r>
              <a:rPr lang="en-US" sz="3200" dirty="0" smtClean="0">
                <a:solidFill>
                  <a:srgbClr val="AA0311"/>
                </a:solidFill>
              </a:rPr>
              <a:t>ndexes</a:t>
            </a:r>
          </a:p>
          <a:p>
            <a:pPr lvl="2"/>
            <a:r>
              <a:rPr lang="en-US" sz="3200" dirty="0" smtClean="0"/>
              <a:t>B+ tree</a:t>
            </a:r>
          </a:p>
          <a:p>
            <a:pPr lvl="2"/>
            <a:r>
              <a:rPr lang="en-US" sz="3200" dirty="0"/>
              <a:t>H</a:t>
            </a:r>
            <a:r>
              <a:rPr lang="en-US" sz="3200" dirty="0" smtClean="0"/>
              <a:t>ash index</a:t>
            </a:r>
          </a:p>
          <a:p>
            <a:pPr lvl="2"/>
            <a:r>
              <a:rPr lang="en-US" sz="3200" dirty="0" smtClean="0"/>
              <a:t>Bitmap index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7268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Index Basics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12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9396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83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291759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3 &gt;  Index Basics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Indexes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429681"/>
            <a:ext cx="10515600" cy="3082525"/>
          </a:xfrm>
        </p:spPr>
        <p:txBody>
          <a:bodyPr/>
          <a:lstStyle/>
          <a:p>
            <a:r>
              <a:rPr lang="en-US" altLang="en-US" dirty="0" smtClean="0">
                <a:ea typeface="ＭＳ Ｐゴシック" charset="-128"/>
              </a:rPr>
              <a:t>An </a:t>
            </a:r>
            <a:r>
              <a:rPr lang="en-US" altLang="en-US" b="1" u="sng" dirty="0" smtClean="0">
                <a:ea typeface="ＭＳ Ｐゴシック" charset="-128"/>
              </a:rPr>
              <a:t>Index</a:t>
            </a:r>
            <a:r>
              <a:rPr lang="en-US" altLang="en-US">
                <a:ea typeface="ＭＳ Ｐゴシック" charset="-128"/>
              </a:rPr>
              <a:t>: </a:t>
            </a:r>
            <a:r>
              <a:rPr lang="en-US" altLang="en-US" smtClean="0">
                <a:ea typeface="ＭＳ Ｐゴシック" charset="-128"/>
              </a:rPr>
              <a:t>speeds </a:t>
            </a:r>
            <a:r>
              <a:rPr lang="en-US" altLang="en-US" dirty="0">
                <a:ea typeface="ＭＳ Ｐゴシック" charset="-128"/>
              </a:rPr>
              <a:t>up searches for a subset of records, based on values in certain (</a:t>
            </a:r>
            <a:r>
              <a:rPr lang="en-US" altLang="en-US" i="1" dirty="0">
                <a:solidFill>
                  <a:srgbClr val="AA0311"/>
                </a:solidFill>
                <a:ea typeface="ＭＳ Ｐゴシック" charset="-128"/>
              </a:rPr>
              <a:t>search key</a:t>
            </a:r>
            <a:r>
              <a:rPr lang="en-US" altLang="en-US" dirty="0">
                <a:ea typeface="ＭＳ Ｐゴシック" charset="-128"/>
              </a:rPr>
              <a:t>) fields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any subset of the fields of a relation can be the search key 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a search key is </a:t>
            </a:r>
            <a:r>
              <a:rPr lang="en-US" altLang="en-US" i="1" dirty="0">
                <a:ea typeface="ＭＳ Ｐゴシック" charset="-128"/>
              </a:rPr>
              <a:t>not</a:t>
            </a:r>
            <a:r>
              <a:rPr lang="en-US" altLang="en-US" dirty="0">
                <a:ea typeface="ＭＳ Ｐゴシック" charset="-128"/>
              </a:rPr>
              <a:t> the same as the primary </a:t>
            </a:r>
            <a:r>
              <a:rPr lang="en-US" altLang="en-US" dirty="0" smtClean="0">
                <a:ea typeface="ＭＳ Ｐゴシック" charset="-128"/>
              </a:rPr>
              <a:t>key</a:t>
            </a:r>
          </a:p>
          <a:p>
            <a:pPr lvl="1"/>
            <a:endParaRPr lang="en-US" sz="2000" dirty="0"/>
          </a:p>
          <a:p>
            <a:r>
              <a:rPr lang="en-US" altLang="en-US" dirty="0">
                <a:ea typeface="ＭＳ Ｐゴシック" charset="-128"/>
              </a:rPr>
              <a:t>An index contains a collection of </a:t>
            </a:r>
            <a:r>
              <a:rPr lang="en-US" altLang="en-US" i="1" dirty="0">
                <a:solidFill>
                  <a:srgbClr val="AA0311"/>
                </a:solidFill>
                <a:ea typeface="ＭＳ Ｐゴシック" charset="-128"/>
              </a:rPr>
              <a:t>data entries </a:t>
            </a:r>
            <a:r>
              <a:rPr lang="en-US" altLang="en-US" dirty="0">
                <a:ea typeface="ＭＳ Ｐゴシック" charset="-128"/>
              </a:rPr>
              <a:t>(each entry with enough info to locate the records</a:t>
            </a:r>
            <a:r>
              <a:rPr lang="en-US" altLang="en-US" dirty="0" smtClean="0">
                <a:ea typeface="ＭＳ Ｐゴシック" charset="-128"/>
              </a:rPr>
              <a:t>)</a:t>
            </a:r>
            <a:endParaRPr lang="en-US" dirty="0">
              <a:solidFill>
                <a:srgbClr val="AA031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47577" y="5038153"/>
            <a:ext cx="9442333" cy="10772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An </a:t>
            </a:r>
            <a:r>
              <a:rPr lang="en-US" sz="3200" b="1" u="sng" dirty="0" smtClean="0"/>
              <a:t>index</a:t>
            </a:r>
            <a:r>
              <a:rPr lang="en-US" sz="3200" dirty="0"/>
              <a:t> </a:t>
            </a:r>
            <a:r>
              <a:rPr lang="en-US" sz="3200" dirty="0" smtClean="0"/>
              <a:t>is a data structure that organizes records to optimize retrieval.</a:t>
            </a:r>
            <a:endParaRPr lang="en-US" sz="3200" b="1" u="sng" dirty="0"/>
          </a:p>
        </p:txBody>
      </p:sp>
    </p:spTree>
    <p:extLst>
      <p:ext uri="{BB962C8B-B14F-4D97-AF65-F5344CB8AC3E}">
        <p14:creationId xmlns:p14="http://schemas.microsoft.com/office/powerpoint/2010/main" val="68331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28390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3 &gt;  Hash Index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Example: Hash Index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082525"/>
          </a:xfrm>
        </p:spPr>
        <p:txBody>
          <a:bodyPr>
            <a:noAutofit/>
          </a:bodyPr>
          <a:lstStyle/>
          <a:p>
            <a:r>
              <a:rPr lang="en-US" altLang="en-US" sz="3400" dirty="0">
                <a:ea typeface="ＭＳ Ｐゴシック" charset="-128"/>
              </a:rPr>
              <a:t>A </a:t>
            </a:r>
            <a:r>
              <a:rPr lang="en-US" altLang="en-US" sz="3400" dirty="0">
                <a:solidFill>
                  <a:srgbClr val="AA0311"/>
                </a:solidFill>
                <a:ea typeface="ＭＳ Ｐゴシック" charset="-128"/>
              </a:rPr>
              <a:t>hash index </a:t>
            </a:r>
            <a:r>
              <a:rPr lang="en-US" altLang="en-US" sz="3400" dirty="0">
                <a:ea typeface="ＭＳ Ｐゴシック" charset="-128"/>
              </a:rPr>
              <a:t>is a collection of buckets</a:t>
            </a:r>
          </a:p>
          <a:p>
            <a:pPr lvl="1"/>
            <a:r>
              <a:rPr lang="en-US" altLang="en-US" sz="3400" dirty="0">
                <a:ea typeface="ＭＳ Ｐゴシック" charset="-128"/>
              </a:rPr>
              <a:t>bucket = primary page plus overflow pages</a:t>
            </a:r>
          </a:p>
          <a:p>
            <a:pPr lvl="1"/>
            <a:r>
              <a:rPr lang="en-US" altLang="en-US" sz="3400" dirty="0">
                <a:ea typeface="ＭＳ Ｐゴシック" charset="-128"/>
              </a:rPr>
              <a:t>buckets contain data </a:t>
            </a:r>
            <a:r>
              <a:rPr lang="en-US" altLang="en-US" sz="3400" dirty="0" smtClean="0">
                <a:ea typeface="ＭＳ Ｐゴシック" charset="-128"/>
              </a:rPr>
              <a:t>entries</a:t>
            </a:r>
          </a:p>
          <a:p>
            <a:pPr lvl="1"/>
            <a:endParaRPr lang="en-US" altLang="en-US" sz="3400" dirty="0">
              <a:ea typeface="ＭＳ Ｐゴシック" charset="-128"/>
            </a:endParaRPr>
          </a:p>
          <a:p>
            <a:r>
              <a:rPr lang="en-US" altLang="en-US" sz="3400" dirty="0">
                <a:ea typeface="ＭＳ Ｐゴシック" charset="-128"/>
              </a:rPr>
              <a:t>uses a hash function</a:t>
            </a:r>
            <a:r>
              <a:rPr lang="en-US" altLang="en-US" sz="3400" b="1" dirty="0">
                <a:ea typeface="ＭＳ Ｐゴシック" charset="-128"/>
              </a:rPr>
              <a:t> h</a:t>
            </a:r>
          </a:p>
          <a:p>
            <a:pPr lvl="1"/>
            <a:r>
              <a:rPr lang="en-US" altLang="en-US" sz="3400" b="1" i="1" dirty="0">
                <a:ea typeface="ＭＳ Ｐゴシック" charset="-128"/>
              </a:rPr>
              <a:t>h</a:t>
            </a:r>
            <a:r>
              <a:rPr lang="en-US" altLang="en-US" sz="3400" i="1" dirty="0">
                <a:ea typeface="ＭＳ Ｐゴシック" charset="-128"/>
              </a:rPr>
              <a:t>(r) </a:t>
            </a:r>
            <a:r>
              <a:rPr lang="en-US" altLang="en-US" sz="3400" dirty="0">
                <a:ea typeface="ＭＳ Ｐゴシック" charset="-128"/>
              </a:rPr>
              <a:t>= bucket in which (data entry for) record </a:t>
            </a:r>
            <a:r>
              <a:rPr lang="en-US" altLang="en-US" sz="3400" i="1" dirty="0">
                <a:ea typeface="ＭＳ Ｐゴシック" charset="-128"/>
              </a:rPr>
              <a:t>r</a:t>
            </a:r>
            <a:r>
              <a:rPr lang="en-US" altLang="en-US" sz="3400" dirty="0">
                <a:ea typeface="ＭＳ Ｐゴシック" charset="-128"/>
              </a:rPr>
              <a:t> </a:t>
            </a:r>
            <a:r>
              <a:rPr lang="en-US" altLang="en-US" sz="3400" dirty="0" smtClean="0">
                <a:ea typeface="ＭＳ Ｐゴシック" charset="-128"/>
              </a:rPr>
              <a:t>belongs</a:t>
            </a:r>
          </a:p>
          <a:p>
            <a:pPr lvl="1"/>
            <a:endParaRPr lang="en-US" altLang="en-US" sz="3400" dirty="0">
              <a:ea typeface="ＭＳ Ｐゴシック" charset="-128"/>
            </a:endParaRPr>
          </a:p>
          <a:p>
            <a:r>
              <a:rPr lang="en-US" altLang="en-US" sz="3400" dirty="0">
                <a:ea typeface="ＭＳ Ｐゴシック" charset="-128"/>
              </a:rPr>
              <a:t>good for equality search</a:t>
            </a:r>
          </a:p>
          <a:p>
            <a:r>
              <a:rPr lang="en-US" altLang="en-US" sz="3400" dirty="0">
                <a:ea typeface="ＭＳ Ｐゴシック" charset="-128"/>
              </a:rPr>
              <a:t>not so good for range search (use </a:t>
            </a:r>
            <a:r>
              <a:rPr lang="en-US" altLang="en-US" sz="3400" dirty="0">
                <a:solidFill>
                  <a:srgbClr val="AA0311"/>
                </a:solidFill>
                <a:ea typeface="ＭＳ Ｐゴシック" charset="-128"/>
              </a:rPr>
              <a:t>tree indexes </a:t>
            </a:r>
            <a:r>
              <a:rPr lang="en-US" altLang="en-US" sz="3400" dirty="0">
                <a:ea typeface="ＭＳ Ｐゴシック" charset="-128"/>
              </a:rPr>
              <a:t>instead</a:t>
            </a:r>
            <a:r>
              <a:rPr lang="en-US" altLang="en-US" sz="3400" dirty="0" smtClean="0">
                <a:ea typeface="ＭＳ Ｐゴシック" charset="-128"/>
              </a:rPr>
              <a:t>)</a:t>
            </a:r>
            <a:endParaRPr lang="en-US" altLang="en-US" sz="34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330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26704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3 &gt;  B+ Tree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Example: B+ Tree Index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4808278"/>
            <a:ext cx="10515600" cy="1818998"/>
          </a:xfrm>
        </p:spPr>
        <p:txBody>
          <a:bodyPr>
            <a:noAutofit/>
          </a:bodyPr>
          <a:lstStyle/>
          <a:p>
            <a:pPr marL="342900" indent="-342900">
              <a:buSzPct val="75000"/>
              <a:buFont typeface="Arial" charset="0"/>
              <a:buChar char="•"/>
            </a:pPr>
            <a:r>
              <a:rPr lang="en-US" altLang="en-US" sz="3600" dirty="0"/>
              <a:t> Leaf pages contain data entries, and are chained (</a:t>
            </a:r>
            <a:r>
              <a:rPr lang="en-US" altLang="en-US" sz="3600" dirty="0" err="1"/>
              <a:t>prev</a:t>
            </a:r>
            <a:r>
              <a:rPr lang="en-US" altLang="en-US" sz="3600" dirty="0"/>
              <a:t> &amp; next)</a:t>
            </a:r>
          </a:p>
          <a:p>
            <a:pPr marL="342900" indent="-342900">
              <a:buSzPct val="75000"/>
              <a:buFont typeface="Arial" charset="0"/>
              <a:buChar char="•"/>
            </a:pPr>
            <a:r>
              <a:rPr lang="en-US" altLang="en-US" sz="3600" dirty="0"/>
              <a:t> Non-leaf pages have data entries</a:t>
            </a:r>
          </a:p>
        </p:txBody>
      </p:sp>
      <p:sp>
        <p:nvSpPr>
          <p:cNvPr id="8" name="Freeform 40"/>
          <p:cNvSpPr>
            <a:spLocks/>
          </p:cNvSpPr>
          <p:nvPr/>
        </p:nvSpPr>
        <p:spPr bwMode="auto">
          <a:xfrm>
            <a:off x="2988578" y="3726554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41"/>
          <p:cNvSpPr>
            <a:spLocks/>
          </p:cNvSpPr>
          <p:nvPr/>
        </p:nvSpPr>
        <p:spPr bwMode="auto">
          <a:xfrm>
            <a:off x="3890278" y="3726554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42"/>
          <p:cNvSpPr>
            <a:spLocks/>
          </p:cNvSpPr>
          <p:nvPr/>
        </p:nvSpPr>
        <p:spPr bwMode="auto">
          <a:xfrm>
            <a:off x="4903103" y="3726554"/>
            <a:ext cx="452438" cy="225425"/>
          </a:xfrm>
          <a:custGeom>
            <a:avLst/>
            <a:gdLst>
              <a:gd name="T0" fmla="*/ 0 w 285"/>
              <a:gd name="T1" fmla="*/ 223838 h 142"/>
              <a:gd name="T2" fmla="*/ 0 w 285"/>
              <a:gd name="T3" fmla="*/ 0 h 142"/>
              <a:gd name="T4" fmla="*/ 450850 w 285"/>
              <a:gd name="T5" fmla="*/ 0 h 142"/>
              <a:gd name="T6" fmla="*/ 450850 w 285"/>
              <a:gd name="T7" fmla="*/ 223838 h 142"/>
              <a:gd name="T8" fmla="*/ 0 w 285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5"/>
              <a:gd name="T16" fmla="*/ 0 h 142"/>
              <a:gd name="T17" fmla="*/ 285 w 285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5" h="142">
                <a:moveTo>
                  <a:pt x="0" y="141"/>
                </a:moveTo>
                <a:lnTo>
                  <a:pt x="0" y="0"/>
                </a:lnTo>
                <a:lnTo>
                  <a:pt x="284" y="0"/>
                </a:lnTo>
                <a:lnTo>
                  <a:pt x="284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43"/>
          <p:cNvSpPr>
            <a:spLocks/>
          </p:cNvSpPr>
          <p:nvPr/>
        </p:nvSpPr>
        <p:spPr bwMode="auto">
          <a:xfrm>
            <a:off x="5803216" y="3726554"/>
            <a:ext cx="452437" cy="225425"/>
          </a:xfrm>
          <a:custGeom>
            <a:avLst/>
            <a:gdLst>
              <a:gd name="T0" fmla="*/ 0 w 285"/>
              <a:gd name="T1" fmla="*/ 223838 h 142"/>
              <a:gd name="T2" fmla="*/ 0 w 285"/>
              <a:gd name="T3" fmla="*/ 0 h 142"/>
              <a:gd name="T4" fmla="*/ 450850 w 285"/>
              <a:gd name="T5" fmla="*/ 0 h 142"/>
              <a:gd name="T6" fmla="*/ 450850 w 285"/>
              <a:gd name="T7" fmla="*/ 223838 h 142"/>
              <a:gd name="T8" fmla="*/ 0 w 285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5"/>
              <a:gd name="T16" fmla="*/ 0 h 142"/>
              <a:gd name="T17" fmla="*/ 285 w 285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5" h="142">
                <a:moveTo>
                  <a:pt x="0" y="141"/>
                </a:moveTo>
                <a:lnTo>
                  <a:pt x="0" y="0"/>
                </a:lnTo>
                <a:lnTo>
                  <a:pt x="284" y="0"/>
                </a:lnTo>
                <a:lnTo>
                  <a:pt x="284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44"/>
          <p:cNvSpPr>
            <a:spLocks/>
          </p:cNvSpPr>
          <p:nvPr/>
        </p:nvSpPr>
        <p:spPr bwMode="auto">
          <a:xfrm>
            <a:off x="6817628" y="3726554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45"/>
          <p:cNvSpPr>
            <a:spLocks/>
          </p:cNvSpPr>
          <p:nvPr/>
        </p:nvSpPr>
        <p:spPr bwMode="auto">
          <a:xfrm>
            <a:off x="7717741" y="3726554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Freeform 46"/>
          <p:cNvSpPr>
            <a:spLocks/>
          </p:cNvSpPr>
          <p:nvPr/>
        </p:nvSpPr>
        <p:spPr bwMode="auto">
          <a:xfrm>
            <a:off x="8732153" y="3726554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47"/>
          <p:cNvSpPr>
            <a:spLocks/>
          </p:cNvSpPr>
          <p:nvPr/>
        </p:nvSpPr>
        <p:spPr bwMode="auto">
          <a:xfrm>
            <a:off x="9630678" y="3726554"/>
            <a:ext cx="454025" cy="225425"/>
          </a:xfrm>
          <a:custGeom>
            <a:avLst/>
            <a:gdLst>
              <a:gd name="T0" fmla="*/ 0 w 286"/>
              <a:gd name="T1" fmla="*/ 223838 h 142"/>
              <a:gd name="T2" fmla="*/ 0 w 286"/>
              <a:gd name="T3" fmla="*/ 0 h 142"/>
              <a:gd name="T4" fmla="*/ 452438 w 286"/>
              <a:gd name="T5" fmla="*/ 0 h 142"/>
              <a:gd name="T6" fmla="*/ 452438 w 286"/>
              <a:gd name="T7" fmla="*/ 223838 h 142"/>
              <a:gd name="T8" fmla="*/ 0 w 286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6"/>
              <a:gd name="T16" fmla="*/ 0 h 142"/>
              <a:gd name="T17" fmla="*/ 286 w 286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6" h="142">
                <a:moveTo>
                  <a:pt x="0" y="141"/>
                </a:moveTo>
                <a:lnTo>
                  <a:pt x="0" y="0"/>
                </a:lnTo>
                <a:lnTo>
                  <a:pt x="285" y="0"/>
                </a:lnTo>
                <a:lnTo>
                  <a:pt x="285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48"/>
          <p:cNvSpPr>
            <a:spLocks/>
          </p:cNvSpPr>
          <p:nvPr/>
        </p:nvSpPr>
        <p:spPr bwMode="auto">
          <a:xfrm>
            <a:off x="3437841" y="3164579"/>
            <a:ext cx="454025" cy="225425"/>
          </a:xfrm>
          <a:custGeom>
            <a:avLst/>
            <a:gdLst>
              <a:gd name="T0" fmla="*/ 0 w 286"/>
              <a:gd name="T1" fmla="*/ 223838 h 142"/>
              <a:gd name="T2" fmla="*/ 0 w 286"/>
              <a:gd name="T3" fmla="*/ 0 h 142"/>
              <a:gd name="T4" fmla="*/ 452438 w 286"/>
              <a:gd name="T5" fmla="*/ 0 h 142"/>
              <a:gd name="T6" fmla="*/ 452438 w 286"/>
              <a:gd name="T7" fmla="*/ 223838 h 142"/>
              <a:gd name="T8" fmla="*/ 0 w 286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6"/>
              <a:gd name="T16" fmla="*/ 0 h 142"/>
              <a:gd name="T17" fmla="*/ 286 w 286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6" h="142">
                <a:moveTo>
                  <a:pt x="0" y="141"/>
                </a:moveTo>
                <a:lnTo>
                  <a:pt x="0" y="0"/>
                </a:lnTo>
                <a:lnTo>
                  <a:pt x="285" y="0"/>
                </a:lnTo>
                <a:lnTo>
                  <a:pt x="285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Freeform 49"/>
          <p:cNvSpPr>
            <a:spLocks/>
          </p:cNvSpPr>
          <p:nvPr/>
        </p:nvSpPr>
        <p:spPr bwMode="auto">
          <a:xfrm>
            <a:off x="5353953" y="3164579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Freeform 50"/>
          <p:cNvSpPr>
            <a:spLocks/>
          </p:cNvSpPr>
          <p:nvPr/>
        </p:nvSpPr>
        <p:spPr bwMode="auto">
          <a:xfrm>
            <a:off x="7266891" y="3164579"/>
            <a:ext cx="452437" cy="225425"/>
          </a:xfrm>
          <a:custGeom>
            <a:avLst/>
            <a:gdLst>
              <a:gd name="T0" fmla="*/ 0 w 285"/>
              <a:gd name="T1" fmla="*/ 223838 h 142"/>
              <a:gd name="T2" fmla="*/ 0 w 285"/>
              <a:gd name="T3" fmla="*/ 0 h 142"/>
              <a:gd name="T4" fmla="*/ 450850 w 285"/>
              <a:gd name="T5" fmla="*/ 0 h 142"/>
              <a:gd name="T6" fmla="*/ 450850 w 285"/>
              <a:gd name="T7" fmla="*/ 223838 h 142"/>
              <a:gd name="T8" fmla="*/ 0 w 285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5"/>
              <a:gd name="T16" fmla="*/ 0 h 142"/>
              <a:gd name="T17" fmla="*/ 285 w 285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5" h="142">
                <a:moveTo>
                  <a:pt x="0" y="141"/>
                </a:moveTo>
                <a:lnTo>
                  <a:pt x="0" y="0"/>
                </a:lnTo>
                <a:lnTo>
                  <a:pt x="284" y="0"/>
                </a:lnTo>
                <a:lnTo>
                  <a:pt x="284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Freeform 51"/>
          <p:cNvSpPr>
            <a:spLocks/>
          </p:cNvSpPr>
          <p:nvPr/>
        </p:nvSpPr>
        <p:spPr bwMode="auto">
          <a:xfrm>
            <a:off x="9181416" y="3164579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Freeform 52"/>
          <p:cNvSpPr>
            <a:spLocks/>
          </p:cNvSpPr>
          <p:nvPr/>
        </p:nvSpPr>
        <p:spPr bwMode="auto">
          <a:xfrm>
            <a:off x="8282891" y="2489891"/>
            <a:ext cx="450850" cy="225425"/>
          </a:xfrm>
          <a:custGeom>
            <a:avLst/>
            <a:gdLst>
              <a:gd name="T0" fmla="*/ 0 w 284"/>
              <a:gd name="T1" fmla="*/ 223838 h 142"/>
              <a:gd name="T2" fmla="*/ 0 w 284"/>
              <a:gd name="T3" fmla="*/ 0 h 142"/>
              <a:gd name="T4" fmla="*/ 449263 w 284"/>
              <a:gd name="T5" fmla="*/ 0 h 142"/>
              <a:gd name="T6" fmla="*/ 449263 w 284"/>
              <a:gd name="T7" fmla="*/ 223838 h 142"/>
              <a:gd name="T8" fmla="*/ 0 w 284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2"/>
              <a:gd name="T17" fmla="*/ 284 w 284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2">
                <a:moveTo>
                  <a:pt x="0" y="141"/>
                </a:moveTo>
                <a:lnTo>
                  <a:pt x="0" y="0"/>
                </a:lnTo>
                <a:lnTo>
                  <a:pt x="283" y="0"/>
                </a:lnTo>
                <a:lnTo>
                  <a:pt x="283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Freeform 53"/>
          <p:cNvSpPr>
            <a:spLocks/>
          </p:cNvSpPr>
          <p:nvPr/>
        </p:nvSpPr>
        <p:spPr bwMode="auto">
          <a:xfrm>
            <a:off x="4450666" y="2489891"/>
            <a:ext cx="454025" cy="225425"/>
          </a:xfrm>
          <a:custGeom>
            <a:avLst/>
            <a:gdLst>
              <a:gd name="T0" fmla="*/ 0 w 286"/>
              <a:gd name="T1" fmla="*/ 223838 h 142"/>
              <a:gd name="T2" fmla="*/ 0 w 286"/>
              <a:gd name="T3" fmla="*/ 0 h 142"/>
              <a:gd name="T4" fmla="*/ 452438 w 286"/>
              <a:gd name="T5" fmla="*/ 0 h 142"/>
              <a:gd name="T6" fmla="*/ 452438 w 286"/>
              <a:gd name="T7" fmla="*/ 223838 h 142"/>
              <a:gd name="T8" fmla="*/ 0 w 286"/>
              <a:gd name="T9" fmla="*/ 223838 h 14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6"/>
              <a:gd name="T16" fmla="*/ 0 h 142"/>
              <a:gd name="T17" fmla="*/ 286 w 286"/>
              <a:gd name="T18" fmla="*/ 142 h 14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6" h="142">
                <a:moveTo>
                  <a:pt x="0" y="141"/>
                </a:moveTo>
                <a:lnTo>
                  <a:pt x="0" y="0"/>
                </a:lnTo>
                <a:lnTo>
                  <a:pt x="285" y="0"/>
                </a:lnTo>
                <a:lnTo>
                  <a:pt x="285" y="141"/>
                </a:lnTo>
                <a:lnTo>
                  <a:pt x="0" y="141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Freeform 54"/>
          <p:cNvSpPr>
            <a:spLocks/>
          </p:cNvSpPr>
          <p:nvPr/>
        </p:nvSpPr>
        <p:spPr bwMode="auto">
          <a:xfrm>
            <a:off x="6254066" y="1702491"/>
            <a:ext cx="450850" cy="227013"/>
          </a:xfrm>
          <a:custGeom>
            <a:avLst/>
            <a:gdLst>
              <a:gd name="T0" fmla="*/ 0 w 284"/>
              <a:gd name="T1" fmla="*/ 225425 h 143"/>
              <a:gd name="T2" fmla="*/ 0 w 284"/>
              <a:gd name="T3" fmla="*/ 0 h 143"/>
              <a:gd name="T4" fmla="*/ 449263 w 284"/>
              <a:gd name="T5" fmla="*/ 0 h 143"/>
              <a:gd name="T6" fmla="*/ 449263 w 284"/>
              <a:gd name="T7" fmla="*/ 225425 h 143"/>
              <a:gd name="T8" fmla="*/ 0 w 284"/>
              <a:gd name="T9" fmla="*/ 225425 h 14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84"/>
              <a:gd name="T16" fmla="*/ 0 h 143"/>
              <a:gd name="T17" fmla="*/ 284 w 284"/>
              <a:gd name="T18" fmla="*/ 143 h 14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4" h="143">
                <a:moveTo>
                  <a:pt x="0" y="142"/>
                </a:moveTo>
                <a:lnTo>
                  <a:pt x="0" y="0"/>
                </a:lnTo>
                <a:lnTo>
                  <a:pt x="283" y="0"/>
                </a:lnTo>
                <a:lnTo>
                  <a:pt x="283" y="142"/>
                </a:lnTo>
                <a:lnTo>
                  <a:pt x="0" y="142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Freeform 55"/>
          <p:cNvSpPr>
            <a:spLocks/>
          </p:cNvSpPr>
          <p:nvPr/>
        </p:nvSpPr>
        <p:spPr bwMode="auto">
          <a:xfrm>
            <a:off x="4903103" y="1927916"/>
            <a:ext cx="1465263" cy="563563"/>
          </a:xfrm>
          <a:custGeom>
            <a:avLst/>
            <a:gdLst>
              <a:gd name="T0" fmla="*/ 1463675 w 923"/>
              <a:gd name="T1" fmla="*/ 0 h 355"/>
              <a:gd name="T2" fmla="*/ 0 w 923"/>
              <a:gd name="T3" fmla="*/ 561975 h 355"/>
              <a:gd name="T4" fmla="*/ 1463675 w 923"/>
              <a:gd name="T5" fmla="*/ 0 h 355"/>
              <a:gd name="T6" fmla="*/ 0 60000 65536"/>
              <a:gd name="T7" fmla="*/ 0 60000 65536"/>
              <a:gd name="T8" fmla="*/ 0 60000 65536"/>
              <a:gd name="T9" fmla="*/ 0 w 923"/>
              <a:gd name="T10" fmla="*/ 0 h 355"/>
              <a:gd name="T11" fmla="*/ 923 w 923"/>
              <a:gd name="T12" fmla="*/ 355 h 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23" h="355">
                <a:moveTo>
                  <a:pt x="922" y="0"/>
                </a:moveTo>
                <a:lnTo>
                  <a:pt x="0" y="354"/>
                </a:lnTo>
                <a:lnTo>
                  <a:pt x="922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56"/>
          <p:cNvSpPr>
            <a:spLocks/>
          </p:cNvSpPr>
          <p:nvPr/>
        </p:nvSpPr>
        <p:spPr bwMode="auto">
          <a:xfrm>
            <a:off x="4903103" y="2421629"/>
            <a:ext cx="115888" cy="69850"/>
          </a:xfrm>
          <a:custGeom>
            <a:avLst/>
            <a:gdLst>
              <a:gd name="T0" fmla="*/ 114300 w 73"/>
              <a:gd name="T1" fmla="*/ 53975 h 44"/>
              <a:gd name="T2" fmla="*/ 0 w 73"/>
              <a:gd name="T3" fmla="*/ 68263 h 44"/>
              <a:gd name="T4" fmla="*/ 93663 w 73"/>
              <a:gd name="T5" fmla="*/ 0 h 44"/>
              <a:gd name="T6" fmla="*/ 114300 w 73"/>
              <a:gd name="T7" fmla="*/ 53975 h 44"/>
              <a:gd name="T8" fmla="*/ 0 60000 65536"/>
              <a:gd name="T9" fmla="*/ 0 60000 65536"/>
              <a:gd name="T10" fmla="*/ 0 60000 65536"/>
              <a:gd name="T11" fmla="*/ 0 60000 65536"/>
              <a:gd name="T12" fmla="*/ 0 w 73"/>
              <a:gd name="T13" fmla="*/ 0 h 44"/>
              <a:gd name="T14" fmla="*/ 73 w 73"/>
              <a:gd name="T15" fmla="*/ 44 h 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3" h="44">
                <a:moveTo>
                  <a:pt x="72" y="34"/>
                </a:moveTo>
                <a:lnTo>
                  <a:pt x="0" y="43"/>
                </a:lnTo>
                <a:lnTo>
                  <a:pt x="59" y="0"/>
                </a:lnTo>
                <a:lnTo>
                  <a:pt x="72" y="34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57"/>
          <p:cNvSpPr>
            <a:spLocks/>
          </p:cNvSpPr>
          <p:nvPr/>
        </p:nvSpPr>
        <p:spPr bwMode="auto">
          <a:xfrm>
            <a:off x="6479491" y="1927916"/>
            <a:ext cx="1587" cy="449263"/>
          </a:xfrm>
          <a:custGeom>
            <a:avLst/>
            <a:gdLst>
              <a:gd name="T0" fmla="*/ 0 w 1"/>
              <a:gd name="T1" fmla="*/ 0 h 283"/>
              <a:gd name="T2" fmla="*/ 0 w 1"/>
              <a:gd name="T3" fmla="*/ 447675 h 283"/>
              <a:gd name="T4" fmla="*/ 0 w 1"/>
              <a:gd name="T5" fmla="*/ 0 h 283"/>
              <a:gd name="T6" fmla="*/ 0 60000 65536"/>
              <a:gd name="T7" fmla="*/ 0 60000 65536"/>
              <a:gd name="T8" fmla="*/ 0 60000 65536"/>
              <a:gd name="T9" fmla="*/ 0 w 1"/>
              <a:gd name="T10" fmla="*/ 0 h 283"/>
              <a:gd name="T11" fmla="*/ 1 w 1"/>
              <a:gd name="T12" fmla="*/ 283 h 2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83">
                <a:moveTo>
                  <a:pt x="0" y="0"/>
                </a:moveTo>
                <a:lnTo>
                  <a:pt x="0" y="28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58"/>
          <p:cNvSpPr>
            <a:spLocks/>
          </p:cNvSpPr>
          <p:nvPr/>
        </p:nvSpPr>
        <p:spPr bwMode="auto">
          <a:xfrm>
            <a:off x="6449328" y="2264466"/>
            <a:ext cx="60325" cy="112713"/>
          </a:xfrm>
          <a:custGeom>
            <a:avLst/>
            <a:gdLst>
              <a:gd name="T0" fmla="*/ 58738 w 38"/>
              <a:gd name="T1" fmla="*/ 0 h 71"/>
              <a:gd name="T2" fmla="*/ 30163 w 38"/>
              <a:gd name="T3" fmla="*/ 111125 h 71"/>
              <a:gd name="T4" fmla="*/ 0 w 38"/>
              <a:gd name="T5" fmla="*/ 0 h 71"/>
              <a:gd name="T6" fmla="*/ 58738 w 38"/>
              <a:gd name="T7" fmla="*/ 0 h 71"/>
              <a:gd name="T8" fmla="*/ 0 60000 65536"/>
              <a:gd name="T9" fmla="*/ 0 60000 65536"/>
              <a:gd name="T10" fmla="*/ 0 60000 65536"/>
              <a:gd name="T11" fmla="*/ 0 60000 65536"/>
              <a:gd name="T12" fmla="*/ 0 w 38"/>
              <a:gd name="T13" fmla="*/ 0 h 71"/>
              <a:gd name="T14" fmla="*/ 38 w 38"/>
              <a:gd name="T15" fmla="*/ 71 h 71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8" h="71">
                <a:moveTo>
                  <a:pt x="37" y="0"/>
                </a:moveTo>
                <a:lnTo>
                  <a:pt x="19" y="70"/>
                </a:lnTo>
                <a:lnTo>
                  <a:pt x="0" y="0"/>
                </a:lnTo>
                <a:lnTo>
                  <a:pt x="37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Freeform 59"/>
          <p:cNvSpPr>
            <a:spLocks/>
          </p:cNvSpPr>
          <p:nvPr/>
        </p:nvSpPr>
        <p:spPr bwMode="auto">
          <a:xfrm>
            <a:off x="6590616" y="1927916"/>
            <a:ext cx="1693862" cy="563563"/>
          </a:xfrm>
          <a:custGeom>
            <a:avLst/>
            <a:gdLst>
              <a:gd name="T0" fmla="*/ 0 w 1067"/>
              <a:gd name="T1" fmla="*/ 0 h 355"/>
              <a:gd name="T2" fmla="*/ 1692275 w 1067"/>
              <a:gd name="T3" fmla="*/ 561975 h 355"/>
              <a:gd name="T4" fmla="*/ 0 w 1067"/>
              <a:gd name="T5" fmla="*/ 0 h 355"/>
              <a:gd name="T6" fmla="*/ 0 60000 65536"/>
              <a:gd name="T7" fmla="*/ 0 60000 65536"/>
              <a:gd name="T8" fmla="*/ 0 60000 65536"/>
              <a:gd name="T9" fmla="*/ 0 w 1067"/>
              <a:gd name="T10" fmla="*/ 0 h 355"/>
              <a:gd name="T11" fmla="*/ 1067 w 1067"/>
              <a:gd name="T12" fmla="*/ 355 h 3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7" h="355">
                <a:moveTo>
                  <a:pt x="0" y="0"/>
                </a:moveTo>
                <a:lnTo>
                  <a:pt x="1066" y="35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60"/>
          <p:cNvSpPr>
            <a:spLocks/>
          </p:cNvSpPr>
          <p:nvPr/>
        </p:nvSpPr>
        <p:spPr bwMode="auto">
          <a:xfrm>
            <a:off x="8163828" y="2424804"/>
            <a:ext cx="120650" cy="66675"/>
          </a:xfrm>
          <a:custGeom>
            <a:avLst/>
            <a:gdLst>
              <a:gd name="T0" fmla="*/ 19050 w 76"/>
              <a:gd name="T1" fmla="*/ 0 h 42"/>
              <a:gd name="T2" fmla="*/ 119063 w 76"/>
              <a:gd name="T3" fmla="*/ 65088 h 42"/>
              <a:gd name="T4" fmla="*/ 0 w 76"/>
              <a:gd name="T5" fmla="*/ 55563 h 42"/>
              <a:gd name="T6" fmla="*/ 19050 w 76"/>
              <a:gd name="T7" fmla="*/ 0 h 42"/>
              <a:gd name="T8" fmla="*/ 0 60000 65536"/>
              <a:gd name="T9" fmla="*/ 0 60000 65536"/>
              <a:gd name="T10" fmla="*/ 0 60000 65536"/>
              <a:gd name="T11" fmla="*/ 0 60000 65536"/>
              <a:gd name="T12" fmla="*/ 0 w 76"/>
              <a:gd name="T13" fmla="*/ 0 h 42"/>
              <a:gd name="T14" fmla="*/ 76 w 76"/>
              <a:gd name="T15" fmla="*/ 42 h 4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6" h="42">
                <a:moveTo>
                  <a:pt x="12" y="0"/>
                </a:moveTo>
                <a:lnTo>
                  <a:pt x="75" y="41"/>
                </a:lnTo>
                <a:lnTo>
                  <a:pt x="0" y="35"/>
                </a:lnTo>
                <a:lnTo>
                  <a:pt x="12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Freeform 61"/>
          <p:cNvSpPr>
            <a:spLocks/>
          </p:cNvSpPr>
          <p:nvPr/>
        </p:nvSpPr>
        <p:spPr bwMode="auto">
          <a:xfrm>
            <a:off x="3890278" y="2713729"/>
            <a:ext cx="676275" cy="452437"/>
          </a:xfrm>
          <a:custGeom>
            <a:avLst/>
            <a:gdLst>
              <a:gd name="T0" fmla="*/ 674688 w 426"/>
              <a:gd name="T1" fmla="*/ 0 h 285"/>
              <a:gd name="T2" fmla="*/ 0 w 426"/>
              <a:gd name="T3" fmla="*/ 450850 h 285"/>
              <a:gd name="T4" fmla="*/ 674688 w 426"/>
              <a:gd name="T5" fmla="*/ 0 h 285"/>
              <a:gd name="T6" fmla="*/ 0 60000 65536"/>
              <a:gd name="T7" fmla="*/ 0 60000 65536"/>
              <a:gd name="T8" fmla="*/ 0 60000 65536"/>
              <a:gd name="T9" fmla="*/ 0 w 426"/>
              <a:gd name="T10" fmla="*/ 0 h 285"/>
              <a:gd name="T11" fmla="*/ 426 w 426"/>
              <a:gd name="T12" fmla="*/ 285 h 2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6" h="285">
                <a:moveTo>
                  <a:pt x="425" y="0"/>
                </a:moveTo>
                <a:lnTo>
                  <a:pt x="0" y="284"/>
                </a:lnTo>
                <a:lnTo>
                  <a:pt x="425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62"/>
          <p:cNvSpPr>
            <a:spLocks/>
          </p:cNvSpPr>
          <p:nvPr/>
        </p:nvSpPr>
        <p:spPr bwMode="auto">
          <a:xfrm>
            <a:off x="3890278" y="3078854"/>
            <a:ext cx="109538" cy="87312"/>
          </a:xfrm>
          <a:custGeom>
            <a:avLst/>
            <a:gdLst>
              <a:gd name="T0" fmla="*/ 107950 w 69"/>
              <a:gd name="T1" fmla="*/ 46037 h 55"/>
              <a:gd name="T2" fmla="*/ 0 w 69"/>
              <a:gd name="T3" fmla="*/ 85725 h 55"/>
              <a:gd name="T4" fmla="*/ 77788 w 69"/>
              <a:gd name="T5" fmla="*/ 0 h 55"/>
              <a:gd name="T6" fmla="*/ 107950 w 69"/>
              <a:gd name="T7" fmla="*/ 46037 h 55"/>
              <a:gd name="T8" fmla="*/ 0 60000 65536"/>
              <a:gd name="T9" fmla="*/ 0 60000 65536"/>
              <a:gd name="T10" fmla="*/ 0 60000 65536"/>
              <a:gd name="T11" fmla="*/ 0 60000 65536"/>
              <a:gd name="T12" fmla="*/ 0 w 69"/>
              <a:gd name="T13" fmla="*/ 0 h 55"/>
              <a:gd name="T14" fmla="*/ 69 w 69"/>
              <a:gd name="T15" fmla="*/ 55 h 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9" h="55">
                <a:moveTo>
                  <a:pt x="68" y="29"/>
                </a:moveTo>
                <a:lnTo>
                  <a:pt x="0" y="54"/>
                </a:lnTo>
                <a:lnTo>
                  <a:pt x="49" y="0"/>
                </a:lnTo>
                <a:lnTo>
                  <a:pt x="68" y="2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Freeform 63"/>
          <p:cNvSpPr>
            <a:spLocks/>
          </p:cNvSpPr>
          <p:nvPr/>
        </p:nvSpPr>
        <p:spPr bwMode="auto">
          <a:xfrm>
            <a:off x="4790391" y="2713729"/>
            <a:ext cx="565150" cy="452437"/>
          </a:xfrm>
          <a:custGeom>
            <a:avLst/>
            <a:gdLst>
              <a:gd name="T0" fmla="*/ 0 w 356"/>
              <a:gd name="T1" fmla="*/ 0 h 285"/>
              <a:gd name="T2" fmla="*/ 563563 w 356"/>
              <a:gd name="T3" fmla="*/ 450850 h 285"/>
              <a:gd name="T4" fmla="*/ 0 w 356"/>
              <a:gd name="T5" fmla="*/ 0 h 285"/>
              <a:gd name="T6" fmla="*/ 0 60000 65536"/>
              <a:gd name="T7" fmla="*/ 0 60000 65536"/>
              <a:gd name="T8" fmla="*/ 0 60000 65536"/>
              <a:gd name="T9" fmla="*/ 0 w 356"/>
              <a:gd name="T10" fmla="*/ 0 h 285"/>
              <a:gd name="T11" fmla="*/ 356 w 356"/>
              <a:gd name="T12" fmla="*/ 285 h 2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6" h="285">
                <a:moveTo>
                  <a:pt x="0" y="0"/>
                </a:moveTo>
                <a:lnTo>
                  <a:pt x="355" y="28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Freeform 64"/>
          <p:cNvSpPr>
            <a:spLocks/>
          </p:cNvSpPr>
          <p:nvPr/>
        </p:nvSpPr>
        <p:spPr bwMode="auto">
          <a:xfrm>
            <a:off x="5247591" y="3072504"/>
            <a:ext cx="107950" cy="93662"/>
          </a:xfrm>
          <a:custGeom>
            <a:avLst/>
            <a:gdLst>
              <a:gd name="T0" fmla="*/ 34925 w 68"/>
              <a:gd name="T1" fmla="*/ 0 h 59"/>
              <a:gd name="T2" fmla="*/ 106363 w 68"/>
              <a:gd name="T3" fmla="*/ 92075 h 59"/>
              <a:gd name="T4" fmla="*/ 0 w 68"/>
              <a:gd name="T5" fmla="*/ 42862 h 59"/>
              <a:gd name="T6" fmla="*/ 34925 w 68"/>
              <a:gd name="T7" fmla="*/ 0 h 59"/>
              <a:gd name="T8" fmla="*/ 0 60000 65536"/>
              <a:gd name="T9" fmla="*/ 0 60000 65536"/>
              <a:gd name="T10" fmla="*/ 0 60000 65536"/>
              <a:gd name="T11" fmla="*/ 0 60000 65536"/>
              <a:gd name="T12" fmla="*/ 0 w 68"/>
              <a:gd name="T13" fmla="*/ 0 h 59"/>
              <a:gd name="T14" fmla="*/ 68 w 68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" h="59">
                <a:moveTo>
                  <a:pt x="22" y="0"/>
                </a:moveTo>
                <a:lnTo>
                  <a:pt x="67" y="58"/>
                </a:lnTo>
                <a:lnTo>
                  <a:pt x="0" y="27"/>
                </a:lnTo>
                <a:lnTo>
                  <a:pt x="22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65"/>
          <p:cNvSpPr>
            <a:spLocks/>
          </p:cNvSpPr>
          <p:nvPr/>
        </p:nvSpPr>
        <p:spPr bwMode="auto">
          <a:xfrm>
            <a:off x="4677678" y="2713729"/>
            <a:ext cx="1588" cy="338137"/>
          </a:xfrm>
          <a:custGeom>
            <a:avLst/>
            <a:gdLst>
              <a:gd name="T0" fmla="*/ 0 w 1"/>
              <a:gd name="T1" fmla="*/ 0 h 213"/>
              <a:gd name="T2" fmla="*/ 0 w 1"/>
              <a:gd name="T3" fmla="*/ 336550 h 213"/>
              <a:gd name="T4" fmla="*/ 0 w 1"/>
              <a:gd name="T5" fmla="*/ 0 h 213"/>
              <a:gd name="T6" fmla="*/ 0 60000 65536"/>
              <a:gd name="T7" fmla="*/ 0 60000 65536"/>
              <a:gd name="T8" fmla="*/ 0 60000 65536"/>
              <a:gd name="T9" fmla="*/ 0 w 1"/>
              <a:gd name="T10" fmla="*/ 0 h 213"/>
              <a:gd name="T11" fmla="*/ 1 w 1"/>
              <a:gd name="T12" fmla="*/ 213 h 2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13">
                <a:moveTo>
                  <a:pt x="0" y="0"/>
                </a:moveTo>
                <a:lnTo>
                  <a:pt x="0" y="21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66"/>
          <p:cNvSpPr>
            <a:spLocks/>
          </p:cNvSpPr>
          <p:nvPr/>
        </p:nvSpPr>
        <p:spPr bwMode="auto">
          <a:xfrm>
            <a:off x="4649103" y="2937566"/>
            <a:ext cx="58738" cy="114300"/>
          </a:xfrm>
          <a:custGeom>
            <a:avLst/>
            <a:gdLst>
              <a:gd name="T0" fmla="*/ 57150 w 37"/>
              <a:gd name="T1" fmla="*/ 0 h 72"/>
              <a:gd name="T2" fmla="*/ 28575 w 37"/>
              <a:gd name="T3" fmla="*/ 112713 h 72"/>
              <a:gd name="T4" fmla="*/ 0 w 37"/>
              <a:gd name="T5" fmla="*/ 0 h 72"/>
              <a:gd name="T6" fmla="*/ 57150 w 37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72"/>
              <a:gd name="T14" fmla="*/ 37 w 37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72">
                <a:moveTo>
                  <a:pt x="36" y="0"/>
                </a:moveTo>
                <a:lnTo>
                  <a:pt x="18" y="71"/>
                </a:ln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67"/>
          <p:cNvSpPr>
            <a:spLocks/>
          </p:cNvSpPr>
          <p:nvPr/>
        </p:nvSpPr>
        <p:spPr bwMode="auto">
          <a:xfrm>
            <a:off x="7717741" y="2713729"/>
            <a:ext cx="677862" cy="452437"/>
          </a:xfrm>
          <a:custGeom>
            <a:avLst/>
            <a:gdLst>
              <a:gd name="T0" fmla="*/ 676275 w 427"/>
              <a:gd name="T1" fmla="*/ 0 h 285"/>
              <a:gd name="T2" fmla="*/ 0 w 427"/>
              <a:gd name="T3" fmla="*/ 450850 h 285"/>
              <a:gd name="T4" fmla="*/ 676275 w 427"/>
              <a:gd name="T5" fmla="*/ 0 h 285"/>
              <a:gd name="T6" fmla="*/ 0 60000 65536"/>
              <a:gd name="T7" fmla="*/ 0 60000 65536"/>
              <a:gd name="T8" fmla="*/ 0 60000 65536"/>
              <a:gd name="T9" fmla="*/ 0 w 427"/>
              <a:gd name="T10" fmla="*/ 0 h 285"/>
              <a:gd name="T11" fmla="*/ 427 w 427"/>
              <a:gd name="T12" fmla="*/ 285 h 2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27" h="285">
                <a:moveTo>
                  <a:pt x="426" y="0"/>
                </a:moveTo>
                <a:lnTo>
                  <a:pt x="0" y="284"/>
                </a:lnTo>
                <a:lnTo>
                  <a:pt x="42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68"/>
          <p:cNvSpPr>
            <a:spLocks/>
          </p:cNvSpPr>
          <p:nvPr/>
        </p:nvSpPr>
        <p:spPr bwMode="auto">
          <a:xfrm>
            <a:off x="7717741" y="3078854"/>
            <a:ext cx="111125" cy="87312"/>
          </a:xfrm>
          <a:custGeom>
            <a:avLst/>
            <a:gdLst>
              <a:gd name="T0" fmla="*/ 109538 w 70"/>
              <a:gd name="T1" fmla="*/ 46037 h 55"/>
              <a:gd name="T2" fmla="*/ 0 w 70"/>
              <a:gd name="T3" fmla="*/ 85725 h 55"/>
              <a:gd name="T4" fmla="*/ 77788 w 70"/>
              <a:gd name="T5" fmla="*/ 0 h 55"/>
              <a:gd name="T6" fmla="*/ 109538 w 70"/>
              <a:gd name="T7" fmla="*/ 46037 h 55"/>
              <a:gd name="T8" fmla="*/ 0 60000 65536"/>
              <a:gd name="T9" fmla="*/ 0 60000 65536"/>
              <a:gd name="T10" fmla="*/ 0 60000 65536"/>
              <a:gd name="T11" fmla="*/ 0 60000 65536"/>
              <a:gd name="T12" fmla="*/ 0 w 70"/>
              <a:gd name="T13" fmla="*/ 0 h 55"/>
              <a:gd name="T14" fmla="*/ 70 w 70"/>
              <a:gd name="T15" fmla="*/ 55 h 5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0" h="55">
                <a:moveTo>
                  <a:pt x="69" y="29"/>
                </a:moveTo>
                <a:lnTo>
                  <a:pt x="0" y="54"/>
                </a:lnTo>
                <a:lnTo>
                  <a:pt x="49" y="0"/>
                </a:lnTo>
                <a:lnTo>
                  <a:pt x="69" y="2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69"/>
          <p:cNvSpPr>
            <a:spLocks/>
          </p:cNvSpPr>
          <p:nvPr/>
        </p:nvSpPr>
        <p:spPr bwMode="auto">
          <a:xfrm>
            <a:off x="8619441" y="2713729"/>
            <a:ext cx="563562" cy="452437"/>
          </a:xfrm>
          <a:custGeom>
            <a:avLst/>
            <a:gdLst>
              <a:gd name="T0" fmla="*/ 0 w 355"/>
              <a:gd name="T1" fmla="*/ 0 h 285"/>
              <a:gd name="T2" fmla="*/ 561975 w 355"/>
              <a:gd name="T3" fmla="*/ 450850 h 285"/>
              <a:gd name="T4" fmla="*/ 0 w 355"/>
              <a:gd name="T5" fmla="*/ 0 h 285"/>
              <a:gd name="T6" fmla="*/ 0 60000 65536"/>
              <a:gd name="T7" fmla="*/ 0 60000 65536"/>
              <a:gd name="T8" fmla="*/ 0 60000 65536"/>
              <a:gd name="T9" fmla="*/ 0 w 355"/>
              <a:gd name="T10" fmla="*/ 0 h 285"/>
              <a:gd name="T11" fmla="*/ 355 w 355"/>
              <a:gd name="T12" fmla="*/ 285 h 2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5" h="285">
                <a:moveTo>
                  <a:pt x="0" y="0"/>
                </a:moveTo>
                <a:lnTo>
                  <a:pt x="354" y="28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70"/>
          <p:cNvSpPr>
            <a:spLocks/>
          </p:cNvSpPr>
          <p:nvPr/>
        </p:nvSpPr>
        <p:spPr bwMode="auto">
          <a:xfrm>
            <a:off x="9078228" y="3072504"/>
            <a:ext cx="104775" cy="93662"/>
          </a:xfrm>
          <a:custGeom>
            <a:avLst/>
            <a:gdLst>
              <a:gd name="T0" fmla="*/ 33338 w 66"/>
              <a:gd name="T1" fmla="*/ 0 h 59"/>
              <a:gd name="T2" fmla="*/ 103188 w 66"/>
              <a:gd name="T3" fmla="*/ 92075 h 59"/>
              <a:gd name="T4" fmla="*/ 0 w 66"/>
              <a:gd name="T5" fmla="*/ 42862 h 59"/>
              <a:gd name="T6" fmla="*/ 33338 w 66"/>
              <a:gd name="T7" fmla="*/ 0 h 59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59"/>
              <a:gd name="T14" fmla="*/ 66 w 66"/>
              <a:gd name="T15" fmla="*/ 59 h 5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59">
                <a:moveTo>
                  <a:pt x="21" y="0"/>
                </a:moveTo>
                <a:lnTo>
                  <a:pt x="65" y="58"/>
                </a:lnTo>
                <a:lnTo>
                  <a:pt x="0" y="27"/>
                </a:lnTo>
                <a:lnTo>
                  <a:pt x="2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71"/>
          <p:cNvSpPr>
            <a:spLocks/>
          </p:cNvSpPr>
          <p:nvPr/>
        </p:nvSpPr>
        <p:spPr bwMode="auto">
          <a:xfrm>
            <a:off x="8506728" y="2713729"/>
            <a:ext cx="1588" cy="338137"/>
          </a:xfrm>
          <a:custGeom>
            <a:avLst/>
            <a:gdLst>
              <a:gd name="T0" fmla="*/ 0 w 1"/>
              <a:gd name="T1" fmla="*/ 0 h 213"/>
              <a:gd name="T2" fmla="*/ 0 w 1"/>
              <a:gd name="T3" fmla="*/ 336550 h 213"/>
              <a:gd name="T4" fmla="*/ 0 w 1"/>
              <a:gd name="T5" fmla="*/ 0 h 213"/>
              <a:gd name="T6" fmla="*/ 0 60000 65536"/>
              <a:gd name="T7" fmla="*/ 0 60000 65536"/>
              <a:gd name="T8" fmla="*/ 0 60000 65536"/>
              <a:gd name="T9" fmla="*/ 0 w 1"/>
              <a:gd name="T10" fmla="*/ 0 h 213"/>
              <a:gd name="T11" fmla="*/ 1 w 1"/>
              <a:gd name="T12" fmla="*/ 213 h 2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213">
                <a:moveTo>
                  <a:pt x="0" y="0"/>
                </a:moveTo>
                <a:lnTo>
                  <a:pt x="0" y="212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72"/>
          <p:cNvSpPr>
            <a:spLocks/>
          </p:cNvSpPr>
          <p:nvPr/>
        </p:nvSpPr>
        <p:spPr bwMode="auto">
          <a:xfrm>
            <a:off x="8478153" y="2937566"/>
            <a:ext cx="58738" cy="114300"/>
          </a:xfrm>
          <a:custGeom>
            <a:avLst/>
            <a:gdLst>
              <a:gd name="T0" fmla="*/ 57150 w 37"/>
              <a:gd name="T1" fmla="*/ 0 h 72"/>
              <a:gd name="T2" fmla="*/ 28575 w 37"/>
              <a:gd name="T3" fmla="*/ 112713 h 72"/>
              <a:gd name="T4" fmla="*/ 0 w 37"/>
              <a:gd name="T5" fmla="*/ 0 h 72"/>
              <a:gd name="T6" fmla="*/ 57150 w 37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72"/>
              <a:gd name="T14" fmla="*/ 37 w 37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72">
                <a:moveTo>
                  <a:pt x="36" y="0"/>
                </a:moveTo>
                <a:lnTo>
                  <a:pt x="18" y="71"/>
                </a:ln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73"/>
          <p:cNvSpPr>
            <a:spLocks/>
          </p:cNvSpPr>
          <p:nvPr/>
        </p:nvSpPr>
        <p:spPr bwMode="auto">
          <a:xfrm>
            <a:off x="3437841" y="3388416"/>
            <a:ext cx="114300" cy="339725"/>
          </a:xfrm>
          <a:custGeom>
            <a:avLst/>
            <a:gdLst>
              <a:gd name="T0" fmla="*/ 112713 w 72"/>
              <a:gd name="T1" fmla="*/ 0 h 214"/>
              <a:gd name="T2" fmla="*/ 0 w 72"/>
              <a:gd name="T3" fmla="*/ 338138 h 214"/>
              <a:gd name="T4" fmla="*/ 112713 w 72"/>
              <a:gd name="T5" fmla="*/ 0 h 214"/>
              <a:gd name="T6" fmla="*/ 0 60000 65536"/>
              <a:gd name="T7" fmla="*/ 0 60000 65536"/>
              <a:gd name="T8" fmla="*/ 0 60000 65536"/>
              <a:gd name="T9" fmla="*/ 0 w 72"/>
              <a:gd name="T10" fmla="*/ 0 h 214"/>
              <a:gd name="T11" fmla="*/ 72 w 72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214">
                <a:moveTo>
                  <a:pt x="71" y="0"/>
                </a:moveTo>
                <a:lnTo>
                  <a:pt x="0" y="213"/>
                </a:lnTo>
                <a:lnTo>
                  <a:pt x="7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74"/>
          <p:cNvSpPr>
            <a:spLocks/>
          </p:cNvSpPr>
          <p:nvPr/>
        </p:nvSpPr>
        <p:spPr bwMode="auto">
          <a:xfrm>
            <a:off x="3437841" y="3610666"/>
            <a:ext cx="65087" cy="117475"/>
          </a:xfrm>
          <a:custGeom>
            <a:avLst/>
            <a:gdLst>
              <a:gd name="T0" fmla="*/ 63500 w 41"/>
              <a:gd name="T1" fmla="*/ 15875 h 74"/>
              <a:gd name="T2" fmla="*/ 0 w 41"/>
              <a:gd name="T3" fmla="*/ 115888 h 74"/>
              <a:gd name="T4" fmla="*/ 9525 w 41"/>
              <a:gd name="T5" fmla="*/ 0 h 74"/>
              <a:gd name="T6" fmla="*/ 63500 w 41"/>
              <a:gd name="T7" fmla="*/ 15875 h 74"/>
              <a:gd name="T8" fmla="*/ 0 60000 65536"/>
              <a:gd name="T9" fmla="*/ 0 60000 65536"/>
              <a:gd name="T10" fmla="*/ 0 60000 65536"/>
              <a:gd name="T11" fmla="*/ 0 60000 65536"/>
              <a:gd name="T12" fmla="*/ 0 w 41"/>
              <a:gd name="T13" fmla="*/ 0 h 74"/>
              <a:gd name="T14" fmla="*/ 41 w 41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" h="74">
                <a:moveTo>
                  <a:pt x="40" y="10"/>
                </a:moveTo>
                <a:lnTo>
                  <a:pt x="0" y="73"/>
                </a:lnTo>
                <a:lnTo>
                  <a:pt x="6" y="0"/>
                </a:lnTo>
                <a:lnTo>
                  <a:pt x="40" y="1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75"/>
          <p:cNvSpPr>
            <a:spLocks/>
          </p:cNvSpPr>
          <p:nvPr/>
        </p:nvSpPr>
        <p:spPr bwMode="auto">
          <a:xfrm>
            <a:off x="3775978" y="3388416"/>
            <a:ext cx="115888" cy="339725"/>
          </a:xfrm>
          <a:custGeom>
            <a:avLst/>
            <a:gdLst>
              <a:gd name="T0" fmla="*/ 0 w 73"/>
              <a:gd name="T1" fmla="*/ 0 h 214"/>
              <a:gd name="T2" fmla="*/ 114300 w 73"/>
              <a:gd name="T3" fmla="*/ 338138 h 214"/>
              <a:gd name="T4" fmla="*/ 0 w 73"/>
              <a:gd name="T5" fmla="*/ 0 h 214"/>
              <a:gd name="T6" fmla="*/ 0 60000 65536"/>
              <a:gd name="T7" fmla="*/ 0 60000 65536"/>
              <a:gd name="T8" fmla="*/ 0 60000 65536"/>
              <a:gd name="T9" fmla="*/ 0 w 73"/>
              <a:gd name="T10" fmla="*/ 0 h 214"/>
              <a:gd name="T11" fmla="*/ 73 w 73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" h="214">
                <a:moveTo>
                  <a:pt x="0" y="0"/>
                </a:moveTo>
                <a:lnTo>
                  <a:pt x="72" y="21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76"/>
          <p:cNvSpPr>
            <a:spLocks/>
          </p:cNvSpPr>
          <p:nvPr/>
        </p:nvSpPr>
        <p:spPr bwMode="auto">
          <a:xfrm>
            <a:off x="3826778" y="3610666"/>
            <a:ext cx="65088" cy="117475"/>
          </a:xfrm>
          <a:custGeom>
            <a:avLst/>
            <a:gdLst>
              <a:gd name="T0" fmla="*/ 52388 w 41"/>
              <a:gd name="T1" fmla="*/ 0 h 74"/>
              <a:gd name="T2" fmla="*/ 63500 w 41"/>
              <a:gd name="T3" fmla="*/ 115888 h 74"/>
              <a:gd name="T4" fmla="*/ 0 w 41"/>
              <a:gd name="T5" fmla="*/ 15875 h 74"/>
              <a:gd name="T6" fmla="*/ 52388 w 41"/>
              <a:gd name="T7" fmla="*/ 0 h 74"/>
              <a:gd name="T8" fmla="*/ 0 60000 65536"/>
              <a:gd name="T9" fmla="*/ 0 60000 65536"/>
              <a:gd name="T10" fmla="*/ 0 60000 65536"/>
              <a:gd name="T11" fmla="*/ 0 60000 65536"/>
              <a:gd name="T12" fmla="*/ 0 w 41"/>
              <a:gd name="T13" fmla="*/ 0 h 74"/>
              <a:gd name="T14" fmla="*/ 41 w 41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1" h="74">
                <a:moveTo>
                  <a:pt x="33" y="0"/>
                </a:moveTo>
                <a:lnTo>
                  <a:pt x="40" y="73"/>
                </a:lnTo>
                <a:lnTo>
                  <a:pt x="0" y="10"/>
                </a:lnTo>
                <a:lnTo>
                  <a:pt x="3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Freeform 77"/>
          <p:cNvSpPr>
            <a:spLocks/>
          </p:cNvSpPr>
          <p:nvPr/>
        </p:nvSpPr>
        <p:spPr bwMode="auto">
          <a:xfrm>
            <a:off x="3661678" y="3388416"/>
            <a:ext cx="1588" cy="225425"/>
          </a:xfrm>
          <a:custGeom>
            <a:avLst/>
            <a:gdLst>
              <a:gd name="T0" fmla="*/ 0 w 1"/>
              <a:gd name="T1" fmla="*/ 0 h 142"/>
              <a:gd name="T2" fmla="*/ 0 w 1"/>
              <a:gd name="T3" fmla="*/ 223838 h 142"/>
              <a:gd name="T4" fmla="*/ 0 w 1"/>
              <a:gd name="T5" fmla="*/ 0 h 142"/>
              <a:gd name="T6" fmla="*/ 0 60000 65536"/>
              <a:gd name="T7" fmla="*/ 0 60000 65536"/>
              <a:gd name="T8" fmla="*/ 0 60000 65536"/>
              <a:gd name="T9" fmla="*/ 0 w 1"/>
              <a:gd name="T10" fmla="*/ 0 h 142"/>
              <a:gd name="T11" fmla="*/ 1 w 1"/>
              <a:gd name="T12" fmla="*/ 142 h 1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42">
                <a:moveTo>
                  <a:pt x="0" y="0"/>
                </a:moveTo>
                <a:lnTo>
                  <a:pt x="0" y="141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Freeform 78"/>
          <p:cNvSpPr>
            <a:spLocks/>
          </p:cNvSpPr>
          <p:nvPr/>
        </p:nvSpPr>
        <p:spPr bwMode="auto">
          <a:xfrm>
            <a:off x="3634691" y="3499541"/>
            <a:ext cx="58737" cy="114300"/>
          </a:xfrm>
          <a:custGeom>
            <a:avLst/>
            <a:gdLst>
              <a:gd name="T0" fmla="*/ 57150 w 37"/>
              <a:gd name="T1" fmla="*/ 0 h 72"/>
              <a:gd name="T2" fmla="*/ 26987 w 37"/>
              <a:gd name="T3" fmla="*/ 112713 h 72"/>
              <a:gd name="T4" fmla="*/ 0 w 37"/>
              <a:gd name="T5" fmla="*/ 0 h 72"/>
              <a:gd name="T6" fmla="*/ 57150 w 37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72"/>
              <a:gd name="T14" fmla="*/ 37 w 37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72">
                <a:moveTo>
                  <a:pt x="36" y="0"/>
                </a:moveTo>
                <a:lnTo>
                  <a:pt x="17" y="71"/>
                </a:ln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Freeform 79"/>
          <p:cNvSpPr>
            <a:spLocks/>
          </p:cNvSpPr>
          <p:nvPr/>
        </p:nvSpPr>
        <p:spPr bwMode="auto">
          <a:xfrm>
            <a:off x="5353953" y="3388416"/>
            <a:ext cx="114300" cy="339725"/>
          </a:xfrm>
          <a:custGeom>
            <a:avLst/>
            <a:gdLst>
              <a:gd name="T0" fmla="*/ 112713 w 72"/>
              <a:gd name="T1" fmla="*/ 0 h 214"/>
              <a:gd name="T2" fmla="*/ 0 w 72"/>
              <a:gd name="T3" fmla="*/ 338138 h 214"/>
              <a:gd name="T4" fmla="*/ 112713 w 72"/>
              <a:gd name="T5" fmla="*/ 0 h 214"/>
              <a:gd name="T6" fmla="*/ 0 60000 65536"/>
              <a:gd name="T7" fmla="*/ 0 60000 65536"/>
              <a:gd name="T8" fmla="*/ 0 60000 65536"/>
              <a:gd name="T9" fmla="*/ 0 w 72"/>
              <a:gd name="T10" fmla="*/ 0 h 214"/>
              <a:gd name="T11" fmla="*/ 72 w 72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214">
                <a:moveTo>
                  <a:pt x="71" y="0"/>
                </a:moveTo>
                <a:lnTo>
                  <a:pt x="0" y="213"/>
                </a:lnTo>
                <a:lnTo>
                  <a:pt x="7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Freeform 80"/>
          <p:cNvSpPr>
            <a:spLocks/>
          </p:cNvSpPr>
          <p:nvPr/>
        </p:nvSpPr>
        <p:spPr bwMode="auto">
          <a:xfrm>
            <a:off x="5353953" y="3610666"/>
            <a:ext cx="61913" cy="117475"/>
          </a:xfrm>
          <a:custGeom>
            <a:avLst/>
            <a:gdLst>
              <a:gd name="T0" fmla="*/ 60325 w 39"/>
              <a:gd name="T1" fmla="*/ 15875 h 74"/>
              <a:gd name="T2" fmla="*/ 0 w 39"/>
              <a:gd name="T3" fmla="*/ 115888 h 74"/>
              <a:gd name="T4" fmla="*/ 7938 w 39"/>
              <a:gd name="T5" fmla="*/ 0 h 74"/>
              <a:gd name="T6" fmla="*/ 60325 w 39"/>
              <a:gd name="T7" fmla="*/ 15875 h 74"/>
              <a:gd name="T8" fmla="*/ 0 60000 65536"/>
              <a:gd name="T9" fmla="*/ 0 60000 65536"/>
              <a:gd name="T10" fmla="*/ 0 60000 65536"/>
              <a:gd name="T11" fmla="*/ 0 60000 65536"/>
              <a:gd name="T12" fmla="*/ 0 w 39"/>
              <a:gd name="T13" fmla="*/ 0 h 74"/>
              <a:gd name="T14" fmla="*/ 39 w 39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" h="74">
                <a:moveTo>
                  <a:pt x="38" y="10"/>
                </a:moveTo>
                <a:lnTo>
                  <a:pt x="0" y="73"/>
                </a:lnTo>
                <a:lnTo>
                  <a:pt x="5" y="0"/>
                </a:lnTo>
                <a:lnTo>
                  <a:pt x="38" y="1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81"/>
          <p:cNvSpPr>
            <a:spLocks/>
          </p:cNvSpPr>
          <p:nvPr/>
        </p:nvSpPr>
        <p:spPr bwMode="auto">
          <a:xfrm>
            <a:off x="5690503" y="3388416"/>
            <a:ext cx="114300" cy="339725"/>
          </a:xfrm>
          <a:custGeom>
            <a:avLst/>
            <a:gdLst>
              <a:gd name="T0" fmla="*/ 0 w 72"/>
              <a:gd name="T1" fmla="*/ 0 h 214"/>
              <a:gd name="T2" fmla="*/ 112713 w 72"/>
              <a:gd name="T3" fmla="*/ 338138 h 214"/>
              <a:gd name="T4" fmla="*/ 0 w 72"/>
              <a:gd name="T5" fmla="*/ 0 h 214"/>
              <a:gd name="T6" fmla="*/ 0 60000 65536"/>
              <a:gd name="T7" fmla="*/ 0 60000 65536"/>
              <a:gd name="T8" fmla="*/ 0 60000 65536"/>
              <a:gd name="T9" fmla="*/ 0 w 72"/>
              <a:gd name="T10" fmla="*/ 0 h 214"/>
              <a:gd name="T11" fmla="*/ 72 w 72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214">
                <a:moveTo>
                  <a:pt x="0" y="0"/>
                </a:moveTo>
                <a:lnTo>
                  <a:pt x="71" y="21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Freeform 82"/>
          <p:cNvSpPr>
            <a:spLocks/>
          </p:cNvSpPr>
          <p:nvPr/>
        </p:nvSpPr>
        <p:spPr bwMode="auto">
          <a:xfrm>
            <a:off x="5741303" y="3610666"/>
            <a:ext cx="63500" cy="117475"/>
          </a:xfrm>
          <a:custGeom>
            <a:avLst/>
            <a:gdLst>
              <a:gd name="T0" fmla="*/ 52388 w 40"/>
              <a:gd name="T1" fmla="*/ 0 h 74"/>
              <a:gd name="T2" fmla="*/ 61913 w 40"/>
              <a:gd name="T3" fmla="*/ 115888 h 74"/>
              <a:gd name="T4" fmla="*/ 0 w 40"/>
              <a:gd name="T5" fmla="*/ 15875 h 74"/>
              <a:gd name="T6" fmla="*/ 52388 w 40"/>
              <a:gd name="T7" fmla="*/ 0 h 74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74"/>
              <a:gd name="T14" fmla="*/ 40 w 40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74">
                <a:moveTo>
                  <a:pt x="33" y="0"/>
                </a:moveTo>
                <a:lnTo>
                  <a:pt x="39" y="73"/>
                </a:lnTo>
                <a:lnTo>
                  <a:pt x="0" y="10"/>
                </a:lnTo>
                <a:lnTo>
                  <a:pt x="3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83"/>
          <p:cNvSpPr>
            <a:spLocks/>
          </p:cNvSpPr>
          <p:nvPr/>
        </p:nvSpPr>
        <p:spPr bwMode="auto">
          <a:xfrm>
            <a:off x="5577791" y="3388416"/>
            <a:ext cx="1587" cy="225425"/>
          </a:xfrm>
          <a:custGeom>
            <a:avLst/>
            <a:gdLst>
              <a:gd name="T0" fmla="*/ 0 w 1"/>
              <a:gd name="T1" fmla="*/ 0 h 142"/>
              <a:gd name="T2" fmla="*/ 0 w 1"/>
              <a:gd name="T3" fmla="*/ 223838 h 142"/>
              <a:gd name="T4" fmla="*/ 0 w 1"/>
              <a:gd name="T5" fmla="*/ 0 h 142"/>
              <a:gd name="T6" fmla="*/ 0 60000 65536"/>
              <a:gd name="T7" fmla="*/ 0 60000 65536"/>
              <a:gd name="T8" fmla="*/ 0 60000 65536"/>
              <a:gd name="T9" fmla="*/ 0 w 1"/>
              <a:gd name="T10" fmla="*/ 0 h 142"/>
              <a:gd name="T11" fmla="*/ 1 w 1"/>
              <a:gd name="T12" fmla="*/ 142 h 1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42">
                <a:moveTo>
                  <a:pt x="0" y="0"/>
                </a:moveTo>
                <a:lnTo>
                  <a:pt x="0" y="141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84"/>
          <p:cNvSpPr>
            <a:spLocks/>
          </p:cNvSpPr>
          <p:nvPr/>
        </p:nvSpPr>
        <p:spPr bwMode="auto">
          <a:xfrm>
            <a:off x="5549216" y="3499541"/>
            <a:ext cx="58737" cy="114300"/>
          </a:xfrm>
          <a:custGeom>
            <a:avLst/>
            <a:gdLst>
              <a:gd name="T0" fmla="*/ 57150 w 37"/>
              <a:gd name="T1" fmla="*/ 0 h 72"/>
              <a:gd name="T2" fmla="*/ 28575 w 37"/>
              <a:gd name="T3" fmla="*/ 112713 h 72"/>
              <a:gd name="T4" fmla="*/ 0 w 37"/>
              <a:gd name="T5" fmla="*/ 0 h 72"/>
              <a:gd name="T6" fmla="*/ 57150 w 37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72"/>
              <a:gd name="T14" fmla="*/ 37 w 37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72">
                <a:moveTo>
                  <a:pt x="36" y="0"/>
                </a:moveTo>
                <a:lnTo>
                  <a:pt x="18" y="71"/>
                </a:ln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85"/>
          <p:cNvSpPr>
            <a:spLocks/>
          </p:cNvSpPr>
          <p:nvPr/>
        </p:nvSpPr>
        <p:spPr bwMode="auto">
          <a:xfrm>
            <a:off x="7266891" y="3388416"/>
            <a:ext cx="114300" cy="339725"/>
          </a:xfrm>
          <a:custGeom>
            <a:avLst/>
            <a:gdLst>
              <a:gd name="T0" fmla="*/ 112713 w 72"/>
              <a:gd name="T1" fmla="*/ 0 h 214"/>
              <a:gd name="T2" fmla="*/ 0 w 72"/>
              <a:gd name="T3" fmla="*/ 338138 h 214"/>
              <a:gd name="T4" fmla="*/ 112713 w 72"/>
              <a:gd name="T5" fmla="*/ 0 h 214"/>
              <a:gd name="T6" fmla="*/ 0 60000 65536"/>
              <a:gd name="T7" fmla="*/ 0 60000 65536"/>
              <a:gd name="T8" fmla="*/ 0 60000 65536"/>
              <a:gd name="T9" fmla="*/ 0 w 72"/>
              <a:gd name="T10" fmla="*/ 0 h 214"/>
              <a:gd name="T11" fmla="*/ 72 w 72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214">
                <a:moveTo>
                  <a:pt x="71" y="0"/>
                </a:moveTo>
                <a:lnTo>
                  <a:pt x="0" y="213"/>
                </a:lnTo>
                <a:lnTo>
                  <a:pt x="71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Freeform 86"/>
          <p:cNvSpPr>
            <a:spLocks/>
          </p:cNvSpPr>
          <p:nvPr/>
        </p:nvSpPr>
        <p:spPr bwMode="auto">
          <a:xfrm>
            <a:off x="7266891" y="3610666"/>
            <a:ext cx="63500" cy="117475"/>
          </a:xfrm>
          <a:custGeom>
            <a:avLst/>
            <a:gdLst>
              <a:gd name="T0" fmla="*/ 61913 w 40"/>
              <a:gd name="T1" fmla="*/ 15875 h 74"/>
              <a:gd name="T2" fmla="*/ 0 w 40"/>
              <a:gd name="T3" fmla="*/ 115888 h 74"/>
              <a:gd name="T4" fmla="*/ 9525 w 40"/>
              <a:gd name="T5" fmla="*/ 0 h 74"/>
              <a:gd name="T6" fmla="*/ 61913 w 40"/>
              <a:gd name="T7" fmla="*/ 15875 h 74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74"/>
              <a:gd name="T14" fmla="*/ 40 w 40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74">
                <a:moveTo>
                  <a:pt x="39" y="10"/>
                </a:moveTo>
                <a:lnTo>
                  <a:pt x="0" y="73"/>
                </a:lnTo>
                <a:lnTo>
                  <a:pt x="6" y="0"/>
                </a:lnTo>
                <a:lnTo>
                  <a:pt x="39" y="1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Freeform 87"/>
          <p:cNvSpPr>
            <a:spLocks/>
          </p:cNvSpPr>
          <p:nvPr/>
        </p:nvSpPr>
        <p:spPr bwMode="auto">
          <a:xfrm>
            <a:off x="7605028" y="3388416"/>
            <a:ext cx="114300" cy="339725"/>
          </a:xfrm>
          <a:custGeom>
            <a:avLst/>
            <a:gdLst>
              <a:gd name="T0" fmla="*/ 0 w 72"/>
              <a:gd name="T1" fmla="*/ 0 h 214"/>
              <a:gd name="T2" fmla="*/ 112713 w 72"/>
              <a:gd name="T3" fmla="*/ 338138 h 214"/>
              <a:gd name="T4" fmla="*/ 0 w 72"/>
              <a:gd name="T5" fmla="*/ 0 h 214"/>
              <a:gd name="T6" fmla="*/ 0 60000 65536"/>
              <a:gd name="T7" fmla="*/ 0 60000 65536"/>
              <a:gd name="T8" fmla="*/ 0 60000 65536"/>
              <a:gd name="T9" fmla="*/ 0 w 72"/>
              <a:gd name="T10" fmla="*/ 0 h 214"/>
              <a:gd name="T11" fmla="*/ 72 w 72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214">
                <a:moveTo>
                  <a:pt x="0" y="0"/>
                </a:moveTo>
                <a:lnTo>
                  <a:pt x="71" y="21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Freeform 88"/>
          <p:cNvSpPr>
            <a:spLocks/>
          </p:cNvSpPr>
          <p:nvPr/>
        </p:nvSpPr>
        <p:spPr bwMode="auto">
          <a:xfrm>
            <a:off x="7655828" y="3610666"/>
            <a:ext cx="63500" cy="117475"/>
          </a:xfrm>
          <a:custGeom>
            <a:avLst/>
            <a:gdLst>
              <a:gd name="T0" fmla="*/ 52388 w 40"/>
              <a:gd name="T1" fmla="*/ 0 h 74"/>
              <a:gd name="T2" fmla="*/ 61913 w 40"/>
              <a:gd name="T3" fmla="*/ 115888 h 74"/>
              <a:gd name="T4" fmla="*/ 0 w 40"/>
              <a:gd name="T5" fmla="*/ 15875 h 74"/>
              <a:gd name="T6" fmla="*/ 52388 w 40"/>
              <a:gd name="T7" fmla="*/ 0 h 74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74"/>
              <a:gd name="T14" fmla="*/ 40 w 40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74">
                <a:moveTo>
                  <a:pt x="33" y="0"/>
                </a:moveTo>
                <a:lnTo>
                  <a:pt x="39" y="73"/>
                </a:lnTo>
                <a:lnTo>
                  <a:pt x="0" y="10"/>
                </a:lnTo>
                <a:lnTo>
                  <a:pt x="3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Freeform 89"/>
          <p:cNvSpPr>
            <a:spLocks/>
          </p:cNvSpPr>
          <p:nvPr/>
        </p:nvSpPr>
        <p:spPr bwMode="auto">
          <a:xfrm>
            <a:off x="7493903" y="3388416"/>
            <a:ext cx="1588" cy="225425"/>
          </a:xfrm>
          <a:custGeom>
            <a:avLst/>
            <a:gdLst>
              <a:gd name="T0" fmla="*/ 0 w 1"/>
              <a:gd name="T1" fmla="*/ 0 h 142"/>
              <a:gd name="T2" fmla="*/ 0 w 1"/>
              <a:gd name="T3" fmla="*/ 223838 h 142"/>
              <a:gd name="T4" fmla="*/ 0 w 1"/>
              <a:gd name="T5" fmla="*/ 0 h 142"/>
              <a:gd name="T6" fmla="*/ 0 60000 65536"/>
              <a:gd name="T7" fmla="*/ 0 60000 65536"/>
              <a:gd name="T8" fmla="*/ 0 60000 65536"/>
              <a:gd name="T9" fmla="*/ 0 w 1"/>
              <a:gd name="T10" fmla="*/ 0 h 142"/>
              <a:gd name="T11" fmla="*/ 1 w 1"/>
              <a:gd name="T12" fmla="*/ 142 h 1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42">
                <a:moveTo>
                  <a:pt x="0" y="0"/>
                </a:moveTo>
                <a:lnTo>
                  <a:pt x="0" y="141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90"/>
          <p:cNvSpPr>
            <a:spLocks/>
          </p:cNvSpPr>
          <p:nvPr/>
        </p:nvSpPr>
        <p:spPr bwMode="auto">
          <a:xfrm>
            <a:off x="7463741" y="3499541"/>
            <a:ext cx="58737" cy="114300"/>
          </a:xfrm>
          <a:custGeom>
            <a:avLst/>
            <a:gdLst>
              <a:gd name="T0" fmla="*/ 57150 w 37"/>
              <a:gd name="T1" fmla="*/ 0 h 72"/>
              <a:gd name="T2" fmla="*/ 30162 w 37"/>
              <a:gd name="T3" fmla="*/ 112713 h 72"/>
              <a:gd name="T4" fmla="*/ 0 w 37"/>
              <a:gd name="T5" fmla="*/ 0 h 72"/>
              <a:gd name="T6" fmla="*/ 57150 w 37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72"/>
              <a:gd name="T14" fmla="*/ 37 w 37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72">
                <a:moveTo>
                  <a:pt x="36" y="0"/>
                </a:moveTo>
                <a:lnTo>
                  <a:pt x="19" y="71"/>
                </a:ln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Freeform 91"/>
          <p:cNvSpPr>
            <a:spLocks/>
          </p:cNvSpPr>
          <p:nvPr/>
        </p:nvSpPr>
        <p:spPr bwMode="auto">
          <a:xfrm>
            <a:off x="9181416" y="3388416"/>
            <a:ext cx="115887" cy="339725"/>
          </a:xfrm>
          <a:custGeom>
            <a:avLst/>
            <a:gdLst>
              <a:gd name="T0" fmla="*/ 114300 w 73"/>
              <a:gd name="T1" fmla="*/ 0 h 214"/>
              <a:gd name="T2" fmla="*/ 0 w 73"/>
              <a:gd name="T3" fmla="*/ 338138 h 214"/>
              <a:gd name="T4" fmla="*/ 114300 w 73"/>
              <a:gd name="T5" fmla="*/ 0 h 214"/>
              <a:gd name="T6" fmla="*/ 0 60000 65536"/>
              <a:gd name="T7" fmla="*/ 0 60000 65536"/>
              <a:gd name="T8" fmla="*/ 0 60000 65536"/>
              <a:gd name="T9" fmla="*/ 0 w 73"/>
              <a:gd name="T10" fmla="*/ 0 h 214"/>
              <a:gd name="T11" fmla="*/ 73 w 73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" h="214">
                <a:moveTo>
                  <a:pt x="72" y="0"/>
                </a:moveTo>
                <a:lnTo>
                  <a:pt x="0" y="213"/>
                </a:lnTo>
                <a:lnTo>
                  <a:pt x="72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92"/>
          <p:cNvSpPr>
            <a:spLocks/>
          </p:cNvSpPr>
          <p:nvPr/>
        </p:nvSpPr>
        <p:spPr bwMode="auto">
          <a:xfrm>
            <a:off x="9181416" y="3610666"/>
            <a:ext cx="63500" cy="117475"/>
          </a:xfrm>
          <a:custGeom>
            <a:avLst/>
            <a:gdLst>
              <a:gd name="T0" fmla="*/ 61913 w 40"/>
              <a:gd name="T1" fmla="*/ 15875 h 74"/>
              <a:gd name="T2" fmla="*/ 0 w 40"/>
              <a:gd name="T3" fmla="*/ 115888 h 74"/>
              <a:gd name="T4" fmla="*/ 9525 w 40"/>
              <a:gd name="T5" fmla="*/ 0 h 74"/>
              <a:gd name="T6" fmla="*/ 61913 w 40"/>
              <a:gd name="T7" fmla="*/ 15875 h 74"/>
              <a:gd name="T8" fmla="*/ 0 60000 65536"/>
              <a:gd name="T9" fmla="*/ 0 60000 65536"/>
              <a:gd name="T10" fmla="*/ 0 60000 65536"/>
              <a:gd name="T11" fmla="*/ 0 60000 65536"/>
              <a:gd name="T12" fmla="*/ 0 w 40"/>
              <a:gd name="T13" fmla="*/ 0 h 74"/>
              <a:gd name="T14" fmla="*/ 40 w 40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" h="74">
                <a:moveTo>
                  <a:pt x="39" y="10"/>
                </a:moveTo>
                <a:lnTo>
                  <a:pt x="0" y="73"/>
                </a:lnTo>
                <a:lnTo>
                  <a:pt x="6" y="0"/>
                </a:lnTo>
                <a:lnTo>
                  <a:pt x="39" y="1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93"/>
          <p:cNvSpPr>
            <a:spLocks/>
          </p:cNvSpPr>
          <p:nvPr/>
        </p:nvSpPr>
        <p:spPr bwMode="auto">
          <a:xfrm>
            <a:off x="9519553" y="3388416"/>
            <a:ext cx="112713" cy="339725"/>
          </a:xfrm>
          <a:custGeom>
            <a:avLst/>
            <a:gdLst>
              <a:gd name="T0" fmla="*/ 0 w 71"/>
              <a:gd name="T1" fmla="*/ 0 h 214"/>
              <a:gd name="T2" fmla="*/ 111125 w 71"/>
              <a:gd name="T3" fmla="*/ 338138 h 214"/>
              <a:gd name="T4" fmla="*/ 0 w 71"/>
              <a:gd name="T5" fmla="*/ 0 h 214"/>
              <a:gd name="T6" fmla="*/ 0 60000 65536"/>
              <a:gd name="T7" fmla="*/ 0 60000 65536"/>
              <a:gd name="T8" fmla="*/ 0 60000 65536"/>
              <a:gd name="T9" fmla="*/ 0 w 71"/>
              <a:gd name="T10" fmla="*/ 0 h 214"/>
              <a:gd name="T11" fmla="*/ 71 w 71"/>
              <a:gd name="T12" fmla="*/ 214 h 21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1" h="214">
                <a:moveTo>
                  <a:pt x="0" y="0"/>
                </a:moveTo>
                <a:lnTo>
                  <a:pt x="70" y="213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Freeform 94"/>
          <p:cNvSpPr>
            <a:spLocks/>
          </p:cNvSpPr>
          <p:nvPr/>
        </p:nvSpPr>
        <p:spPr bwMode="auto">
          <a:xfrm>
            <a:off x="9570353" y="3610666"/>
            <a:ext cx="61913" cy="117475"/>
          </a:xfrm>
          <a:custGeom>
            <a:avLst/>
            <a:gdLst>
              <a:gd name="T0" fmla="*/ 52388 w 39"/>
              <a:gd name="T1" fmla="*/ 0 h 74"/>
              <a:gd name="T2" fmla="*/ 60325 w 39"/>
              <a:gd name="T3" fmla="*/ 115888 h 74"/>
              <a:gd name="T4" fmla="*/ 0 w 39"/>
              <a:gd name="T5" fmla="*/ 15875 h 74"/>
              <a:gd name="T6" fmla="*/ 52388 w 39"/>
              <a:gd name="T7" fmla="*/ 0 h 74"/>
              <a:gd name="T8" fmla="*/ 0 60000 65536"/>
              <a:gd name="T9" fmla="*/ 0 60000 65536"/>
              <a:gd name="T10" fmla="*/ 0 60000 65536"/>
              <a:gd name="T11" fmla="*/ 0 60000 65536"/>
              <a:gd name="T12" fmla="*/ 0 w 39"/>
              <a:gd name="T13" fmla="*/ 0 h 74"/>
              <a:gd name="T14" fmla="*/ 39 w 39"/>
              <a:gd name="T15" fmla="*/ 74 h 7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9" h="74">
                <a:moveTo>
                  <a:pt x="33" y="0"/>
                </a:moveTo>
                <a:lnTo>
                  <a:pt x="38" y="73"/>
                </a:lnTo>
                <a:lnTo>
                  <a:pt x="0" y="10"/>
                </a:lnTo>
                <a:lnTo>
                  <a:pt x="33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95"/>
          <p:cNvSpPr>
            <a:spLocks/>
          </p:cNvSpPr>
          <p:nvPr/>
        </p:nvSpPr>
        <p:spPr bwMode="auto">
          <a:xfrm>
            <a:off x="9408428" y="3388416"/>
            <a:ext cx="1588" cy="225425"/>
          </a:xfrm>
          <a:custGeom>
            <a:avLst/>
            <a:gdLst>
              <a:gd name="T0" fmla="*/ 0 w 1"/>
              <a:gd name="T1" fmla="*/ 0 h 142"/>
              <a:gd name="T2" fmla="*/ 0 w 1"/>
              <a:gd name="T3" fmla="*/ 223838 h 142"/>
              <a:gd name="T4" fmla="*/ 0 w 1"/>
              <a:gd name="T5" fmla="*/ 0 h 142"/>
              <a:gd name="T6" fmla="*/ 0 60000 65536"/>
              <a:gd name="T7" fmla="*/ 0 60000 65536"/>
              <a:gd name="T8" fmla="*/ 0 60000 65536"/>
              <a:gd name="T9" fmla="*/ 0 w 1"/>
              <a:gd name="T10" fmla="*/ 0 h 142"/>
              <a:gd name="T11" fmla="*/ 1 w 1"/>
              <a:gd name="T12" fmla="*/ 142 h 1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42">
                <a:moveTo>
                  <a:pt x="0" y="0"/>
                </a:moveTo>
                <a:lnTo>
                  <a:pt x="0" y="141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96"/>
          <p:cNvSpPr>
            <a:spLocks/>
          </p:cNvSpPr>
          <p:nvPr/>
        </p:nvSpPr>
        <p:spPr bwMode="auto">
          <a:xfrm>
            <a:off x="9378266" y="3499541"/>
            <a:ext cx="58737" cy="114300"/>
          </a:xfrm>
          <a:custGeom>
            <a:avLst/>
            <a:gdLst>
              <a:gd name="T0" fmla="*/ 57150 w 37"/>
              <a:gd name="T1" fmla="*/ 0 h 72"/>
              <a:gd name="T2" fmla="*/ 30162 w 37"/>
              <a:gd name="T3" fmla="*/ 112713 h 72"/>
              <a:gd name="T4" fmla="*/ 0 w 37"/>
              <a:gd name="T5" fmla="*/ 0 h 72"/>
              <a:gd name="T6" fmla="*/ 57150 w 37"/>
              <a:gd name="T7" fmla="*/ 0 h 72"/>
              <a:gd name="T8" fmla="*/ 0 60000 65536"/>
              <a:gd name="T9" fmla="*/ 0 60000 65536"/>
              <a:gd name="T10" fmla="*/ 0 60000 65536"/>
              <a:gd name="T11" fmla="*/ 0 60000 65536"/>
              <a:gd name="T12" fmla="*/ 0 w 37"/>
              <a:gd name="T13" fmla="*/ 0 h 72"/>
              <a:gd name="T14" fmla="*/ 37 w 37"/>
              <a:gd name="T15" fmla="*/ 72 h 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7" h="72">
                <a:moveTo>
                  <a:pt x="36" y="0"/>
                </a:moveTo>
                <a:lnTo>
                  <a:pt x="19" y="71"/>
                </a:lnTo>
                <a:lnTo>
                  <a:pt x="0" y="0"/>
                </a:lnTo>
                <a:lnTo>
                  <a:pt x="36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97"/>
          <p:cNvSpPr>
            <a:spLocks/>
          </p:cNvSpPr>
          <p:nvPr/>
        </p:nvSpPr>
        <p:spPr bwMode="auto">
          <a:xfrm>
            <a:off x="3509278" y="3824979"/>
            <a:ext cx="57150" cy="28575"/>
          </a:xfrm>
          <a:custGeom>
            <a:avLst/>
            <a:gdLst>
              <a:gd name="T0" fmla="*/ 55563 w 36"/>
              <a:gd name="T1" fmla="*/ 14288 h 18"/>
              <a:gd name="T2" fmla="*/ 28575 w 36"/>
              <a:gd name="T3" fmla="*/ 0 h 18"/>
              <a:gd name="T4" fmla="*/ 0 w 36"/>
              <a:gd name="T5" fmla="*/ 14288 h 18"/>
              <a:gd name="T6" fmla="*/ 28575 w 36"/>
              <a:gd name="T7" fmla="*/ 26988 h 18"/>
              <a:gd name="T8" fmla="*/ 55563 w 36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9"/>
                </a:moveTo>
                <a:lnTo>
                  <a:pt x="18" y="0"/>
                </a:lnTo>
                <a:lnTo>
                  <a:pt x="0" y="9"/>
                </a:lnTo>
                <a:lnTo>
                  <a:pt x="18" y="17"/>
                </a:lnTo>
                <a:lnTo>
                  <a:pt x="35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98"/>
          <p:cNvSpPr>
            <a:spLocks/>
          </p:cNvSpPr>
          <p:nvPr/>
        </p:nvSpPr>
        <p:spPr bwMode="auto">
          <a:xfrm>
            <a:off x="3634691" y="3824979"/>
            <a:ext cx="58737" cy="28575"/>
          </a:xfrm>
          <a:custGeom>
            <a:avLst/>
            <a:gdLst>
              <a:gd name="T0" fmla="*/ 57150 w 37"/>
              <a:gd name="T1" fmla="*/ 14288 h 18"/>
              <a:gd name="T2" fmla="*/ 26987 w 37"/>
              <a:gd name="T3" fmla="*/ 0 h 18"/>
              <a:gd name="T4" fmla="*/ 0 w 37"/>
              <a:gd name="T5" fmla="*/ 14288 h 18"/>
              <a:gd name="T6" fmla="*/ 26987 w 37"/>
              <a:gd name="T7" fmla="*/ 26988 h 18"/>
              <a:gd name="T8" fmla="*/ 57150 w 37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9"/>
                </a:moveTo>
                <a:lnTo>
                  <a:pt x="17" y="0"/>
                </a:lnTo>
                <a:lnTo>
                  <a:pt x="0" y="9"/>
                </a:lnTo>
                <a:lnTo>
                  <a:pt x="17" y="17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99"/>
          <p:cNvSpPr>
            <a:spLocks/>
          </p:cNvSpPr>
          <p:nvPr/>
        </p:nvSpPr>
        <p:spPr bwMode="auto">
          <a:xfrm>
            <a:off x="3761691" y="3824979"/>
            <a:ext cx="58737" cy="28575"/>
          </a:xfrm>
          <a:custGeom>
            <a:avLst/>
            <a:gdLst>
              <a:gd name="T0" fmla="*/ 57150 w 37"/>
              <a:gd name="T1" fmla="*/ 14288 h 18"/>
              <a:gd name="T2" fmla="*/ 28575 w 37"/>
              <a:gd name="T3" fmla="*/ 0 h 18"/>
              <a:gd name="T4" fmla="*/ 0 w 37"/>
              <a:gd name="T5" fmla="*/ 14288 h 18"/>
              <a:gd name="T6" fmla="*/ 28575 w 37"/>
              <a:gd name="T7" fmla="*/ 26988 h 18"/>
              <a:gd name="T8" fmla="*/ 57150 w 37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9"/>
                </a:moveTo>
                <a:lnTo>
                  <a:pt x="18" y="0"/>
                </a:lnTo>
                <a:lnTo>
                  <a:pt x="0" y="9"/>
                </a:lnTo>
                <a:lnTo>
                  <a:pt x="18" y="17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100"/>
          <p:cNvSpPr>
            <a:spLocks/>
          </p:cNvSpPr>
          <p:nvPr/>
        </p:nvSpPr>
        <p:spPr bwMode="auto">
          <a:xfrm>
            <a:off x="5409516" y="3824979"/>
            <a:ext cx="58737" cy="28575"/>
          </a:xfrm>
          <a:custGeom>
            <a:avLst/>
            <a:gdLst>
              <a:gd name="T0" fmla="*/ 57150 w 37"/>
              <a:gd name="T1" fmla="*/ 14288 h 18"/>
              <a:gd name="T2" fmla="*/ 28575 w 37"/>
              <a:gd name="T3" fmla="*/ 0 h 18"/>
              <a:gd name="T4" fmla="*/ 0 w 37"/>
              <a:gd name="T5" fmla="*/ 14288 h 18"/>
              <a:gd name="T6" fmla="*/ 28575 w 37"/>
              <a:gd name="T7" fmla="*/ 26988 h 18"/>
              <a:gd name="T8" fmla="*/ 57150 w 37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9"/>
                </a:moveTo>
                <a:lnTo>
                  <a:pt x="18" y="0"/>
                </a:lnTo>
                <a:lnTo>
                  <a:pt x="0" y="9"/>
                </a:lnTo>
                <a:lnTo>
                  <a:pt x="18" y="17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101"/>
          <p:cNvSpPr>
            <a:spLocks/>
          </p:cNvSpPr>
          <p:nvPr/>
        </p:nvSpPr>
        <p:spPr bwMode="auto">
          <a:xfrm>
            <a:off x="5536516" y="3824979"/>
            <a:ext cx="55562" cy="28575"/>
          </a:xfrm>
          <a:custGeom>
            <a:avLst/>
            <a:gdLst>
              <a:gd name="T0" fmla="*/ 53975 w 35"/>
              <a:gd name="T1" fmla="*/ 14288 h 18"/>
              <a:gd name="T2" fmla="*/ 28575 w 35"/>
              <a:gd name="T3" fmla="*/ 0 h 18"/>
              <a:gd name="T4" fmla="*/ 0 w 35"/>
              <a:gd name="T5" fmla="*/ 14288 h 18"/>
              <a:gd name="T6" fmla="*/ 28575 w 35"/>
              <a:gd name="T7" fmla="*/ 26988 h 18"/>
              <a:gd name="T8" fmla="*/ 53975 w 35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18"/>
              <a:gd name="T17" fmla="*/ 35 w 35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18">
                <a:moveTo>
                  <a:pt x="34" y="9"/>
                </a:moveTo>
                <a:lnTo>
                  <a:pt x="18" y="0"/>
                </a:lnTo>
                <a:lnTo>
                  <a:pt x="0" y="9"/>
                </a:lnTo>
                <a:lnTo>
                  <a:pt x="18" y="17"/>
                </a:lnTo>
                <a:lnTo>
                  <a:pt x="34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102"/>
          <p:cNvSpPr>
            <a:spLocks/>
          </p:cNvSpPr>
          <p:nvPr/>
        </p:nvSpPr>
        <p:spPr bwMode="auto">
          <a:xfrm>
            <a:off x="5661928" y="3824979"/>
            <a:ext cx="58738" cy="28575"/>
          </a:xfrm>
          <a:custGeom>
            <a:avLst/>
            <a:gdLst>
              <a:gd name="T0" fmla="*/ 57150 w 37"/>
              <a:gd name="T1" fmla="*/ 14288 h 18"/>
              <a:gd name="T2" fmla="*/ 28575 w 37"/>
              <a:gd name="T3" fmla="*/ 0 h 18"/>
              <a:gd name="T4" fmla="*/ 0 w 37"/>
              <a:gd name="T5" fmla="*/ 14288 h 18"/>
              <a:gd name="T6" fmla="*/ 28575 w 37"/>
              <a:gd name="T7" fmla="*/ 26988 h 18"/>
              <a:gd name="T8" fmla="*/ 57150 w 37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9"/>
                </a:moveTo>
                <a:lnTo>
                  <a:pt x="18" y="0"/>
                </a:lnTo>
                <a:lnTo>
                  <a:pt x="0" y="9"/>
                </a:lnTo>
                <a:lnTo>
                  <a:pt x="18" y="17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103"/>
          <p:cNvSpPr>
            <a:spLocks/>
          </p:cNvSpPr>
          <p:nvPr/>
        </p:nvSpPr>
        <p:spPr bwMode="auto">
          <a:xfrm>
            <a:off x="7324041" y="3824979"/>
            <a:ext cx="57150" cy="28575"/>
          </a:xfrm>
          <a:custGeom>
            <a:avLst/>
            <a:gdLst>
              <a:gd name="T0" fmla="*/ 55563 w 36"/>
              <a:gd name="T1" fmla="*/ 14288 h 18"/>
              <a:gd name="T2" fmla="*/ 26988 w 36"/>
              <a:gd name="T3" fmla="*/ 0 h 18"/>
              <a:gd name="T4" fmla="*/ 0 w 36"/>
              <a:gd name="T5" fmla="*/ 14288 h 18"/>
              <a:gd name="T6" fmla="*/ 26988 w 36"/>
              <a:gd name="T7" fmla="*/ 26988 h 18"/>
              <a:gd name="T8" fmla="*/ 55563 w 36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9"/>
                </a:moveTo>
                <a:lnTo>
                  <a:pt x="17" y="0"/>
                </a:lnTo>
                <a:lnTo>
                  <a:pt x="0" y="9"/>
                </a:lnTo>
                <a:lnTo>
                  <a:pt x="17" y="17"/>
                </a:lnTo>
                <a:lnTo>
                  <a:pt x="35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104"/>
          <p:cNvSpPr>
            <a:spLocks/>
          </p:cNvSpPr>
          <p:nvPr/>
        </p:nvSpPr>
        <p:spPr bwMode="auto">
          <a:xfrm>
            <a:off x="7449453" y="3824979"/>
            <a:ext cx="60325" cy="28575"/>
          </a:xfrm>
          <a:custGeom>
            <a:avLst/>
            <a:gdLst>
              <a:gd name="T0" fmla="*/ 58738 w 38"/>
              <a:gd name="T1" fmla="*/ 14288 h 18"/>
              <a:gd name="T2" fmla="*/ 28575 w 38"/>
              <a:gd name="T3" fmla="*/ 0 h 18"/>
              <a:gd name="T4" fmla="*/ 0 w 38"/>
              <a:gd name="T5" fmla="*/ 14288 h 18"/>
              <a:gd name="T6" fmla="*/ 28575 w 38"/>
              <a:gd name="T7" fmla="*/ 26988 h 18"/>
              <a:gd name="T8" fmla="*/ 58738 w 38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"/>
              <a:gd name="T16" fmla="*/ 0 h 18"/>
              <a:gd name="T17" fmla="*/ 38 w 38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" h="18">
                <a:moveTo>
                  <a:pt x="37" y="9"/>
                </a:moveTo>
                <a:lnTo>
                  <a:pt x="18" y="0"/>
                </a:lnTo>
                <a:lnTo>
                  <a:pt x="0" y="9"/>
                </a:lnTo>
                <a:lnTo>
                  <a:pt x="18" y="17"/>
                </a:lnTo>
                <a:lnTo>
                  <a:pt x="37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105"/>
          <p:cNvSpPr>
            <a:spLocks/>
          </p:cNvSpPr>
          <p:nvPr/>
        </p:nvSpPr>
        <p:spPr bwMode="auto">
          <a:xfrm>
            <a:off x="7578041" y="3824979"/>
            <a:ext cx="57150" cy="28575"/>
          </a:xfrm>
          <a:custGeom>
            <a:avLst/>
            <a:gdLst>
              <a:gd name="T0" fmla="*/ 55563 w 36"/>
              <a:gd name="T1" fmla="*/ 14288 h 18"/>
              <a:gd name="T2" fmla="*/ 26988 w 36"/>
              <a:gd name="T3" fmla="*/ 0 h 18"/>
              <a:gd name="T4" fmla="*/ 0 w 36"/>
              <a:gd name="T5" fmla="*/ 14288 h 18"/>
              <a:gd name="T6" fmla="*/ 26988 w 36"/>
              <a:gd name="T7" fmla="*/ 26988 h 18"/>
              <a:gd name="T8" fmla="*/ 55563 w 36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9"/>
                </a:moveTo>
                <a:lnTo>
                  <a:pt x="17" y="0"/>
                </a:lnTo>
                <a:lnTo>
                  <a:pt x="0" y="9"/>
                </a:lnTo>
                <a:lnTo>
                  <a:pt x="17" y="17"/>
                </a:lnTo>
                <a:lnTo>
                  <a:pt x="35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106"/>
          <p:cNvSpPr>
            <a:spLocks/>
          </p:cNvSpPr>
          <p:nvPr/>
        </p:nvSpPr>
        <p:spPr bwMode="auto">
          <a:xfrm>
            <a:off x="9252853" y="3824979"/>
            <a:ext cx="57150" cy="28575"/>
          </a:xfrm>
          <a:custGeom>
            <a:avLst/>
            <a:gdLst>
              <a:gd name="T0" fmla="*/ 55563 w 36"/>
              <a:gd name="T1" fmla="*/ 14288 h 18"/>
              <a:gd name="T2" fmla="*/ 26988 w 36"/>
              <a:gd name="T3" fmla="*/ 0 h 18"/>
              <a:gd name="T4" fmla="*/ 0 w 36"/>
              <a:gd name="T5" fmla="*/ 14288 h 18"/>
              <a:gd name="T6" fmla="*/ 26988 w 36"/>
              <a:gd name="T7" fmla="*/ 26988 h 18"/>
              <a:gd name="T8" fmla="*/ 55563 w 36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9"/>
                </a:moveTo>
                <a:lnTo>
                  <a:pt x="17" y="0"/>
                </a:lnTo>
                <a:lnTo>
                  <a:pt x="0" y="9"/>
                </a:lnTo>
                <a:lnTo>
                  <a:pt x="17" y="17"/>
                </a:lnTo>
                <a:lnTo>
                  <a:pt x="35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107"/>
          <p:cNvSpPr>
            <a:spLocks/>
          </p:cNvSpPr>
          <p:nvPr/>
        </p:nvSpPr>
        <p:spPr bwMode="auto">
          <a:xfrm>
            <a:off x="9378266" y="3824979"/>
            <a:ext cx="58737" cy="28575"/>
          </a:xfrm>
          <a:custGeom>
            <a:avLst/>
            <a:gdLst>
              <a:gd name="T0" fmla="*/ 57150 w 37"/>
              <a:gd name="T1" fmla="*/ 14288 h 18"/>
              <a:gd name="T2" fmla="*/ 30162 w 37"/>
              <a:gd name="T3" fmla="*/ 0 h 18"/>
              <a:gd name="T4" fmla="*/ 0 w 37"/>
              <a:gd name="T5" fmla="*/ 14288 h 18"/>
              <a:gd name="T6" fmla="*/ 30162 w 37"/>
              <a:gd name="T7" fmla="*/ 26988 h 18"/>
              <a:gd name="T8" fmla="*/ 57150 w 37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9"/>
                </a:moveTo>
                <a:lnTo>
                  <a:pt x="19" y="0"/>
                </a:lnTo>
                <a:lnTo>
                  <a:pt x="0" y="9"/>
                </a:lnTo>
                <a:lnTo>
                  <a:pt x="19" y="17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108"/>
          <p:cNvSpPr>
            <a:spLocks/>
          </p:cNvSpPr>
          <p:nvPr/>
        </p:nvSpPr>
        <p:spPr bwMode="auto">
          <a:xfrm>
            <a:off x="9505266" y="3824979"/>
            <a:ext cx="57150" cy="28575"/>
          </a:xfrm>
          <a:custGeom>
            <a:avLst/>
            <a:gdLst>
              <a:gd name="T0" fmla="*/ 55563 w 36"/>
              <a:gd name="T1" fmla="*/ 14288 h 18"/>
              <a:gd name="T2" fmla="*/ 26988 w 36"/>
              <a:gd name="T3" fmla="*/ 0 h 18"/>
              <a:gd name="T4" fmla="*/ 0 w 36"/>
              <a:gd name="T5" fmla="*/ 14288 h 18"/>
              <a:gd name="T6" fmla="*/ 26988 w 36"/>
              <a:gd name="T7" fmla="*/ 26988 h 18"/>
              <a:gd name="T8" fmla="*/ 55563 w 36"/>
              <a:gd name="T9" fmla="*/ 14288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9"/>
                </a:moveTo>
                <a:lnTo>
                  <a:pt x="17" y="0"/>
                </a:lnTo>
                <a:lnTo>
                  <a:pt x="0" y="9"/>
                </a:lnTo>
                <a:lnTo>
                  <a:pt x="17" y="17"/>
                </a:lnTo>
                <a:lnTo>
                  <a:pt x="35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109"/>
          <p:cNvSpPr>
            <a:spLocks/>
          </p:cNvSpPr>
          <p:nvPr/>
        </p:nvSpPr>
        <p:spPr bwMode="auto">
          <a:xfrm>
            <a:off x="8336866" y="3275704"/>
            <a:ext cx="58737" cy="30162"/>
          </a:xfrm>
          <a:custGeom>
            <a:avLst/>
            <a:gdLst>
              <a:gd name="T0" fmla="*/ 57150 w 37"/>
              <a:gd name="T1" fmla="*/ 14287 h 19"/>
              <a:gd name="T2" fmla="*/ 28575 w 37"/>
              <a:gd name="T3" fmla="*/ 0 h 19"/>
              <a:gd name="T4" fmla="*/ 0 w 37"/>
              <a:gd name="T5" fmla="*/ 14287 h 19"/>
              <a:gd name="T6" fmla="*/ 28575 w 37"/>
              <a:gd name="T7" fmla="*/ 28575 h 19"/>
              <a:gd name="T8" fmla="*/ 57150 w 37"/>
              <a:gd name="T9" fmla="*/ 14287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9"/>
              <a:gd name="T17" fmla="*/ 37 w 37"/>
              <a:gd name="T18" fmla="*/ 19 h 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9">
                <a:moveTo>
                  <a:pt x="36" y="9"/>
                </a:moveTo>
                <a:lnTo>
                  <a:pt x="18" y="0"/>
                </a:lnTo>
                <a:lnTo>
                  <a:pt x="0" y="9"/>
                </a:lnTo>
                <a:lnTo>
                  <a:pt x="18" y="18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110"/>
          <p:cNvSpPr>
            <a:spLocks/>
          </p:cNvSpPr>
          <p:nvPr/>
        </p:nvSpPr>
        <p:spPr bwMode="auto">
          <a:xfrm>
            <a:off x="8463866" y="3275704"/>
            <a:ext cx="57150" cy="30162"/>
          </a:xfrm>
          <a:custGeom>
            <a:avLst/>
            <a:gdLst>
              <a:gd name="T0" fmla="*/ 55563 w 36"/>
              <a:gd name="T1" fmla="*/ 14287 h 19"/>
              <a:gd name="T2" fmla="*/ 28575 w 36"/>
              <a:gd name="T3" fmla="*/ 0 h 19"/>
              <a:gd name="T4" fmla="*/ 0 w 36"/>
              <a:gd name="T5" fmla="*/ 14287 h 19"/>
              <a:gd name="T6" fmla="*/ 28575 w 36"/>
              <a:gd name="T7" fmla="*/ 28575 h 19"/>
              <a:gd name="T8" fmla="*/ 55563 w 36"/>
              <a:gd name="T9" fmla="*/ 14287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9"/>
              <a:gd name="T17" fmla="*/ 36 w 36"/>
              <a:gd name="T18" fmla="*/ 19 h 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9">
                <a:moveTo>
                  <a:pt x="35" y="9"/>
                </a:moveTo>
                <a:lnTo>
                  <a:pt x="18" y="0"/>
                </a:lnTo>
                <a:lnTo>
                  <a:pt x="0" y="9"/>
                </a:lnTo>
                <a:lnTo>
                  <a:pt x="18" y="18"/>
                </a:lnTo>
                <a:lnTo>
                  <a:pt x="35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111"/>
          <p:cNvSpPr>
            <a:spLocks/>
          </p:cNvSpPr>
          <p:nvPr/>
        </p:nvSpPr>
        <p:spPr bwMode="auto">
          <a:xfrm>
            <a:off x="8590866" y="3275704"/>
            <a:ext cx="58737" cy="30162"/>
          </a:xfrm>
          <a:custGeom>
            <a:avLst/>
            <a:gdLst>
              <a:gd name="T0" fmla="*/ 57150 w 37"/>
              <a:gd name="T1" fmla="*/ 14287 h 19"/>
              <a:gd name="T2" fmla="*/ 28575 w 37"/>
              <a:gd name="T3" fmla="*/ 0 h 19"/>
              <a:gd name="T4" fmla="*/ 0 w 37"/>
              <a:gd name="T5" fmla="*/ 14287 h 19"/>
              <a:gd name="T6" fmla="*/ 28575 w 37"/>
              <a:gd name="T7" fmla="*/ 28575 h 19"/>
              <a:gd name="T8" fmla="*/ 57150 w 37"/>
              <a:gd name="T9" fmla="*/ 14287 h 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9"/>
              <a:gd name="T17" fmla="*/ 37 w 37"/>
              <a:gd name="T18" fmla="*/ 19 h 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9">
                <a:moveTo>
                  <a:pt x="36" y="9"/>
                </a:moveTo>
                <a:lnTo>
                  <a:pt x="18" y="0"/>
                </a:lnTo>
                <a:lnTo>
                  <a:pt x="0" y="9"/>
                </a:lnTo>
                <a:lnTo>
                  <a:pt x="18" y="18"/>
                </a:lnTo>
                <a:lnTo>
                  <a:pt x="36" y="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112"/>
          <p:cNvSpPr>
            <a:spLocks/>
          </p:cNvSpPr>
          <p:nvPr/>
        </p:nvSpPr>
        <p:spPr bwMode="auto">
          <a:xfrm>
            <a:off x="6325503" y="2616891"/>
            <a:ext cx="55563" cy="28575"/>
          </a:xfrm>
          <a:custGeom>
            <a:avLst/>
            <a:gdLst>
              <a:gd name="T0" fmla="*/ 53975 w 35"/>
              <a:gd name="T1" fmla="*/ 12700 h 18"/>
              <a:gd name="T2" fmla="*/ 26988 w 35"/>
              <a:gd name="T3" fmla="*/ 0 h 18"/>
              <a:gd name="T4" fmla="*/ 0 w 35"/>
              <a:gd name="T5" fmla="*/ 12700 h 18"/>
              <a:gd name="T6" fmla="*/ 26988 w 35"/>
              <a:gd name="T7" fmla="*/ 26988 h 18"/>
              <a:gd name="T8" fmla="*/ 53975 w 35"/>
              <a:gd name="T9" fmla="*/ 1270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5"/>
              <a:gd name="T16" fmla="*/ 0 h 18"/>
              <a:gd name="T17" fmla="*/ 35 w 35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5" h="18">
                <a:moveTo>
                  <a:pt x="34" y="8"/>
                </a:moveTo>
                <a:lnTo>
                  <a:pt x="17" y="0"/>
                </a:lnTo>
                <a:lnTo>
                  <a:pt x="0" y="8"/>
                </a:lnTo>
                <a:lnTo>
                  <a:pt x="17" y="17"/>
                </a:lnTo>
                <a:lnTo>
                  <a:pt x="34" y="8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113"/>
          <p:cNvSpPr>
            <a:spLocks/>
          </p:cNvSpPr>
          <p:nvPr/>
        </p:nvSpPr>
        <p:spPr bwMode="auto">
          <a:xfrm>
            <a:off x="6449328" y="2616891"/>
            <a:ext cx="60325" cy="28575"/>
          </a:xfrm>
          <a:custGeom>
            <a:avLst/>
            <a:gdLst>
              <a:gd name="T0" fmla="*/ 58738 w 38"/>
              <a:gd name="T1" fmla="*/ 12700 h 18"/>
              <a:gd name="T2" fmla="*/ 30163 w 38"/>
              <a:gd name="T3" fmla="*/ 0 h 18"/>
              <a:gd name="T4" fmla="*/ 0 w 38"/>
              <a:gd name="T5" fmla="*/ 12700 h 18"/>
              <a:gd name="T6" fmla="*/ 30163 w 38"/>
              <a:gd name="T7" fmla="*/ 26988 h 18"/>
              <a:gd name="T8" fmla="*/ 58738 w 38"/>
              <a:gd name="T9" fmla="*/ 1270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8"/>
              <a:gd name="T16" fmla="*/ 0 h 18"/>
              <a:gd name="T17" fmla="*/ 38 w 38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8" h="18">
                <a:moveTo>
                  <a:pt x="37" y="8"/>
                </a:moveTo>
                <a:lnTo>
                  <a:pt x="19" y="0"/>
                </a:lnTo>
                <a:lnTo>
                  <a:pt x="0" y="8"/>
                </a:lnTo>
                <a:lnTo>
                  <a:pt x="19" y="17"/>
                </a:lnTo>
                <a:lnTo>
                  <a:pt x="37" y="8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114"/>
          <p:cNvSpPr>
            <a:spLocks/>
          </p:cNvSpPr>
          <p:nvPr/>
        </p:nvSpPr>
        <p:spPr bwMode="auto">
          <a:xfrm>
            <a:off x="6577916" y="2616891"/>
            <a:ext cx="57150" cy="28575"/>
          </a:xfrm>
          <a:custGeom>
            <a:avLst/>
            <a:gdLst>
              <a:gd name="T0" fmla="*/ 55563 w 36"/>
              <a:gd name="T1" fmla="*/ 12700 h 18"/>
              <a:gd name="T2" fmla="*/ 26988 w 36"/>
              <a:gd name="T3" fmla="*/ 0 h 18"/>
              <a:gd name="T4" fmla="*/ 0 w 36"/>
              <a:gd name="T5" fmla="*/ 12700 h 18"/>
              <a:gd name="T6" fmla="*/ 26988 w 36"/>
              <a:gd name="T7" fmla="*/ 26988 h 18"/>
              <a:gd name="T8" fmla="*/ 55563 w 36"/>
              <a:gd name="T9" fmla="*/ 1270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8"/>
                </a:moveTo>
                <a:lnTo>
                  <a:pt x="17" y="0"/>
                </a:lnTo>
                <a:lnTo>
                  <a:pt x="0" y="8"/>
                </a:lnTo>
                <a:lnTo>
                  <a:pt x="17" y="17"/>
                </a:lnTo>
                <a:lnTo>
                  <a:pt x="35" y="8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Freeform 115"/>
          <p:cNvSpPr>
            <a:spLocks/>
          </p:cNvSpPr>
          <p:nvPr/>
        </p:nvSpPr>
        <p:spPr bwMode="auto">
          <a:xfrm>
            <a:off x="4479241" y="3263004"/>
            <a:ext cx="58737" cy="28575"/>
          </a:xfrm>
          <a:custGeom>
            <a:avLst/>
            <a:gdLst>
              <a:gd name="T0" fmla="*/ 57150 w 37"/>
              <a:gd name="T1" fmla="*/ 12700 h 18"/>
              <a:gd name="T2" fmla="*/ 28575 w 37"/>
              <a:gd name="T3" fmla="*/ 0 h 18"/>
              <a:gd name="T4" fmla="*/ 0 w 37"/>
              <a:gd name="T5" fmla="*/ 12700 h 18"/>
              <a:gd name="T6" fmla="*/ 28575 w 37"/>
              <a:gd name="T7" fmla="*/ 26988 h 18"/>
              <a:gd name="T8" fmla="*/ 57150 w 37"/>
              <a:gd name="T9" fmla="*/ 1270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8"/>
                </a:moveTo>
                <a:lnTo>
                  <a:pt x="18" y="0"/>
                </a:lnTo>
                <a:lnTo>
                  <a:pt x="0" y="8"/>
                </a:lnTo>
                <a:lnTo>
                  <a:pt x="18" y="17"/>
                </a:lnTo>
                <a:lnTo>
                  <a:pt x="36" y="8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Freeform 116"/>
          <p:cNvSpPr>
            <a:spLocks/>
          </p:cNvSpPr>
          <p:nvPr/>
        </p:nvSpPr>
        <p:spPr bwMode="auto">
          <a:xfrm>
            <a:off x="4607828" y="3263004"/>
            <a:ext cx="57150" cy="28575"/>
          </a:xfrm>
          <a:custGeom>
            <a:avLst/>
            <a:gdLst>
              <a:gd name="T0" fmla="*/ 55563 w 36"/>
              <a:gd name="T1" fmla="*/ 12700 h 18"/>
              <a:gd name="T2" fmla="*/ 26988 w 36"/>
              <a:gd name="T3" fmla="*/ 0 h 18"/>
              <a:gd name="T4" fmla="*/ 0 w 36"/>
              <a:gd name="T5" fmla="*/ 12700 h 18"/>
              <a:gd name="T6" fmla="*/ 26988 w 36"/>
              <a:gd name="T7" fmla="*/ 26988 h 18"/>
              <a:gd name="T8" fmla="*/ 55563 w 36"/>
              <a:gd name="T9" fmla="*/ 1270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6"/>
              <a:gd name="T16" fmla="*/ 0 h 18"/>
              <a:gd name="T17" fmla="*/ 36 w 36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6" h="18">
                <a:moveTo>
                  <a:pt x="35" y="8"/>
                </a:moveTo>
                <a:lnTo>
                  <a:pt x="17" y="0"/>
                </a:lnTo>
                <a:lnTo>
                  <a:pt x="0" y="8"/>
                </a:lnTo>
                <a:lnTo>
                  <a:pt x="17" y="17"/>
                </a:lnTo>
                <a:lnTo>
                  <a:pt x="35" y="8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Freeform 117"/>
          <p:cNvSpPr>
            <a:spLocks/>
          </p:cNvSpPr>
          <p:nvPr/>
        </p:nvSpPr>
        <p:spPr bwMode="auto">
          <a:xfrm>
            <a:off x="4733241" y="3263004"/>
            <a:ext cx="58737" cy="28575"/>
          </a:xfrm>
          <a:custGeom>
            <a:avLst/>
            <a:gdLst>
              <a:gd name="T0" fmla="*/ 57150 w 37"/>
              <a:gd name="T1" fmla="*/ 12700 h 18"/>
              <a:gd name="T2" fmla="*/ 28575 w 37"/>
              <a:gd name="T3" fmla="*/ 0 h 18"/>
              <a:gd name="T4" fmla="*/ 0 w 37"/>
              <a:gd name="T5" fmla="*/ 12700 h 18"/>
              <a:gd name="T6" fmla="*/ 28575 w 37"/>
              <a:gd name="T7" fmla="*/ 26988 h 18"/>
              <a:gd name="T8" fmla="*/ 57150 w 37"/>
              <a:gd name="T9" fmla="*/ 12700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"/>
              <a:gd name="T16" fmla="*/ 0 h 18"/>
              <a:gd name="T17" fmla="*/ 37 w 37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" h="18">
                <a:moveTo>
                  <a:pt x="36" y="8"/>
                </a:moveTo>
                <a:lnTo>
                  <a:pt x="18" y="0"/>
                </a:lnTo>
                <a:lnTo>
                  <a:pt x="0" y="8"/>
                </a:lnTo>
                <a:lnTo>
                  <a:pt x="18" y="17"/>
                </a:lnTo>
                <a:lnTo>
                  <a:pt x="36" y="8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118"/>
          <p:cNvSpPr>
            <a:spLocks/>
          </p:cNvSpPr>
          <p:nvPr/>
        </p:nvSpPr>
        <p:spPr bwMode="auto">
          <a:xfrm>
            <a:off x="3226703" y="1588191"/>
            <a:ext cx="1588" cy="1912938"/>
          </a:xfrm>
          <a:custGeom>
            <a:avLst/>
            <a:gdLst>
              <a:gd name="T0" fmla="*/ 0 w 1"/>
              <a:gd name="T1" fmla="*/ 0 h 1205"/>
              <a:gd name="T2" fmla="*/ 0 w 1"/>
              <a:gd name="T3" fmla="*/ 1911350 h 1205"/>
              <a:gd name="T4" fmla="*/ 0 w 1"/>
              <a:gd name="T5" fmla="*/ 0 h 1205"/>
              <a:gd name="T6" fmla="*/ 0 60000 65536"/>
              <a:gd name="T7" fmla="*/ 0 60000 65536"/>
              <a:gd name="T8" fmla="*/ 0 60000 65536"/>
              <a:gd name="T9" fmla="*/ 0 w 1"/>
              <a:gd name="T10" fmla="*/ 0 h 1205"/>
              <a:gd name="T11" fmla="*/ 1 w 1"/>
              <a:gd name="T12" fmla="*/ 1205 h 12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" h="1205">
                <a:moveTo>
                  <a:pt x="0" y="0"/>
                </a:moveTo>
                <a:lnTo>
                  <a:pt x="0" y="1204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Freeform 119"/>
          <p:cNvSpPr>
            <a:spLocks/>
          </p:cNvSpPr>
          <p:nvPr/>
        </p:nvSpPr>
        <p:spPr bwMode="auto">
          <a:xfrm>
            <a:off x="3240991" y="3472554"/>
            <a:ext cx="114300" cy="1587"/>
          </a:xfrm>
          <a:custGeom>
            <a:avLst/>
            <a:gdLst>
              <a:gd name="T0" fmla="*/ 0 w 72"/>
              <a:gd name="T1" fmla="*/ 0 h 1"/>
              <a:gd name="T2" fmla="*/ 112713 w 72"/>
              <a:gd name="T3" fmla="*/ 0 h 1"/>
              <a:gd name="T4" fmla="*/ 0 w 72"/>
              <a:gd name="T5" fmla="*/ 0 h 1"/>
              <a:gd name="T6" fmla="*/ 0 60000 65536"/>
              <a:gd name="T7" fmla="*/ 0 60000 65536"/>
              <a:gd name="T8" fmla="*/ 0 60000 65536"/>
              <a:gd name="T9" fmla="*/ 0 w 72"/>
              <a:gd name="T10" fmla="*/ 0 h 1"/>
              <a:gd name="T11" fmla="*/ 72 w 72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1">
                <a:moveTo>
                  <a:pt x="0" y="0"/>
                </a:moveTo>
                <a:lnTo>
                  <a:pt x="71" y="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Freeform 120"/>
          <p:cNvSpPr>
            <a:spLocks/>
          </p:cNvSpPr>
          <p:nvPr/>
        </p:nvSpPr>
        <p:spPr bwMode="auto">
          <a:xfrm>
            <a:off x="3226703" y="1616766"/>
            <a:ext cx="142875" cy="1588"/>
          </a:xfrm>
          <a:custGeom>
            <a:avLst/>
            <a:gdLst>
              <a:gd name="T0" fmla="*/ 0 w 90"/>
              <a:gd name="T1" fmla="*/ 0 h 1"/>
              <a:gd name="T2" fmla="*/ 141288 w 90"/>
              <a:gd name="T3" fmla="*/ 0 h 1"/>
              <a:gd name="T4" fmla="*/ 0 w 90"/>
              <a:gd name="T5" fmla="*/ 0 h 1"/>
              <a:gd name="T6" fmla="*/ 0 60000 65536"/>
              <a:gd name="T7" fmla="*/ 0 60000 65536"/>
              <a:gd name="T8" fmla="*/ 0 60000 65536"/>
              <a:gd name="T9" fmla="*/ 0 w 90"/>
              <a:gd name="T10" fmla="*/ 0 h 1"/>
              <a:gd name="T11" fmla="*/ 90 w 90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0" h="1">
                <a:moveTo>
                  <a:pt x="0" y="0"/>
                </a:moveTo>
                <a:lnTo>
                  <a:pt x="89" y="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Freeform 121"/>
          <p:cNvSpPr>
            <a:spLocks/>
          </p:cNvSpPr>
          <p:nvPr/>
        </p:nvSpPr>
        <p:spPr bwMode="auto">
          <a:xfrm>
            <a:off x="2312303" y="3555104"/>
            <a:ext cx="7800975" cy="1587"/>
          </a:xfrm>
          <a:custGeom>
            <a:avLst/>
            <a:gdLst>
              <a:gd name="T0" fmla="*/ 0 w 4914"/>
              <a:gd name="T1" fmla="*/ 0 h 1"/>
              <a:gd name="T2" fmla="*/ 7799388 w 4914"/>
              <a:gd name="T3" fmla="*/ 0 h 1"/>
              <a:gd name="T4" fmla="*/ 0 w 4914"/>
              <a:gd name="T5" fmla="*/ 0 h 1"/>
              <a:gd name="T6" fmla="*/ 0 60000 65536"/>
              <a:gd name="T7" fmla="*/ 0 60000 65536"/>
              <a:gd name="T8" fmla="*/ 0 60000 65536"/>
              <a:gd name="T9" fmla="*/ 0 w 4914"/>
              <a:gd name="T10" fmla="*/ 0 h 1"/>
              <a:gd name="T11" fmla="*/ 4914 w 4914"/>
              <a:gd name="T12" fmla="*/ 1 h 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914" h="1">
                <a:moveTo>
                  <a:pt x="0" y="0"/>
                </a:moveTo>
                <a:lnTo>
                  <a:pt x="4913" y="0"/>
                </a:lnTo>
                <a:lnTo>
                  <a:pt x="0" y="0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Freeform 122"/>
          <p:cNvSpPr>
            <a:spLocks/>
          </p:cNvSpPr>
          <p:nvPr/>
        </p:nvSpPr>
        <p:spPr bwMode="auto">
          <a:xfrm>
            <a:off x="3448953" y="3932929"/>
            <a:ext cx="69850" cy="187325"/>
          </a:xfrm>
          <a:custGeom>
            <a:avLst/>
            <a:gdLst>
              <a:gd name="T0" fmla="*/ 14288 w 44"/>
              <a:gd name="T1" fmla="*/ 0 h 118"/>
              <a:gd name="T2" fmla="*/ 30163 w 44"/>
              <a:gd name="T3" fmla="*/ 17463 h 118"/>
              <a:gd name="T4" fmla="*/ 68263 w 44"/>
              <a:gd name="T5" fmla="*/ 98425 h 118"/>
              <a:gd name="T6" fmla="*/ 14288 w 44"/>
              <a:gd name="T7" fmla="*/ 171450 h 118"/>
              <a:gd name="T8" fmla="*/ 0 w 44"/>
              <a:gd name="T9" fmla="*/ 185738 h 118"/>
              <a:gd name="T10" fmla="*/ 14288 w 44"/>
              <a:gd name="T11" fmla="*/ 0 h 1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4"/>
              <a:gd name="T19" fmla="*/ 0 h 118"/>
              <a:gd name="T20" fmla="*/ 44 w 44"/>
              <a:gd name="T21" fmla="*/ 118 h 1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4" h="118">
                <a:moveTo>
                  <a:pt x="9" y="0"/>
                </a:moveTo>
                <a:lnTo>
                  <a:pt x="19" y="11"/>
                </a:lnTo>
                <a:lnTo>
                  <a:pt x="43" y="62"/>
                </a:lnTo>
                <a:lnTo>
                  <a:pt x="9" y="108"/>
                </a:lnTo>
                <a:lnTo>
                  <a:pt x="0" y="117"/>
                </a:lnTo>
                <a:lnTo>
                  <a:pt x="9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Freeform 123"/>
          <p:cNvSpPr>
            <a:spLocks/>
          </p:cNvSpPr>
          <p:nvPr/>
        </p:nvSpPr>
        <p:spPr bwMode="auto">
          <a:xfrm>
            <a:off x="3448953" y="4025004"/>
            <a:ext cx="104775" cy="95250"/>
          </a:xfrm>
          <a:custGeom>
            <a:avLst/>
            <a:gdLst>
              <a:gd name="T0" fmla="*/ 103188 w 66"/>
              <a:gd name="T1" fmla="*/ 41275 h 60"/>
              <a:gd name="T2" fmla="*/ 0 w 66"/>
              <a:gd name="T3" fmla="*/ 93663 h 60"/>
              <a:gd name="T4" fmla="*/ 66675 w 66"/>
              <a:gd name="T5" fmla="*/ 0 h 60"/>
              <a:gd name="T6" fmla="*/ 103188 w 66"/>
              <a:gd name="T7" fmla="*/ 41275 h 60"/>
              <a:gd name="T8" fmla="*/ 0 60000 65536"/>
              <a:gd name="T9" fmla="*/ 0 60000 65536"/>
              <a:gd name="T10" fmla="*/ 0 60000 65536"/>
              <a:gd name="T11" fmla="*/ 0 60000 65536"/>
              <a:gd name="T12" fmla="*/ 0 w 66"/>
              <a:gd name="T13" fmla="*/ 0 h 60"/>
              <a:gd name="T14" fmla="*/ 66 w 66"/>
              <a:gd name="T15" fmla="*/ 60 h 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6" h="60">
                <a:moveTo>
                  <a:pt x="65" y="26"/>
                </a:moveTo>
                <a:lnTo>
                  <a:pt x="0" y="59"/>
                </a:lnTo>
                <a:lnTo>
                  <a:pt x="42" y="0"/>
                </a:lnTo>
                <a:lnTo>
                  <a:pt x="65" y="2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Rectangle 124"/>
          <p:cNvSpPr>
            <a:spLocks noChangeArrowheads="1"/>
          </p:cNvSpPr>
          <p:nvPr/>
        </p:nvSpPr>
        <p:spPr bwMode="auto">
          <a:xfrm>
            <a:off x="2104863" y="2237635"/>
            <a:ext cx="1003481" cy="582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en-US" sz="1600" b="1" dirty="0" smtClean="0">
                <a:solidFill>
                  <a:srgbClr val="AA0311"/>
                </a:solidFill>
                <a:latin typeface="Arial" charset="0"/>
              </a:rPr>
              <a:t>Non-leaf</a:t>
            </a:r>
          </a:p>
          <a:p>
            <a:r>
              <a:rPr lang="en-US" altLang="en-US" sz="1600" b="1" dirty="0" smtClean="0">
                <a:solidFill>
                  <a:srgbClr val="AA0311"/>
                </a:solidFill>
                <a:latin typeface="Arial" charset="0"/>
              </a:rPr>
              <a:t>Pages</a:t>
            </a:r>
            <a:endParaRPr lang="en-US" altLang="en-US" sz="1600" b="1" dirty="0">
              <a:solidFill>
                <a:srgbClr val="AA0311"/>
              </a:solidFill>
              <a:latin typeface="Arial" charset="0"/>
            </a:endParaRPr>
          </a:p>
        </p:txBody>
      </p:sp>
      <p:sp>
        <p:nvSpPr>
          <p:cNvPr id="94" name="Rectangle 126"/>
          <p:cNvSpPr>
            <a:spLocks noChangeArrowheads="1"/>
          </p:cNvSpPr>
          <p:nvPr/>
        </p:nvSpPr>
        <p:spPr bwMode="auto">
          <a:xfrm>
            <a:off x="2229460" y="4303338"/>
            <a:ext cx="4588168" cy="3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488" tIns="44450" rIns="90488" bIns="44450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en-US" sz="1600" b="1" dirty="0" smtClean="0">
                <a:solidFill>
                  <a:srgbClr val="AA0311"/>
                </a:solidFill>
                <a:latin typeface="Arial" charset="0"/>
              </a:rPr>
              <a:t>Leaf Pages  (sorted </a:t>
            </a:r>
            <a:r>
              <a:rPr lang="en-US" altLang="en-US" sz="1600" b="1" dirty="0">
                <a:solidFill>
                  <a:srgbClr val="AA0311"/>
                </a:solidFill>
                <a:latin typeface="Arial" charset="0"/>
              </a:rPr>
              <a:t>by search key)</a:t>
            </a:r>
          </a:p>
        </p:txBody>
      </p:sp>
      <p:sp>
        <p:nvSpPr>
          <p:cNvPr id="95" name="Line 128"/>
          <p:cNvSpPr>
            <a:spLocks noChangeShapeType="1"/>
          </p:cNvSpPr>
          <p:nvPr/>
        </p:nvSpPr>
        <p:spPr bwMode="auto">
          <a:xfrm>
            <a:off x="4379228" y="3837679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Line 129"/>
          <p:cNvSpPr>
            <a:spLocks noChangeShapeType="1"/>
          </p:cNvSpPr>
          <p:nvPr/>
        </p:nvSpPr>
        <p:spPr bwMode="auto">
          <a:xfrm>
            <a:off x="6284228" y="3837679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Line 130"/>
          <p:cNvSpPr>
            <a:spLocks noChangeShapeType="1"/>
          </p:cNvSpPr>
          <p:nvPr/>
        </p:nvSpPr>
        <p:spPr bwMode="auto">
          <a:xfrm>
            <a:off x="8189228" y="3837679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0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293291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3 &gt;  Data Entries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Index Data Entries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sz="3400" dirty="0">
                <a:ea typeface="ＭＳ Ｐゴシック" charset="-128"/>
              </a:rPr>
              <a:t>The actual data may not be in the same file as the index</a:t>
            </a:r>
          </a:p>
          <a:p>
            <a:r>
              <a:rPr lang="en-US" altLang="en-US" sz="3400" dirty="0">
                <a:ea typeface="ＭＳ Ｐゴシック" charset="-128"/>
              </a:rPr>
              <a:t>In a data entry with search key </a:t>
            </a:r>
            <a:r>
              <a:rPr lang="en-US" altLang="en-US" sz="3400" b="1" dirty="0">
                <a:ea typeface="ＭＳ Ｐゴシック" charset="-128"/>
              </a:rPr>
              <a:t>k</a:t>
            </a:r>
            <a:r>
              <a:rPr lang="en-US" altLang="en-US" sz="3400" dirty="0">
                <a:ea typeface="ＭＳ Ｐゴシック" charset="-128"/>
              </a:rPr>
              <a:t> we have 3 alternatives of what to store:</a:t>
            </a:r>
          </a:p>
          <a:p>
            <a:pPr lvl="1">
              <a:buFont typeface="Arial" charset="0"/>
              <a:buChar char="•"/>
            </a:pPr>
            <a:r>
              <a:rPr lang="en-US" altLang="en-US" sz="3400" b="1" dirty="0" smtClean="0">
                <a:ea typeface="ＭＳ Ｐゴシック" charset="-128"/>
              </a:rPr>
              <a:t>Alternative 1:</a:t>
            </a:r>
            <a:r>
              <a:rPr lang="en-US" altLang="en-US" sz="3400" dirty="0" smtClean="0">
                <a:ea typeface="ＭＳ Ｐゴシック" charset="-128"/>
              </a:rPr>
              <a:t> the </a:t>
            </a:r>
            <a:r>
              <a:rPr lang="en-US" altLang="en-US" sz="3400" dirty="0">
                <a:ea typeface="ＭＳ Ｐゴシック" charset="-128"/>
              </a:rPr>
              <a:t>record with key value</a:t>
            </a:r>
            <a:r>
              <a:rPr lang="en-US" altLang="en-US" sz="3400" b="1" dirty="0">
                <a:ea typeface="ＭＳ Ｐゴシック" charset="-128"/>
              </a:rPr>
              <a:t> k</a:t>
            </a:r>
            <a:endParaRPr lang="en-US" altLang="en-US" sz="3400" dirty="0">
              <a:ea typeface="ＭＳ Ｐゴシック" charset="-128"/>
            </a:endParaRPr>
          </a:p>
          <a:p>
            <a:pPr lvl="1">
              <a:buFont typeface="Arial" charset="0"/>
              <a:buChar char="•"/>
            </a:pPr>
            <a:r>
              <a:rPr lang="en-US" altLang="en-US" sz="3400" b="1" dirty="0" smtClean="0">
                <a:ea typeface="ＭＳ Ｐゴシック" charset="-128"/>
              </a:rPr>
              <a:t>Alternative 2:</a:t>
            </a:r>
            <a:r>
              <a:rPr lang="en-US" altLang="en-US" sz="3400" dirty="0" smtClean="0">
                <a:ea typeface="ＭＳ Ｐゴシック" charset="-128"/>
              </a:rPr>
              <a:t> &lt;</a:t>
            </a:r>
            <a:r>
              <a:rPr lang="en-US" altLang="en-US" sz="3400" b="1" dirty="0" smtClean="0">
                <a:ea typeface="ＭＳ Ｐゴシック" charset="-128"/>
              </a:rPr>
              <a:t>k</a:t>
            </a:r>
            <a:r>
              <a:rPr lang="en-US" altLang="en-US" sz="3400" dirty="0">
                <a:ea typeface="ＭＳ Ｐゴシック" charset="-128"/>
              </a:rPr>
              <a:t>, </a:t>
            </a:r>
            <a:r>
              <a:rPr lang="en-US" altLang="en-US" sz="3400" dirty="0">
                <a:solidFill>
                  <a:srgbClr val="AA0311"/>
                </a:solidFill>
                <a:ea typeface="ＭＳ Ｐゴシック" charset="-128"/>
              </a:rPr>
              <a:t>rid</a:t>
            </a:r>
            <a:r>
              <a:rPr lang="en-US" altLang="en-US" sz="3400" dirty="0">
                <a:ea typeface="ＭＳ Ｐゴシック" charset="-128"/>
              </a:rPr>
              <a:t> of record with search key value</a:t>
            </a:r>
            <a:r>
              <a:rPr lang="en-US" altLang="en-US" sz="3400" b="1" dirty="0">
                <a:ea typeface="ＭＳ Ｐゴシック" charset="-128"/>
              </a:rPr>
              <a:t> k</a:t>
            </a:r>
            <a:r>
              <a:rPr lang="en-US" altLang="en-US" sz="3400" dirty="0">
                <a:ea typeface="ＭＳ Ｐゴシック" charset="-128"/>
              </a:rPr>
              <a:t>&gt;</a:t>
            </a:r>
          </a:p>
          <a:p>
            <a:pPr lvl="1">
              <a:buFont typeface="Arial" charset="0"/>
              <a:buChar char="•"/>
            </a:pPr>
            <a:r>
              <a:rPr lang="en-US" altLang="en-US" sz="3400" b="1" dirty="0" smtClean="0">
                <a:ea typeface="ＭＳ Ｐゴシック" charset="-128"/>
              </a:rPr>
              <a:t>Alternative 3:</a:t>
            </a:r>
            <a:r>
              <a:rPr lang="en-US" altLang="en-US" sz="3400" dirty="0" smtClean="0">
                <a:ea typeface="ＭＳ Ｐゴシック" charset="-128"/>
              </a:rPr>
              <a:t> &lt;</a:t>
            </a:r>
            <a:r>
              <a:rPr lang="en-US" altLang="en-US" sz="3400" b="1" dirty="0" smtClean="0">
                <a:ea typeface="ＭＳ Ｐゴシック" charset="-128"/>
              </a:rPr>
              <a:t>k</a:t>
            </a:r>
            <a:r>
              <a:rPr lang="en-US" altLang="en-US" sz="3400" dirty="0">
                <a:ea typeface="ＭＳ Ｐゴシック" charset="-128"/>
              </a:rPr>
              <a:t>, </a:t>
            </a:r>
            <a:r>
              <a:rPr lang="en-US" altLang="en-US" sz="3400" dirty="0">
                <a:solidFill>
                  <a:srgbClr val="AA0311"/>
                </a:solidFill>
                <a:ea typeface="ＭＳ Ｐゴシック" charset="-128"/>
              </a:rPr>
              <a:t>list of rids </a:t>
            </a:r>
            <a:r>
              <a:rPr lang="en-US" altLang="en-US" sz="3400" dirty="0">
                <a:ea typeface="ＭＳ Ｐゴシック" charset="-128"/>
              </a:rPr>
              <a:t>of records with search key </a:t>
            </a:r>
            <a:r>
              <a:rPr lang="en-US" altLang="en-US" sz="3400" b="1" dirty="0">
                <a:ea typeface="ＭＳ Ｐゴシック" charset="-128"/>
              </a:rPr>
              <a:t>k</a:t>
            </a:r>
            <a:r>
              <a:rPr lang="en-US" altLang="en-US" sz="3400" dirty="0">
                <a:ea typeface="ＭＳ Ｐゴシック" charset="-128"/>
              </a:rPr>
              <a:t>&gt;</a:t>
            </a:r>
          </a:p>
          <a:p>
            <a:r>
              <a:rPr lang="en-US" altLang="en-US" sz="3400" dirty="0">
                <a:ea typeface="ＭＳ Ｐゴシック" charset="-128"/>
              </a:rPr>
              <a:t>The choice of alternative for data entries is </a:t>
            </a:r>
            <a:r>
              <a:rPr lang="en-US" altLang="en-US" sz="3400" dirty="0">
                <a:solidFill>
                  <a:srgbClr val="AA0311"/>
                </a:solidFill>
                <a:ea typeface="ＭＳ Ｐゴシック" charset="-128"/>
              </a:rPr>
              <a:t>independent </a:t>
            </a:r>
            <a:r>
              <a:rPr lang="en-US" altLang="en-US" sz="3400" dirty="0">
                <a:ea typeface="ＭＳ Ｐゴシック" charset="-128"/>
              </a:rPr>
              <a:t>of the indexing </a:t>
            </a:r>
            <a:r>
              <a:rPr lang="en-US" altLang="en-US" sz="3400" dirty="0" smtClean="0">
                <a:ea typeface="ＭＳ Ｐゴシック" charset="-128"/>
              </a:rPr>
              <a:t>technique</a:t>
            </a:r>
            <a:endParaRPr lang="en-US" altLang="en-US" sz="34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776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293291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3 &gt;  Data Entries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Alternatives for Data Entries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en-US" sz="3600" dirty="0" smtClean="0">
                <a:ea typeface="ＭＳ Ｐゴシック" charset="-128"/>
              </a:rPr>
              <a:t>Alternative </a:t>
            </a:r>
            <a:r>
              <a:rPr lang="en-US" altLang="en-US" sz="3600" dirty="0">
                <a:ea typeface="ＭＳ Ｐゴシック" charset="-128"/>
              </a:rPr>
              <a:t>#1</a:t>
            </a:r>
            <a:r>
              <a:rPr lang="en-US" altLang="en-US" sz="3600" dirty="0" smtClean="0">
                <a:ea typeface="ＭＳ Ｐゴシック" charset="-128"/>
              </a:rPr>
              <a:t>:</a:t>
            </a:r>
          </a:p>
          <a:p>
            <a:pPr marL="0" indent="0">
              <a:buNone/>
            </a:pPr>
            <a:endParaRPr lang="en-US" altLang="en-US" sz="3600" dirty="0">
              <a:ea typeface="ＭＳ Ｐゴシック" charset="-128"/>
            </a:endParaRPr>
          </a:p>
          <a:p>
            <a:pPr>
              <a:buSzPct val="75000"/>
            </a:pPr>
            <a:r>
              <a:rPr lang="en-US" altLang="en-US" sz="3600" dirty="0">
                <a:ea typeface="ＭＳ Ｐゴシック" charset="-128"/>
              </a:rPr>
              <a:t>index structure is a file organization for records </a:t>
            </a:r>
            <a:endParaRPr lang="en-US" altLang="en-US" sz="3600" dirty="0" smtClean="0">
              <a:ea typeface="ＭＳ Ｐゴシック" charset="-128"/>
            </a:endParaRPr>
          </a:p>
          <a:p>
            <a:pPr>
              <a:buSzPct val="75000"/>
            </a:pPr>
            <a:endParaRPr lang="en-US" altLang="en-US" sz="3600" dirty="0">
              <a:ea typeface="ＭＳ Ｐゴシック" charset="-128"/>
            </a:endParaRPr>
          </a:p>
          <a:p>
            <a:pPr>
              <a:buSzPct val="75000"/>
            </a:pPr>
            <a:r>
              <a:rPr lang="en-US" altLang="en-US" sz="3600" dirty="0">
                <a:solidFill>
                  <a:srgbClr val="AA0311"/>
                </a:solidFill>
                <a:ea typeface="ＭＳ Ｐゴシック" charset="-128"/>
              </a:rPr>
              <a:t>at most one </a:t>
            </a:r>
            <a:r>
              <a:rPr lang="en-US" altLang="en-US" sz="3600" dirty="0">
                <a:ea typeface="ＭＳ Ｐゴシック" charset="-128"/>
              </a:rPr>
              <a:t>index on a given collection of data records </a:t>
            </a:r>
            <a:r>
              <a:rPr lang="en-US" altLang="en-US" sz="3600" dirty="0" smtClean="0">
                <a:ea typeface="ＭＳ Ｐゴシック" charset="-128"/>
              </a:rPr>
              <a:t>(</a:t>
            </a:r>
            <a:r>
              <a:rPr lang="en-US" altLang="en-US" sz="3600" dirty="0">
                <a:ea typeface="ＭＳ Ｐゴシック" charset="-128"/>
              </a:rPr>
              <a:t>why</a:t>
            </a:r>
            <a:r>
              <a:rPr lang="en-US" altLang="en-US" sz="3600" dirty="0" smtClean="0">
                <a:ea typeface="ＭＳ Ｐゴシック" charset="-128"/>
              </a:rPr>
              <a:t>?)</a:t>
            </a:r>
          </a:p>
          <a:p>
            <a:pPr>
              <a:buSzPct val="75000"/>
            </a:pPr>
            <a:endParaRPr lang="en-US" altLang="en-US" sz="3600" dirty="0">
              <a:ea typeface="ＭＳ Ｐゴシック" charset="-128"/>
            </a:endParaRPr>
          </a:p>
          <a:p>
            <a:pPr>
              <a:buSzPct val="75000"/>
            </a:pPr>
            <a:r>
              <a:rPr lang="en-US" altLang="en-US" sz="3600" dirty="0">
                <a:ea typeface="ＭＳ Ｐゴシック" charset="-128"/>
              </a:rPr>
              <a:t>if data records are very large,  the number of pages containing data entries is high (slower search)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44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293291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3 &gt;  Data Entries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Alternatives for Data Entries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en-US" sz="3600" dirty="0" smtClean="0">
                <a:ea typeface="ＭＳ Ｐゴシック" charset="-128"/>
              </a:rPr>
              <a:t>Alternatives #2 and #3:</a:t>
            </a:r>
          </a:p>
          <a:p>
            <a:pPr marL="0" indent="0">
              <a:buNone/>
            </a:pPr>
            <a:endParaRPr lang="en-US" altLang="en-US" sz="3600" dirty="0">
              <a:ea typeface="ＭＳ Ｐゴシック" charset="-128"/>
            </a:endParaRPr>
          </a:p>
          <a:p>
            <a:pPr>
              <a:buSzPct val="75000"/>
            </a:pPr>
            <a:r>
              <a:rPr lang="en-US" altLang="en-US" sz="3600" dirty="0">
                <a:ea typeface="ＭＳ Ｐゴシック" charset="-128"/>
              </a:rPr>
              <a:t>Data entries are typically much smaller than data records.  So, better than #1 with large data records, especially if search keys are </a:t>
            </a:r>
            <a:r>
              <a:rPr lang="en-US" altLang="en-US" sz="3600" dirty="0" smtClean="0">
                <a:ea typeface="ＭＳ Ｐゴシック" charset="-128"/>
              </a:rPr>
              <a:t>small</a:t>
            </a:r>
          </a:p>
          <a:p>
            <a:pPr>
              <a:buSzPct val="75000"/>
            </a:pPr>
            <a:endParaRPr lang="en-US" altLang="en-US" sz="3600" dirty="0">
              <a:ea typeface="ＭＳ Ｐゴシック" charset="-128"/>
            </a:endParaRPr>
          </a:p>
          <a:p>
            <a:pPr>
              <a:buSzPct val="75000"/>
            </a:pPr>
            <a:r>
              <a:rPr lang="en-US" altLang="en-US" sz="3600" dirty="0">
                <a:ea typeface="ＭＳ Ｐゴシック" charset="-128"/>
              </a:rPr>
              <a:t>#3 is more compact than #2, but leads to variable sized data entries even if search keys are of fixed length</a:t>
            </a:r>
          </a:p>
        </p:txBody>
      </p:sp>
    </p:spTree>
    <p:extLst>
      <p:ext uri="{BB962C8B-B14F-4D97-AF65-F5344CB8AC3E}">
        <p14:creationId xmlns:p14="http://schemas.microsoft.com/office/powerpoint/2010/main" val="146233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25867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3 &gt;  Indexes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More on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en-US" sz="3600" dirty="0">
              <a:ea typeface="ＭＳ Ｐゴシック" charset="-128"/>
            </a:endParaRPr>
          </a:p>
          <a:p>
            <a:pPr>
              <a:buSzPct val="75000"/>
            </a:pPr>
            <a:r>
              <a:rPr lang="en-US" altLang="en-US" sz="3600" dirty="0" smtClean="0">
                <a:ea typeface="ＭＳ Ｐゴシック" charset="-128"/>
              </a:rPr>
              <a:t>A file can have several indexes</a:t>
            </a:r>
          </a:p>
          <a:p>
            <a:pPr>
              <a:buSzPct val="75000"/>
            </a:pPr>
            <a:endParaRPr lang="en-US" altLang="en-US" sz="3600" dirty="0">
              <a:ea typeface="ＭＳ Ｐゴシック" charset="-128"/>
            </a:endParaRPr>
          </a:p>
          <a:p>
            <a:pPr>
              <a:buSzPct val="75000"/>
            </a:pPr>
            <a:r>
              <a:rPr lang="en-US" altLang="en-US" sz="3600" dirty="0" smtClean="0">
                <a:ea typeface="ＭＳ Ｐゴシック" charset="-128"/>
              </a:rPr>
              <a:t>Index classification:</a:t>
            </a:r>
          </a:p>
          <a:p>
            <a:pPr lvl="1">
              <a:buSzPct val="75000"/>
            </a:pPr>
            <a:r>
              <a:rPr lang="en-US" altLang="en-US" sz="3200" i="1" dirty="0" smtClean="0">
                <a:ea typeface="ＭＳ Ｐゴシック" charset="-128"/>
              </a:rPr>
              <a:t>Primary</a:t>
            </a:r>
            <a:r>
              <a:rPr lang="en-US" altLang="en-US" sz="3200" dirty="0" smtClean="0">
                <a:ea typeface="ＭＳ Ｐゴシック" charset="-128"/>
              </a:rPr>
              <a:t> vs </a:t>
            </a:r>
            <a:r>
              <a:rPr lang="en-US" altLang="en-US" sz="3200" i="1" dirty="0" smtClean="0">
                <a:ea typeface="ＭＳ Ｐゴシック" charset="-128"/>
              </a:rPr>
              <a:t>secondary</a:t>
            </a:r>
          </a:p>
          <a:p>
            <a:pPr lvl="1">
              <a:buSzPct val="75000"/>
            </a:pPr>
            <a:r>
              <a:rPr lang="en-US" altLang="en-US" sz="3200" i="1" dirty="0" smtClean="0">
                <a:ea typeface="ＭＳ Ｐゴシック" charset="-128"/>
              </a:rPr>
              <a:t>Clustered</a:t>
            </a:r>
            <a:r>
              <a:rPr lang="en-US" altLang="en-US" sz="3200" dirty="0" smtClean="0">
                <a:ea typeface="ＭＳ Ｐゴシック" charset="-128"/>
              </a:rPr>
              <a:t> vs </a:t>
            </a:r>
            <a:r>
              <a:rPr lang="en-US" altLang="en-US" sz="3200" i="1" dirty="0" err="1" smtClean="0">
                <a:ea typeface="ＭＳ Ｐゴシック" charset="-128"/>
              </a:rPr>
              <a:t>unclustered</a:t>
            </a:r>
            <a:endParaRPr lang="en-US" altLang="en-US" sz="3200" i="1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677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Great work on the midterm!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You’re halfway done</a:t>
            </a:r>
            <a:r>
              <a:rPr lang="en-US" dirty="0" smtClean="0">
                <a:latin typeface="+mj-lt"/>
              </a:rPr>
              <a:t>!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This half of the class will be more relaxed</a:t>
            </a:r>
            <a:endParaRPr lang="en-US" dirty="0">
              <a:latin typeface="+mj-lt"/>
            </a:endParaRPr>
          </a:p>
          <a:p>
            <a:pPr lvl="1"/>
            <a:r>
              <a:rPr lang="en-US" dirty="0" smtClean="0">
                <a:latin typeface="+mj-lt"/>
              </a:rPr>
              <a:t>Project Part 2 due next Wednesday</a:t>
            </a:r>
          </a:p>
          <a:p>
            <a:pPr lvl="1"/>
            <a:r>
              <a:rPr lang="en-US" dirty="0" smtClean="0">
                <a:latin typeface="+mj-lt"/>
              </a:rPr>
              <a:t>Project Part 3 due on November 22</a:t>
            </a:r>
            <a:r>
              <a:rPr lang="en-US" baseline="30000" dirty="0" smtClean="0">
                <a:latin typeface="+mj-lt"/>
              </a:rPr>
              <a:t>nd</a:t>
            </a:r>
            <a:r>
              <a:rPr lang="en-US" dirty="0" smtClean="0">
                <a:latin typeface="+mj-lt"/>
              </a:rPr>
              <a:t> (before Thanksgiving </a:t>
            </a:r>
            <a:r>
              <a:rPr lang="en-US" dirty="0" smtClean="0">
                <a:latin typeface="+mj-lt"/>
                <a:sym typeface="Wingdings"/>
              </a:rPr>
              <a:t>)</a:t>
            </a:r>
          </a:p>
          <a:p>
            <a:pPr lvl="1"/>
            <a:endParaRPr lang="en-US" dirty="0" smtClean="0">
              <a:latin typeface="+mj-lt"/>
              <a:sym typeface="Wingdings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  <a:sym typeface="Wingdings"/>
              </a:rPr>
              <a:t>What do you want to do on November 22</a:t>
            </a:r>
            <a:r>
              <a:rPr lang="en-US" baseline="30000" dirty="0" smtClean="0">
                <a:latin typeface="+mj-lt"/>
                <a:sym typeface="Wingdings"/>
              </a:rPr>
              <a:t>nd</a:t>
            </a:r>
            <a:r>
              <a:rPr lang="en-US" dirty="0" smtClean="0">
                <a:latin typeface="+mj-lt"/>
                <a:sym typeface="Wingdings"/>
              </a:rPr>
              <a:t>?</a:t>
            </a:r>
            <a:endParaRPr lang="en-US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9396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937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230063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3 &gt;  </a:t>
              </a:r>
              <a:r>
                <a:rPr lang="en-US" sz="1400" b="1" i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PvS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Primary vs Secondary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400" dirty="0">
                <a:ea typeface="ＭＳ Ｐゴシック" charset="-128"/>
              </a:rPr>
              <a:t>If the search key contains the primary key, it is called a </a:t>
            </a:r>
            <a:r>
              <a:rPr lang="en-US" altLang="en-US" sz="3400" dirty="0">
                <a:solidFill>
                  <a:srgbClr val="AA0311"/>
                </a:solidFill>
                <a:ea typeface="ＭＳ Ｐゴシック" charset="-128"/>
              </a:rPr>
              <a:t>primary </a:t>
            </a:r>
            <a:r>
              <a:rPr lang="en-US" altLang="en-US" sz="3400" dirty="0" smtClean="0">
                <a:solidFill>
                  <a:srgbClr val="AA0311"/>
                </a:solidFill>
                <a:ea typeface="ＭＳ Ｐゴシック" charset="-128"/>
              </a:rPr>
              <a:t>index</a:t>
            </a:r>
          </a:p>
          <a:p>
            <a:endParaRPr lang="en-US" altLang="en-US" sz="3400" dirty="0">
              <a:solidFill>
                <a:srgbClr val="AA0311"/>
              </a:solidFill>
              <a:ea typeface="ＭＳ Ｐゴシック" charset="-128"/>
            </a:endParaRPr>
          </a:p>
          <a:p>
            <a:r>
              <a:rPr lang="en-US" altLang="en-US" sz="3400" dirty="0">
                <a:ea typeface="ＭＳ Ｐゴシック" charset="-128"/>
              </a:rPr>
              <a:t>Any other index is called a </a:t>
            </a:r>
            <a:r>
              <a:rPr lang="en-US" altLang="en-US" sz="3400" dirty="0">
                <a:solidFill>
                  <a:srgbClr val="AA0311"/>
                </a:solidFill>
                <a:ea typeface="ＭＳ Ｐゴシック" charset="-128"/>
              </a:rPr>
              <a:t>secondary </a:t>
            </a:r>
            <a:r>
              <a:rPr lang="en-US" altLang="en-US" sz="3400" dirty="0" smtClean="0">
                <a:solidFill>
                  <a:srgbClr val="AA0311"/>
                </a:solidFill>
                <a:ea typeface="ＭＳ Ｐゴシック" charset="-128"/>
              </a:rPr>
              <a:t>index</a:t>
            </a:r>
          </a:p>
          <a:p>
            <a:endParaRPr lang="en-US" altLang="en-US" sz="3400" dirty="0">
              <a:solidFill>
                <a:srgbClr val="AA0311"/>
              </a:solidFill>
              <a:ea typeface="ＭＳ Ｐゴシック" charset="-128"/>
            </a:endParaRPr>
          </a:p>
          <a:p>
            <a:pPr marL="342900" lvl="1" indent="-342900"/>
            <a:r>
              <a:rPr lang="en-US" altLang="en-US" sz="3400" dirty="0">
                <a:ea typeface="ＭＳ Ｐゴシック" charset="-128"/>
              </a:rPr>
              <a:t>If the search key contains a candidate key, it is called a </a:t>
            </a:r>
            <a:r>
              <a:rPr lang="en-US" altLang="en-US" sz="3400" dirty="0">
                <a:solidFill>
                  <a:srgbClr val="AA0311"/>
                </a:solidFill>
                <a:ea typeface="ＭＳ Ｐゴシック" charset="-128"/>
              </a:rPr>
              <a:t>unique index</a:t>
            </a:r>
          </a:p>
          <a:p>
            <a:pPr marL="742950" lvl="2" indent="-342900"/>
            <a:r>
              <a:rPr lang="en-US" altLang="en-US" sz="3400" dirty="0">
                <a:ea typeface="ＭＳ Ｐゴシック" charset="-128"/>
              </a:rPr>
              <a:t>a unique index can return no </a:t>
            </a:r>
            <a:r>
              <a:rPr lang="en-US" altLang="en-US" sz="3400" dirty="0" smtClean="0">
                <a:ea typeface="ＭＳ Ｐゴシック" charset="-128"/>
              </a:rPr>
              <a:t>duplicates</a:t>
            </a:r>
            <a:endParaRPr lang="en-US" altLang="en-US" sz="3400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4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230063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3 &gt;  </a:t>
              </a:r>
              <a:r>
                <a:rPr lang="en-US" sz="1400" b="1" i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PvS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" indent="0">
              <a:buNone/>
            </a:pPr>
            <a:r>
              <a:rPr lang="en-US" sz="3600" dirty="0">
                <a:latin typeface="Consolas" charset="0"/>
                <a:ea typeface="Consolas" charset="0"/>
                <a:cs typeface="Consolas" charset="0"/>
              </a:rPr>
              <a:t>Sales (</a:t>
            </a:r>
            <a:r>
              <a:rPr lang="en-US" sz="3600" u="sng" dirty="0" err="1">
                <a:latin typeface="Consolas" charset="0"/>
                <a:ea typeface="Consolas" charset="0"/>
                <a:cs typeface="Consolas" charset="0"/>
              </a:rPr>
              <a:t>sid</a:t>
            </a:r>
            <a:r>
              <a:rPr lang="en-US" sz="3600" dirty="0">
                <a:latin typeface="Consolas" charset="0"/>
                <a:ea typeface="Consolas" charset="0"/>
                <a:cs typeface="Consolas" charset="0"/>
              </a:rPr>
              <a:t>, product, date, price)</a:t>
            </a:r>
          </a:p>
          <a:p>
            <a:pPr marL="57150" indent="0">
              <a:buNone/>
            </a:pPr>
            <a:endParaRPr lang="en-US" sz="3600" dirty="0"/>
          </a:p>
          <a:p>
            <a:pPr marL="571500" indent="-514350">
              <a:buFont typeface="+mj-lt"/>
              <a:buAutoNum type="arabicPeriod"/>
            </a:pPr>
            <a:r>
              <a:rPr lang="en-US" sz="3600" dirty="0"/>
              <a:t>An index on (</a:t>
            </a:r>
            <a:r>
              <a:rPr lang="en-US" sz="3600" dirty="0" err="1"/>
              <a:t>sid</a:t>
            </a:r>
            <a:r>
              <a:rPr lang="en-US" sz="3600" dirty="0"/>
              <a:t>) is a primary and unique index</a:t>
            </a:r>
          </a:p>
          <a:p>
            <a:pPr marL="571500" indent="-514350">
              <a:buFont typeface="+mj-lt"/>
              <a:buAutoNum type="arabicPeriod"/>
            </a:pPr>
            <a:r>
              <a:rPr lang="en-US" sz="3600" dirty="0"/>
              <a:t>An index on (date) is a secondary, but not unique, index</a:t>
            </a:r>
          </a:p>
        </p:txBody>
      </p:sp>
    </p:spTree>
    <p:extLst>
      <p:ext uri="{BB962C8B-B14F-4D97-AF65-F5344CB8AC3E}">
        <p14:creationId xmlns:p14="http://schemas.microsoft.com/office/powerpoint/2010/main" val="76937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32989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3 &gt;  Clustered Indexes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Clustered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3400" dirty="0">
                <a:ea typeface="ＭＳ Ｐゴシック" charset="-128"/>
              </a:rPr>
              <a:t>If the order of records is the same as, or `close to’, the order of data entries, it is a </a:t>
            </a:r>
            <a:r>
              <a:rPr lang="en-US" altLang="en-US" sz="3400" b="1" u="sng" dirty="0">
                <a:ea typeface="ＭＳ Ｐゴシック" charset="-128"/>
              </a:rPr>
              <a:t>clustered</a:t>
            </a:r>
            <a:r>
              <a:rPr lang="en-US" altLang="en-US" sz="3400" b="1" dirty="0">
                <a:ea typeface="ＭＳ Ｐゴシック" charset="-128"/>
              </a:rPr>
              <a:t> </a:t>
            </a:r>
            <a:r>
              <a:rPr lang="en-US" altLang="en-US" sz="3400" dirty="0">
                <a:ea typeface="ＭＳ Ｐゴシック" charset="-128"/>
              </a:rPr>
              <a:t>index</a:t>
            </a:r>
          </a:p>
          <a:p>
            <a:pPr lvl="1">
              <a:buSzPct val="75000"/>
            </a:pPr>
            <a:r>
              <a:rPr lang="en-US" altLang="en-US" sz="3400" dirty="0">
                <a:ea typeface="ＭＳ Ｐゴシック" charset="-128"/>
              </a:rPr>
              <a:t>alternative #1 implies clustered</a:t>
            </a:r>
          </a:p>
          <a:p>
            <a:pPr lvl="1">
              <a:buSzPct val="75000"/>
            </a:pPr>
            <a:r>
              <a:rPr lang="en-US" altLang="en-US" sz="3400" dirty="0">
                <a:ea typeface="ＭＳ Ｐゴシック" charset="-128"/>
              </a:rPr>
              <a:t>in practice, clustered also implies #1</a:t>
            </a:r>
          </a:p>
          <a:p>
            <a:pPr lvl="1">
              <a:buSzPct val="75000"/>
            </a:pPr>
            <a:r>
              <a:rPr lang="en-US" altLang="en-US" sz="3400" dirty="0">
                <a:ea typeface="ＭＳ Ｐゴシック" charset="-128"/>
              </a:rPr>
              <a:t>a file can be clustered on </a:t>
            </a:r>
            <a:r>
              <a:rPr lang="en-US" altLang="en-US" sz="3400" dirty="0">
                <a:solidFill>
                  <a:srgbClr val="AA0311"/>
                </a:solidFill>
                <a:ea typeface="ＭＳ Ｐゴシック" charset="-128"/>
              </a:rPr>
              <a:t>at most one </a:t>
            </a:r>
            <a:r>
              <a:rPr lang="en-US" altLang="en-US" sz="3400" dirty="0">
                <a:ea typeface="ＭＳ Ｐゴシック" charset="-128"/>
              </a:rPr>
              <a:t>search key</a:t>
            </a:r>
          </a:p>
          <a:p>
            <a:pPr lvl="1">
              <a:buSzPct val="75000"/>
            </a:pPr>
            <a:r>
              <a:rPr lang="en-US" altLang="en-US" sz="3400" dirty="0">
                <a:ea typeface="ＭＳ Ｐゴシック" charset="-128"/>
              </a:rPr>
              <a:t>the cost of retrieving data records through the index varies greatly</a:t>
            </a:r>
            <a:r>
              <a:rPr lang="en-US" altLang="en-US" sz="3400" i="1" dirty="0">
                <a:ea typeface="ＭＳ Ｐゴシック" charset="-128"/>
              </a:rPr>
              <a:t> </a:t>
            </a:r>
            <a:r>
              <a:rPr lang="en-US" altLang="en-US" sz="3400" dirty="0">
                <a:ea typeface="ＭＳ Ｐゴシック" charset="-128"/>
              </a:rPr>
              <a:t>based on whether index is clustered or </a:t>
            </a:r>
            <a:r>
              <a:rPr lang="en-US" altLang="en-US" sz="3400" dirty="0" smtClean="0">
                <a:ea typeface="ＭＳ Ｐゴシック" charset="-128"/>
              </a:rPr>
              <a:t>not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83359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. Indexes in Practice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23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9396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88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18437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4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Choosing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ea typeface="ＭＳ Ｐゴシック" charset="-128"/>
              </a:rPr>
              <a:t>What indexes should we create?</a:t>
            </a:r>
          </a:p>
          <a:p>
            <a:pPr lvl="1">
              <a:buSzPct val="75000"/>
            </a:pPr>
            <a:r>
              <a:rPr lang="en-US" altLang="en-US" dirty="0">
                <a:ea typeface="ＭＳ Ｐゴシック" charset="-128"/>
              </a:rPr>
              <a:t>which relations should have indexes? </a:t>
            </a:r>
          </a:p>
          <a:p>
            <a:pPr lvl="1">
              <a:buSzPct val="75000"/>
            </a:pPr>
            <a:r>
              <a:rPr lang="en-US" altLang="en-US" dirty="0">
                <a:ea typeface="ＭＳ Ｐゴシック" charset="-128"/>
              </a:rPr>
              <a:t>what field(s) should be the search key?  </a:t>
            </a:r>
          </a:p>
          <a:p>
            <a:pPr lvl="1">
              <a:buSzPct val="75000"/>
            </a:pPr>
            <a:r>
              <a:rPr lang="en-US" altLang="en-US" dirty="0">
                <a:ea typeface="ＭＳ Ｐゴシック" charset="-128"/>
              </a:rPr>
              <a:t>should we build several or one index</a:t>
            </a:r>
            <a:r>
              <a:rPr lang="en-US" altLang="en-US" dirty="0" smtClean="0">
                <a:ea typeface="ＭＳ Ｐゴシック" charset="-128"/>
              </a:rPr>
              <a:t>?</a:t>
            </a:r>
          </a:p>
          <a:p>
            <a:pPr lvl="1">
              <a:buSzPct val="75000"/>
            </a:pPr>
            <a:endParaRPr lang="en-US" altLang="en-US" dirty="0">
              <a:ea typeface="ＭＳ Ｐゴシック" charset="-128"/>
            </a:endParaRPr>
          </a:p>
          <a:p>
            <a:r>
              <a:rPr lang="en-US" altLang="en-US" dirty="0">
                <a:ea typeface="ＭＳ Ｐゴシック" charset="-128"/>
              </a:rPr>
              <a:t>For each index, what kind of an index should it be?</a:t>
            </a:r>
          </a:p>
          <a:p>
            <a:pPr lvl="1">
              <a:buSzPct val="75000"/>
            </a:pPr>
            <a:r>
              <a:rPr lang="en-US" altLang="en-US" dirty="0">
                <a:ea typeface="ＭＳ Ｐゴシック" charset="-128"/>
              </a:rPr>
              <a:t>clustered </a:t>
            </a:r>
          </a:p>
          <a:p>
            <a:pPr lvl="1">
              <a:buSzPct val="75000"/>
            </a:pPr>
            <a:r>
              <a:rPr lang="en-US" altLang="en-US" dirty="0">
                <a:ea typeface="ＭＳ Ｐゴシック" charset="-128"/>
              </a:rPr>
              <a:t>hash or tree</a:t>
            </a:r>
          </a:p>
        </p:txBody>
      </p:sp>
    </p:spTree>
    <p:extLst>
      <p:ext uri="{BB962C8B-B14F-4D97-AF65-F5344CB8AC3E}">
        <p14:creationId xmlns:p14="http://schemas.microsoft.com/office/powerpoint/2010/main" val="131268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18437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4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Choosing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ea typeface="ＭＳ Ｐゴシック" charset="-128"/>
              </a:rPr>
              <a:t>Attributes in </a:t>
            </a: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altLang="en-US" dirty="0">
                <a:ea typeface="ＭＳ Ｐゴシック" charset="-128"/>
              </a:rPr>
              <a:t> clause are candidates for index keys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exact match condition suggests hash index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indexes also speed up joins (later in class)</a:t>
            </a:r>
          </a:p>
          <a:p>
            <a:pPr lvl="1"/>
            <a:r>
              <a:rPr lang="en-US" altLang="en-US" dirty="0">
                <a:ea typeface="ＭＳ Ｐゴシック" charset="-128"/>
              </a:rPr>
              <a:t>range query suggests tree index (B+ tree)</a:t>
            </a:r>
          </a:p>
          <a:p>
            <a:pPr lvl="1"/>
            <a:endParaRPr lang="en-US" altLang="en-US" dirty="0">
              <a:ea typeface="ＭＳ Ｐゴシック" charset="-128"/>
            </a:endParaRPr>
          </a:p>
          <a:p>
            <a:r>
              <a:rPr lang="en-US" altLang="en-US" dirty="0">
                <a:ea typeface="ＭＳ Ｐゴシック" charset="-128"/>
              </a:rPr>
              <a:t>Multi-attribute search keys should be considered when a </a:t>
            </a:r>
            <a:r>
              <a:rPr lang="en-US" altLang="en-US" b="1" dirty="0">
                <a:latin typeface="Consolas" charset="0"/>
                <a:ea typeface="Consolas" charset="0"/>
                <a:cs typeface="Consolas" charset="0"/>
              </a:rPr>
              <a:t>WHERE</a:t>
            </a:r>
            <a:r>
              <a:rPr lang="en-US" altLang="en-US" dirty="0">
                <a:ea typeface="ＭＳ Ｐゴシック" charset="-128"/>
              </a:rPr>
              <a:t> clause contains several conditions</a:t>
            </a:r>
          </a:p>
          <a:p>
            <a:pPr lvl="1">
              <a:buSzPct val="75000"/>
            </a:pPr>
            <a:r>
              <a:rPr lang="en-US" altLang="en-US" dirty="0">
                <a:ea typeface="ＭＳ Ｐゴシック" charset="-128"/>
              </a:rPr>
              <a:t>order of attributes is important for range queries</a:t>
            </a:r>
          </a:p>
          <a:p>
            <a:pPr lvl="1">
              <a:buSzPct val="75000"/>
            </a:pPr>
            <a:r>
              <a:rPr lang="en-US" altLang="en-US" dirty="0">
                <a:ea typeface="ＭＳ Ｐゴシック" charset="-128"/>
              </a:rPr>
              <a:t>such indexes can enable </a:t>
            </a:r>
            <a:r>
              <a:rPr lang="en-US" altLang="en-US" dirty="0">
                <a:solidFill>
                  <a:srgbClr val="AA0311"/>
                </a:solidFill>
                <a:ea typeface="ＭＳ Ｐゴシック" charset="-128"/>
              </a:rPr>
              <a:t>index-only </a:t>
            </a:r>
            <a:r>
              <a:rPr lang="en-US" altLang="en-US" dirty="0">
                <a:ea typeface="ＭＳ Ｐゴシック" charset="-128"/>
              </a:rPr>
              <a:t>strategies for </a:t>
            </a:r>
            <a:r>
              <a:rPr lang="en-US" altLang="en-US" dirty="0" smtClean="0">
                <a:ea typeface="ＭＳ Ｐゴシック" charset="-128"/>
              </a:rPr>
              <a:t>queries</a:t>
            </a:r>
            <a:endParaRPr lang="en-US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513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18437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4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Choosing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12668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AA0311"/>
                </a:solidFill>
              </a:rPr>
              <a:t>Composite</a:t>
            </a:r>
            <a:r>
              <a:rPr lang="en-US" dirty="0">
                <a:solidFill>
                  <a:srgbClr val="AA0311"/>
                </a:solidFill>
              </a:rPr>
              <a:t> </a:t>
            </a:r>
            <a:r>
              <a:rPr lang="en-US" dirty="0"/>
              <a:t>search keys: search on a combination of fields (e.g. &lt;date, price</a:t>
            </a:r>
            <a:r>
              <a:rPr lang="en-US" dirty="0" smtClean="0"/>
              <a:t>&gt;)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rgbClr val="AA0311"/>
                </a:solidFill>
              </a:rPr>
              <a:t>equality query</a:t>
            </a:r>
            <a:r>
              <a:rPr lang="en-US" dirty="0"/>
              <a:t>: every field value is equal to a constant value</a:t>
            </a:r>
          </a:p>
          <a:p>
            <a:pPr lvl="1"/>
            <a:r>
              <a:rPr lang="en-US" dirty="0"/>
              <a:t>date=“02-20-2015” and price =</a:t>
            </a:r>
            <a:r>
              <a:rPr lang="en-US" dirty="0" smtClean="0"/>
              <a:t>75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AA0311"/>
                </a:solidFill>
              </a:rPr>
              <a:t>range query</a:t>
            </a:r>
            <a:r>
              <a:rPr lang="en-US" dirty="0"/>
              <a:t>: some field value is not a constant </a:t>
            </a:r>
          </a:p>
          <a:p>
            <a:pPr lvl="1"/>
            <a:r>
              <a:rPr lang="en-US" dirty="0"/>
              <a:t>date=“02-20-2015”</a:t>
            </a:r>
          </a:p>
          <a:p>
            <a:pPr lvl="1"/>
            <a:r>
              <a:rPr lang="en-US" dirty="0"/>
              <a:t>date=“02-20-2015” and price &gt; </a:t>
            </a:r>
            <a:r>
              <a:rPr lang="en-US" dirty="0" smtClean="0"/>
              <a:t>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70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18437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4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Indexes in 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SzPct val="75000"/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</a:p>
          <a:p>
            <a:pPr marL="457200" lvl="1" indent="0">
              <a:buSzPct val="75000"/>
              <a:buNone/>
            </a:pP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 	CREATE INDEX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index_name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</a:p>
          <a:p>
            <a:pPr marL="457200" lvl="1" indent="0">
              <a:buSzPct val="75000"/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ON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table_name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(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column_name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57150" indent="0">
              <a:buSzPct val="75000"/>
              <a:buNone/>
            </a:pPr>
            <a:endParaRPr lang="en-US" altLang="en-US" dirty="0">
              <a:ea typeface="Consolas" charset="0"/>
              <a:cs typeface="Consolas" charset="0"/>
            </a:endParaRPr>
          </a:p>
          <a:p>
            <a:pPr marL="514350" indent="-457200">
              <a:buSzPct val="75000"/>
            </a:pPr>
            <a:r>
              <a:rPr lang="en-US" altLang="en-US" dirty="0">
                <a:ea typeface="Consolas" charset="0"/>
                <a:cs typeface="Consolas" charset="0"/>
              </a:rPr>
              <a:t>Example of simple search key:</a:t>
            </a:r>
          </a:p>
          <a:p>
            <a:pPr marL="457200" lvl="1" indent="0">
              <a:buSzPct val="75000"/>
              <a:buNone/>
            </a:pPr>
            <a:r>
              <a:rPr lang="en-US" altLang="en-US" sz="2800" dirty="0">
                <a:ea typeface="Consolas" charset="0"/>
                <a:cs typeface="Consolas" charset="0"/>
              </a:rPr>
              <a:t>	</a:t>
            </a:r>
          </a:p>
          <a:p>
            <a:pPr marL="457200" lvl="1" indent="0">
              <a:buSzPct val="75000"/>
              <a:buNone/>
            </a:pP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	CREATE INDEX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index1 </a:t>
            </a:r>
          </a:p>
          <a:p>
            <a:pPr marL="457200" lvl="1" indent="0">
              <a:buSzPct val="75000"/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ON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Sales (price);</a:t>
            </a:r>
          </a:p>
          <a:p>
            <a:pPr marL="457200" lvl="1" indent="0">
              <a:buSzPct val="75000"/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457200" lvl="1" indent="0">
              <a:buSzPct val="75000"/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endParaRPr lang="en-US" altLang="en-US" sz="2800" dirty="0"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37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18437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4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Indexes in 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SzPct val="75000"/>
              <a:buNone/>
            </a:pPr>
            <a:endParaRPr lang="en-US" dirty="0"/>
          </a:p>
          <a:p>
            <a:pPr marL="457200" lvl="1" indent="0">
              <a:buSzPct val="75000"/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CREATE UNIQUE INDEX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index2 </a:t>
            </a:r>
          </a:p>
          <a:p>
            <a:pPr marL="457200" lvl="1" indent="0">
              <a:buSzPct val="75000"/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ON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Sales (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sid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);</a:t>
            </a:r>
          </a:p>
          <a:p>
            <a:pPr marL="57150" indent="0">
              <a:buSzPct val="75000"/>
              <a:buNone/>
            </a:pPr>
            <a:endParaRPr lang="en-US" dirty="0"/>
          </a:p>
          <a:p>
            <a:pPr marL="514350" indent="-457200">
              <a:buSzPct val="75000"/>
            </a:pPr>
            <a:r>
              <a:rPr lang="en-US" dirty="0"/>
              <a:t>A unique index does not allow any duplicate values to be inserted into the table</a:t>
            </a:r>
          </a:p>
          <a:p>
            <a:pPr marL="514350" indent="-457200">
              <a:buSzPct val="75000"/>
            </a:pPr>
            <a:r>
              <a:rPr lang="en-US" altLang="en-US" dirty="0">
                <a:ea typeface="Consolas" charset="0"/>
                <a:cs typeface="Consolas" charset="0"/>
              </a:rPr>
              <a:t>It can be used to check integrity constraints (a duplicate value will not be allowed to be inserted)</a:t>
            </a:r>
          </a:p>
        </p:txBody>
      </p:sp>
    </p:spTree>
    <p:extLst>
      <p:ext uri="{BB962C8B-B14F-4D97-AF65-F5344CB8AC3E}">
        <p14:creationId xmlns:p14="http://schemas.microsoft.com/office/powerpoint/2010/main" val="176428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18437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4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Indexes in 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SzPct val="75000"/>
              <a:buNone/>
            </a:pPr>
            <a:endParaRPr lang="en-US" b="1" dirty="0">
              <a:latin typeface="Consolas" charset="0"/>
              <a:ea typeface="Consolas" charset="0"/>
              <a:cs typeface="Consolas" charset="0"/>
            </a:endParaRPr>
          </a:p>
          <a:p>
            <a:pPr marL="457200" lvl="1" indent="0">
              <a:buSzPct val="75000"/>
              <a:buNone/>
            </a:pP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	CREATE INDEX 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index3 </a:t>
            </a:r>
          </a:p>
          <a:p>
            <a:pPr marL="457200" lvl="1" indent="0">
              <a:buSzPct val="75000"/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ON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Sales (date, price);</a:t>
            </a:r>
          </a:p>
          <a:p>
            <a:pPr marL="457200" lvl="1" indent="0">
              <a:buSzPct val="75000"/>
              <a:buNone/>
            </a:pPr>
            <a:endParaRPr lang="en-US" dirty="0"/>
          </a:p>
          <a:p>
            <a:pPr marL="457200" lvl="1" indent="0">
              <a:buSzPct val="75000"/>
              <a:buNone/>
            </a:pPr>
            <a:endParaRPr lang="en-US" dirty="0"/>
          </a:p>
          <a:p>
            <a:r>
              <a:rPr lang="en-US" dirty="0"/>
              <a:t>Indexes with composite search keys are larger and more expensive to update</a:t>
            </a:r>
          </a:p>
          <a:p>
            <a:r>
              <a:rPr lang="en-US" dirty="0"/>
              <a:t>They can be used if we have multiple selection conditions in our </a:t>
            </a:r>
            <a:r>
              <a:rPr lang="en-US" dirty="0" smtClean="0"/>
              <a:t>queries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71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12: Indexing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9396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53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Indexes</a:t>
            </a:r>
          </a:p>
          <a:p>
            <a:pPr lvl="1"/>
            <a:r>
              <a:rPr lang="en-US" dirty="0"/>
              <a:t>alternative file organization</a:t>
            </a:r>
          </a:p>
          <a:p>
            <a:pPr lvl="1"/>
            <a:endParaRPr lang="en-US" dirty="0"/>
          </a:p>
          <a:p>
            <a:r>
              <a:rPr lang="en-US" dirty="0"/>
              <a:t>Index classifications:</a:t>
            </a:r>
          </a:p>
          <a:p>
            <a:pPr lvl="1"/>
            <a:r>
              <a:rPr lang="en-US" dirty="0"/>
              <a:t>hash vs tree</a:t>
            </a:r>
          </a:p>
          <a:p>
            <a:pPr lvl="1"/>
            <a:r>
              <a:rPr lang="en-US" dirty="0"/>
              <a:t>clustered vs </a:t>
            </a:r>
            <a:r>
              <a:rPr lang="en-US" dirty="0" err="1"/>
              <a:t>unclustered</a:t>
            </a:r>
            <a:endParaRPr lang="en-US" dirty="0"/>
          </a:p>
          <a:p>
            <a:pPr lvl="1"/>
            <a:r>
              <a:rPr lang="en-US" dirty="0"/>
              <a:t>primary vs </a:t>
            </a:r>
            <a:r>
              <a:rPr lang="en-US" dirty="0" smtClean="0"/>
              <a:t>secondary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9396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507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learn about in this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Recap: Heap Files (</a:t>
            </a:r>
            <a:r>
              <a:rPr lang="en-US" dirty="0" err="1" smtClean="0">
                <a:latin typeface="+mj-lt"/>
              </a:rPr>
              <a:t>Alles</a:t>
            </a:r>
            <a:r>
              <a:rPr lang="en-US" dirty="0" smtClean="0">
                <a:latin typeface="+mj-lt"/>
              </a:rPr>
              <a:t> in </a:t>
            </a:r>
            <a:r>
              <a:rPr lang="en-US" dirty="0" err="1" smtClean="0">
                <a:latin typeface="+mj-lt"/>
              </a:rPr>
              <a:t>Ordnung</a:t>
            </a:r>
            <a:r>
              <a:rPr lang="en-US" dirty="0" smtClean="0">
                <a:latin typeface="+mj-lt"/>
              </a:rPr>
              <a:t>)</a:t>
            </a: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Why Indexes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Index Basics</a:t>
            </a: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Font typeface="Arial"/>
              <a:buAutoNum type="arabicPeriod"/>
            </a:pPr>
            <a:r>
              <a:rPr lang="en-US" dirty="0" smtClean="0"/>
              <a:t>Indexes in Practice</a:t>
            </a:r>
            <a:endParaRPr lang="en-US" dirty="0"/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9396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907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dirty="0" smtClean="0"/>
              <a:t>. Recap: Heap Files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5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9396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454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28296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1  &gt;  Heap Files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File Organization: Unordered (Heap) Files</a:t>
            </a:r>
            <a:endParaRPr lang="en-US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1690688"/>
            <a:ext cx="10515600" cy="4351337"/>
          </a:xfrm>
          <a:noFill/>
          <a:ln/>
        </p:spPr>
        <p:txBody>
          <a:bodyPr lIns="90488" tIns="44450" rIns="90488" bIns="44450">
            <a:noAutofit/>
          </a:bodyPr>
          <a:lstStyle/>
          <a:p>
            <a:pPr>
              <a:spcAft>
                <a:spcPts val="600"/>
              </a:spcAft>
            </a:pPr>
            <a:r>
              <a:rPr lang="en-US" sz="2800" dirty="0"/>
              <a:t>Simplest file structure contains records in no particular order.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As file grows and shrinks, disk pages are allocated and de-allocated.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To support record level operations, we must: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SzPct val="75000"/>
            </a:pPr>
            <a:r>
              <a:rPr lang="en-US" sz="2400" dirty="0"/>
              <a:t>keep track of the </a:t>
            </a:r>
            <a:r>
              <a:rPr lang="en-US" sz="2400" i="1" dirty="0"/>
              <a:t>pages</a:t>
            </a:r>
            <a:r>
              <a:rPr lang="en-US" sz="2400" dirty="0"/>
              <a:t> in a file:</a:t>
            </a:r>
            <a:r>
              <a:rPr lang="en-US" sz="2400" dirty="0">
                <a:solidFill>
                  <a:schemeClr val="hlink"/>
                </a:solidFill>
              </a:rPr>
              <a:t> </a:t>
            </a:r>
            <a:r>
              <a:rPr lang="en-US" sz="2400" dirty="0">
                <a:solidFill>
                  <a:srgbClr val="C00000"/>
                </a:solidFill>
              </a:rPr>
              <a:t>page id (</a:t>
            </a:r>
            <a:r>
              <a:rPr lang="en-US" sz="2400" dirty="0" err="1">
                <a:solidFill>
                  <a:srgbClr val="C00000"/>
                </a:solidFill>
              </a:rPr>
              <a:t>pid</a:t>
            </a:r>
            <a:r>
              <a:rPr lang="en-US" sz="2400" dirty="0">
                <a:solidFill>
                  <a:srgbClr val="C00000"/>
                </a:solidFill>
              </a:rPr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SzPct val="75000"/>
            </a:pPr>
            <a:r>
              <a:rPr lang="en-US" sz="2400" dirty="0"/>
              <a:t>keep track of </a:t>
            </a:r>
            <a:r>
              <a:rPr lang="en-US" sz="2400" i="1" dirty="0"/>
              <a:t>free space </a:t>
            </a:r>
            <a:r>
              <a:rPr lang="en-US" sz="2400" dirty="0"/>
              <a:t>on pages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SzPct val="75000"/>
            </a:pPr>
            <a:r>
              <a:rPr lang="en-US" sz="2400" dirty="0"/>
              <a:t>keep track of the </a:t>
            </a:r>
            <a:r>
              <a:rPr lang="en-US" sz="2400" i="1" dirty="0"/>
              <a:t>records</a:t>
            </a:r>
            <a:r>
              <a:rPr lang="en-US" sz="2400" dirty="0"/>
              <a:t> on a page: </a:t>
            </a:r>
            <a:r>
              <a:rPr lang="en-US" sz="2400" dirty="0">
                <a:solidFill>
                  <a:srgbClr val="C00000"/>
                </a:solidFill>
              </a:rPr>
              <a:t>record id (rid)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SzPct val="75000"/>
            </a:pPr>
            <a:r>
              <a:rPr lang="en-US" sz="2400" dirty="0"/>
              <a:t>Many alternatives for keeping track of this information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Operations: create/destroy file, insert/delete record, fetch a record with a specified </a:t>
            </a:r>
            <a:r>
              <a:rPr lang="en-US" sz="2800" dirty="0">
                <a:solidFill>
                  <a:srgbClr val="C00000"/>
                </a:solidFill>
              </a:rPr>
              <a:t>rid</a:t>
            </a:r>
            <a:r>
              <a:rPr lang="en-US" sz="2800" dirty="0"/>
              <a:t>, scan all records</a:t>
            </a:r>
          </a:p>
        </p:txBody>
      </p:sp>
    </p:spTree>
    <p:extLst>
      <p:ext uri="{BB962C8B-B14F-4D97-AF65-F5344CB8AC3E}">
        <p14:creationId xmlns:p14="http://schemas.microsoft.com/office/powerpoint/2010/main" val="852584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28296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1  &gt;  Heap Files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 smtClean="0"/>
              <a:t>Heap File as a List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32554" y="2465528"/>
            <a:ext cx="914399" cy="646331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Header</a:t>
            </a:r>
          </a:p>
          <a:p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50616" y="1566980"/>
            <a:ext cx="678873" cy="646331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Data</a:t>
            </a:r>
          </a:p>
          <a:p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13933" y="1565001"/>
            <a:ext cx="678873" cy="646331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mtClean="0"/>
              <a:t>Data</a:t>
            </a:r>
            <a:endParaRPr lang="en-US" dirty="0" smtClean="0"/>
          </a:p>
          <a:p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77250" y="1563896"/>
            <a:ext cx="678873" cy="646331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Data</a:t>
            </a:r>
          </a:p>
          <a:p>
            <a:r>
              <a:rPr lang="en-US" dirty="0" smtClean="0"/>
              <a:t>Page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489754" y="1890146"/>
            <a:ext cx="1060862" cy="5753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229489" y="1732593"/>
            <a:ext cx="56522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492806" y="1747089"/>
            <a:ext cx="58444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756123" y="1732593"/>
            <a:ext cx="58444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243842" y="1898936"/>
            <a:ext cx="36912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336123" y="2012625"/>
            <a:ext cx="184562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019440" y="1684136"/>
            <a:ext cx="117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AA0311"/>
                </a:solidFill>
              </a:rPr>
              <a:t>Full pages</a:t>
            </a:r>
            <a:endParaRPr lang="en-US" dirty="0">
              <a:solidFill>
                <a:srgbClr val="AA031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5492808" y="2053468"/>
            <a:ext cx="58444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4219880" y="2053468"/>
            <a:ext cx="58444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2946953" y="2177837"/>
            <a:ext cx="584442" cy="2876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31395" y="3161236"/>
            <a:ext cx="678873" cy="646331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mtClean="0"/>
              <a:t>Data</a:t>
            </a:r>
            <a:endParaRPr lang="en-US" dirty="0" smtClean="0"/>
          </a:p>
          <a:p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794712" y="3159257"/>
            <a:ext cx="678873" cy="646331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mtClean="0"/>
              <a:t>Data</a:t>
            </a:r>
            <a:endParaRPr lang="en-US" dirty="0" smtClean="0"/>
          </a:p>
          <a:p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058029" y="3158152"/>
            <a:ext cx="678873" cy="646331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mtClean="0"/>
              <a:t>Data</a:t>
            </a:r>
            <a:endParaRPr lang="en-US" dirty="0" smtClean="0"/>
          </a:p>
          <a:p>
            <a:r>
              <a:rPr lang="en-US" dirty="0" smtClean="0"/>
              <a:t>Page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4210268" y="3326849"/>
            <a:ext cx="56522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473585" y="3341345"/>
            <a:ext cx="58444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736902" y="3326849"/>
            <a:ext cx="58444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224621" y="3493192"/>
            <a:ext cx="36912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316902" y="3606881"/>
            <a:ext cx="184562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901346" y="3278392"/>
            <a:ext cx="2293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AA0311"/>
                </a:solidFill>
              </a:rPr>
              <a:t>Pages with free space</a:t>
            </a:r>
            <a:endParaRPr lang="en-US" dirty="0">
              <a:solidFill>
                <a:srgbClr val="AA0311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5473587" y="3647724"/>
            <a:ext cx="58444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4200659" y="3647724"/>
            <a:ext cx="58444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2489753" y="3158152"/>
            <a:ext cx="965445" cy="5008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862835" y="3158152"/>
            <a:ext cx="668560" cy="3262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5"/>
          <p:cNvSpPr txBox="1">
            <a:spLocks noChangeArrowheads="1"/>
          </p:cNvSpPr>
          <p:nvPr/>
        </p:nvSpPr>
        <p:spPr>
          <a:xfrm>
            <a:off x="195186" y="3984549"/>
            <a:ext cx="5029193" cy="2286000"/>
          </a:xfrm>
          <a:prstGeom prst="rect">
            <a:avLst/>
          </a:prstGeom>
          <a:noFill/>
          <a:ln/>
        </p:spPr>
        <p:txBody>
          <a:bodyPr vert="horz" lIns="90488" tIns="44450" rIns="90488" bIns="4445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(heap file name, header page id) recorded in a known location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Each page contains two </a:t>
            </a:r>
            <a:r>
              <a:rPr lang="en-US" sz="2400" dirty="0" smtClean="0">
                <a:solidFill>
                  <a:srgbClr val="C00000"/>
                </a:solidFill>
              </a:rPr>
              <a:t>pointers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plus data: Pointer = </a:t>
            </a:r>
            <a:r>
              <a:rPr lang="en-US" sz="2400" dirty="0" smtClean="0">
                <a:solidFill>
                  <a:srgbClr val="C00000"/>
                </a:solidFill>
              </a:rPr>
              <a:t>Page ID (</a:t>
            </a:r>
            <a:r>
              <a:rPr lang="en-US" sz="2400" dirty="0" err="1" smtClean="0">
                <a:solidFill>
                  <a:srgbClr val="C00000"/>
                </a:solidFill>
              </a:rPr>
              <a:t>pid</a:t>
            </a:r>
            <a:r>
              <a:rPr lang="en-US" sz="2400" dirty="0" smtClean="0">
                <a:solidFill>
                  <a:srgbClr val="C00000"/>
                </a:solidFill>
              </a:rPr>
              <a:t>)</a:t>
            </a:r>
          </a:p>
          <a:p>
            <a:pPr>
              <a:spcAft>
                <a:spcPts val="600"/>
              </a:spcAft>
            </a:pPr>
            <a:r>
              <a:rPr lang="en-US" sz="2400" dirty="0"/>
              <a:t>Pages in the free space list have “some” free </a:t>
            </a:r>
            <a:r>
              <a:rPr lang="en-US" sz="2400" dirty="0" smtClean="0"/>
              <a:t>space</a:t>
            </a:r>
            <a:endParaRPr lang="en-US" sz="2400" dirty="0"/>
          </a:p>
        </p:txBody>
      </p:sp>
      <p:sp>
        <p:nvSpPr>
          <p:cNvPr id="38" name="Rectangle 37"/>
          <p:cNvSpPr/>
          <p:nvPr/>
        </p:nvSpPr>
        <p:spPr>
          <a:xfrm>
            <a:off x="5759740" y="4344636"/>
            <a:ext cx="61927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400" b="1" dirty="0"/>
              <a:t>Q: What happens with variable length records?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808133" y="494681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400" dirty="0"/>
              <a:t>A: All pages are going to have free space, but maybe we will have to go through a lot of them before we find one with enough space.</a:t>
            </a:r>
          </a:p>
        </p:txBody>
      </p:sp>
    </p:spTree>
    <p:extLst>
      <p:ext uri="{BB962C8B-B14F-4D97-AF65-F5344CB8AC3E}">
        <p14:creationId xmlns:p14="http://schemas.microsoft.com/office/powerpoint/2010/main" val="137715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. Why Indexes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8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9396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445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8780" y="-22510"/>
              <a:ext cx="284725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12  &gt;  Section 2 &gt;  Motivation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4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/>
          <a:lstStyle/>
          <a:p>
            <a:r>
              <a:rPr lang="en-US" dirty="0" smtClean="0"/>
              <a:t>“If you don’t find it in the index, look very carefully through the entire catalog”</a:t>
            </a:r>
            <a:endParaRPr lang="en-US" dirty="0"/>
          </a:p>
        </p:txBody>
      </p:sp>
      <p:sp>
        <p:nvSpPr>
          <p:cNvPr id="43" name="Text Placeholder 2"/>
          <p:cNvSpPr txBox="1">
            <a:spLocks/>
          </p:cNvSpPr>
          <p:nvPr/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mtClean="0"/>
              <a:t>- Sears, Roebuck and Co., Consumers Guide, 1897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30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5287</TotalTime>
  <Words>1298</Words>
  <Application>Microsoft Macintosh PowerPoint</Application>
  <PresentationFormat>Widescreen</PresentationFormat>
  <Paragraphs>243</Paragraphs>
  <Slides>30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Calibri</vt:lpstr>
      <vt:lpstr>Calibri Light</vt:lpstr>
      <vt:lpstr>Consolas</vt:lpstr>
      <vt:lpstr>ＭＳ Ｐゴシック</vt:lpstr>
      <vt:lpstr>Wingdings</vt:lpstr>
      <vt:lpstr>Arial</vt:lpstr>
      <vt:lpstr>Office Theme</vt:lpstr>
      <vt:lpstr>Lecture 12: Indexing</vt:lpstr>
      <vt:lpstr>Announcements</vt:lpstr>
      <vt:lpstr>Lecture 12: Indexing</vt:lpstr>
      <vt:lpstr>What you will learn about in this section</vt:lpstr>
      <vt:lpstr>1. Recap: Heap Files</vt:lpstr>
      <vt:lpstr>File Organization: Unordered (Heap) Files</vt:lpstr>
      <vt:lpstr>Heap File as a List</vt:lpstr>
      <vt:lpstr>2. Why Indexes</vt:lpstr>
      <vt:lpstr>“If you don’t find it in the index, look very carefully through the entire catalog”</vt:lpstr>
      <vt:lpstr>Real Motivation</vt:lpstr>
      <vt:lpstr>Alternative File Organizations</vt:lpstr>
      <vt:lpstr>3. Index Basics</vt:lpstr>
      <vt:lpstr>Indexes</vt:lpstr>
      <vt:lpstr>Example: Hash Index</vt:lpstr>
      <vt:lpstr>Example: B+ Tree Index</vt:lpstr>
      <vt:lpstr>Index Data Entries</vt:lpstr>
      <vt:lpstr>Alternatives for Data Entries</vt:lpstr>
      <vt:lpstr>Alternatives for Data Entries</vt:lpstr>
      <vt:lpstr>More on Indexes</vt:lpstr>
      <vt:lpstr>Primary vs Secondary</vt:lpstr>
      <vt:lpstr>Example</vt:lpstr>
      <vt:lpstr>Clustered Indexes</vt:lpstr>
      <vt:lpstr>4. Indexes in Practice</vt:lpstr>
      <vt:lpstr>Choosing Indexes</vt:lpstr>
      <vt:lpstr>Choosing Indexes</vt:lpstr>
      <vt:lpstr>Choosing Indexes</vt:lpstr>
      <vt:lpstr>Indexes in SQL</vt:lpstr>
      <vt:lpstr>Indexes in SQL</vt:lpstr>
      <vt:lpstr>Indexes in SQL</vt:lpstr>
      <vt:lpstr>Summary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B+Trees:  An IO-Aware Index Structure</dc:title>
  <dc:creator>Alex Ratner</dc:creator>
  <cp:lastModifiedBy>Theodoros Rekatsinas</cp:lastModifiedBy>
  <cp:revision>199</cp:revision>
  <cp:lastPrinted>2017-10-11T16:20:43Z</cp:lastPrinted>
  <dcterms:created xsi:type="dcterms:W3CDTF">2015-10-30T14:38:29Z</dcterms:created>
  <dcterms:modified xsi:type="dcterms:W3CDTF">2017-10-20T16:37:32Z</dcterms:modified>
</cp:coreProperties>
</file>