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4"/>
  </p:notesMasterIdLst>
  <p:sldIdLst>
    <p:sldId id="367" r:id="rId2"/>
    <p:sldId id="584" r:id="rId3"/>
    <p:sldId id="585" r:id="rId4"/>
    <p:sldId id="586" r:id="rId5"/>
    <p:sldId id="662" r:id="rId6"/>
    <p:sldId id="674" r:id="rId7"/>
    <p:sldId id="676" r:id="rId8"/>
    <p:sldId id="677" r:id="rId9"/>
    <p:sldId id="638" r:id="rId10"/>
    <p:sldId id="639" r:id="rId11"/>
    <p:sldId id="678" r:id="rId12"/>
    <p:sldId id="679" r:id="rId13"/>
    <p:sldId id="680" r:id="rId14"/>
    <p:sldId id="681" r:id="rId15"/>
    <p:sldId id="682" r:id="rId16"/>
    <p:sldId id="683" r:id="rId17"/>
    <p:sldId id="684" r:id="rId18"/>
    <p:sldId id="685" r:id="rId19"/>
    <p:sldId id="686" r:id="rId20"/>
    <p:sldId id="687" r:id="rId21"/>
    <p:sldId id="688" r:id="rId22"/>
    <p:sldId id="689" r:id="rId23"/>
    <p:sldId id="690" r:id="rId24"/>
    <p:sldId id="691" r:id="rId25"/>
    <p:sldId id="692" r:id="rId26"/>
    <p:sldId id="693" r:id="rId27"/>
    <p:sldId id="694" r:id="rId28"/>
    <p:sldId id="695" r:id="rId29"/>
    <p:sldId id="696" r:id="rId30"/>
    <p:sldId id="697" r:id="rId31"/>
    <p:sldId id="699" r:id="rId32"/>
    <p:sldId id="700" r:id="rId33"/>
    <p:sldId id="701" r:id="rId34"/>
    <p:sldId id="702" r:id="rId35"/>
    <p:sldId id="703" r:id="rId36"/>
    <p:sldId id="704" r:id="rId37"/>
    <p:sldId id="705" r:id="rId38"/>
    <p:sldId id="706" r:id="rId39"/>
    <p:sldId id="707" r:id="rId40"/>
    <p:sldId id="708" r:id="rId41"/>
    <p:sldId id="709" r:id="rId42"/>
    <p:sldId id="710" r:id="rId43"/>
    <p:sldId id="711" r:id="rId44"/>
    <p:sldId id="640" r:id="rId45"/>
    <p:sldId id="641" r:id="rId46"/>
    <p:sldId id="642" r:id="rId47"/>
    <p:sldId id="643" r:id="rId48"/>
    <p:sldId id="644" r:id="rId49"/>
    <p:sldId id="645" r:id="rId50"/>
    <p:sldId id="646" r:id="rId51"/>
    <p:sldId id="647" r:id="rId52"/>
    <p:sldId id="648" r:id="rId53"/>
    <p:sldId id="650" r:id="rId54"/>
    <p:sldId id="656" r:id="rId55"/>
    <p:sldId id="652" r:id="rId56"/>
    <p:sldId id="713" r:id="rId57"/>
    <p:sldId id="712" r:id="rId58"/>
    <p:sldId id="657" r:id="rId59"/>
    <p:sldId id="658" r:id="rId60"/>
    <p:sldId id="659" r:id="rId61"/>
    <p:sldId id="660" r:id="rId62"/>
    <p:sldId id="661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72" autoAdjust="0"/>
    <p:restoredTop sz="93806"/>
  </p:normalViewPr>
  <p:slideViewPr>
    <p:cSldViewPr snapToGrid="0" snapToObjects="1">
      <p:cViewPr varScale="1">
        <p:scale>
          <a:sx n="76" d="100"/>
          <a:sy n="76" d="100"/>
        </p:scale>
        <p:origin x="232" y="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2" d="100"/>
          <a:sy n="72" d="100"/>
        </p:scale>
        <p:origin x="3592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notesMaster" Target="notesMasters/notesMaster1.xml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B99DE-D43D-8F40-BB2B-C87FB37B3B64}" type="datetimeFigureOut">
              <a:rPr lang="en-US" smtClean="0"/>
              <a:t>10/6/17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FB9FA-6C0A-B04C-8A7E-9DB303EFE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90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88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4F550-77C4-A344-95AD-F366E072D83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717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4F550-77C4-A344-95AD-F366E072D83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098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4F550-77C4-A344-95AD-F366E072D83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83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4F550-77C4-A344-95AD-F366E072D83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0993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4F550-77C4-A344-95AD-F366E072D83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7260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4F550-77C4-A344-95AD-F366E072D83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978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4F550-77C4-A344-95AD-F366E072D83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1979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4F550-77C4-A344-95AD-F366E072D83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924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4F550-77C4-A344-95AD-F366E072D83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4707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4F550-77C4-A344-95AD-F366E072D83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33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86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4F550-77C4-A344-95AD-F366E072D83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920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4F550-77C4-A344-95AD-F366E072D83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4596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4F550-77C4-A344-95AD-F366E072D83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352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4F550-77C4-A344-95AD-F366E072D83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1968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4F550-77C4-A344-95AD-F366E072D83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420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4F550-77C4-A344-95AD-F366E072D83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0867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4F550-77C4-A344-95AD-F366E072D83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402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4F550-77C4-A344-95AD-F366E072D83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0057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4F550-77C4-A344-95AD-F366E072D83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6666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4F550-77C4-A344-95AD-F366E072D83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78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86182C-CEE6-7C4F-97F9-5E6021731C84}" type="slidenum">
              <a:rPr lang="en-US"/>
              <a:pPr/>
              <a:t>6</a:t>
            </a:fld>
            <a:endParaRPr lang="en-US"/>
          </a:p>
        </p:txBody>
      </p:sp>
      <p:sp>
        <p:nvSpPr>
          <p:cNvPr id="480258" name="Rectangle 2"/>
          <p:cNvSpPr>
            <a:spLocks noChangeArrowheads="1"/>
          </p:cNvSpPr>
          <p:nvPr/>
        </p:nvSpPr>
        <p:spPr bwMode="auto">
          <a:xfrm>
            <a:off x="3986054" y="0"/>
            <a:ext cx="3048159" cy="4641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3241" tIns="46621" rIns="93241" bIns="4662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0259" name="Rectangle 3"/>
          <p:cNvSpPr>
            <a:spLocks noChangeArrowheads="1"/>
          </p:cNvSpPr>
          <p:nvPr/>
        </p:nvSpPr>
        <p:spPr bwMode="auto">
          <a:xfrm>
            <a:off x="3986054" y="8819515"/>
            <a:ext cx="3048159" cy="4641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425" tIns="0" rIns="19425" bIns="0" anchor="b">
            <a:prstTxWarp prst="textNoShape">
              <a:avLst/>
            </a:prstTxWarp>
          </a:bodyPr>
          <a:lstStyle/>
          <a:p>
            <a:pPr algn="r" eaLnBrk="0" hangingPunct="0"/>
            <a:r>
              <a:rPr lang="en-US" sz="1000" i="1">
                <a:latin typeface="Times New Roman" charset="0"/>
              </a:rPr>
              <a:t>4</a:t>
            </a:r>
          </a:p>
        </p:txBody>
      </p:sp>
      <p:sp>
        <p:nvSpPr>
          <p:cNvPr id="480260" name="Rectangle 4"/>
          <p:cNvSpPr>
            <a:spLocks noChangeArrowheads="1"/>
          </p:cNvSpPr>
          <p:nvPr/>
        </p:nvSpPr>
        <p:spPr bwMode="auto">
          <a:xfrm>
            <a:off x="0" y="8819515"/>
            <a:ext cx="3048159" cy="4641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3241" tIns="46621" rIns="93241" bIns="4662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0261" name="Rectangle 5"/>
          <p:cNvSpPr>
            <a:spLocks noChangeArrowheads="1"/>
          </p:cNvSpPr>
          <p:nvPr/>
        </p:nvSpPr>
        <p:spPr bwMode="auto">
          <a:xfrm>
            <a:off x="0" y="0"/>
            <a:ext cx="3048159" cy="4641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3241" tIns="46621" rIns="93241" bIns="4662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02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34975" y="703263"/>
            <a:ext cx="6164263" cy="346868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48026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7895" y="4409758"/>
            <a:ext cx="5158423" cy="4177665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2271" tIns="45326" rIns="92271" bIns="45326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091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4F550-77C4-A344-95AD-F366E072D83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3260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4F550-77C4-A344-95AD-F366E072D83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099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4F550-77C4-A344-95AD-F366E072D83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174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4F550-77C4-A344-95AD-F366E072D83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00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4F550-77C4-A344-95AD-F366E072D83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364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4F550-77C4-A344-95AD-F366E072D83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7191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4F550-77C4-A344-95AD-F366E072D83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058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4F550-77C4-A344-95AD-F366E072D83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468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4F550-77C4-A344-95AD-F366E072D83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7041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4F550-77C4-A344-95AD-F366E072D83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227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86182C-CEE6-7C4F-97F9-5E6021731C84}" type="slidenum">
              <a:rPr lang="en-US"/>
              <a:pPr/>
              <a:t>7</a:t>
            </a:fld>
            <a:endParaRPr lang="en-US"/>
          </a:p>
        </p:txBody>
      </p:sp>
      <p:sp>
        <p:nvSpPr>
          <p:cNvPr id="480258" name="Rectangle 2"/>
          <p:cNvSpPr>
            <a:spLocks noChangeArrowheads="1"/>
          </p:cNvSpPr>
          <p:nvPr/>
        </p:nvSpPr>
        <p:spPr bwMode="auto">
          <a:xfrm>
            <a:off x="3986054" y="0"/>
            <a:ext cx="3048159" cy="4641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3241" tIns="46621" rIns="93241" bIns="4662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0259" name="Rectangle 3"/>
          <p:cNvSpPr>
            <a:spLocks noChangeArrowheads="1"/>
          </p:cNvSpPr>
          <p:nvPr/>
        </p:nvSpPr>
        <p:spPr bwMode="auto">
          <a:xfrm>
            <a:off x="3986054" y="8819515"/>
            <a:ext cx="3048159" cy="4641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425" tIns="0" rIns="19425" bIns="0" anchor="b">
            <a:prstTxWarp prst="textNoShape">
              <a:avLst/>
            </a:prstTxWarp>
          </a:bodyPr>
          <a:lstStyle/>
          <a:p>
            <a:pPr algn="r" eaLnBrk="0" hangingPunct="0"/>
            <a:r>
              <a:rPr lang="en-US" sz="1000" i="1">
                <a:latin typeface="Times New Roman" charset="0"/>
              </a:rPr>
              <a:t>4</a:t>
            </a:r>
          </a:p>
        </p:txBody>
      </p:sp>
      <p:sp>
        <p:nvSpPr>
          <p:cNvPr id="480260" name="Rectangle 4"/>
          <p:cNvSpPr>
            <a:spLocks noChangeArrowheads="1"/>
          </p:cNvSpPr>
          <p:nvPr/>
        </p:nvSpPr>
        <p:spPr bwMode="auto">
          <a:xfrm>
            <a:off x="0" y="8819515"/>
            <a:ext cx="3048159" cy="4641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3241" tIns="46621" rIns="93241" bIns="4662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0261" name="Rectangle 5"/>
          <p:cNvSpPr>
            <a:spLocks noChangeArrowheads="1"/>
          </p:cNvSpPr>
          <p:nvPr/>
        </p:nvSpPr>
        <p:spPr bwMode="auto">
          <a:xfrm>
            <a:off x="0" y="0"/>
            <a:ext cx="3048159" cy="4641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3241" tIns="46621" rIns="93241" bIns="4662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02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34975" y="703263"/>
            <a:ext cx="6164263" cy="346868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48026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7895" y="4409758"/>
            <a:ext cx="5158423" cy="4177665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2271" tIns="45326" rIns="92271" bIns="45326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171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012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68725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3848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9528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If a new page is required for inserting a tuple, ask the disk space manager to allocate the page. Add it to the list of pages (free space list), and insert a tuple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If we have variable records, then all pages are going to have free space, but maybe we will have to go through</a:t>
            </a:r>
            <a:r>
              <a:rPr lang="en-US" baseline="0" dirty="0" smtClean="0"/>
              <a:t> a lot of them before we find one with enough space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69932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If a new page is required for inserting a tuple, ask the disk space manager to allocate the page. Add it to the list of pages (free space list), and insert a tuple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If we have variable records, then all pages are going to have free space, but maybe we will have to go through</a:t>
            </a:r>
            <a:r>
              <a:rPr lang="en-US" baseline="0" dirty="0" smtClean="0"/>
              <a:t> a lot of them before we find one with enough space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7025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If a new page is required for inserting a tuple, ask the disk space manager to allocate the page. Add it to the list of pages (free space list), and insert a tuple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If we have variable records, then all pages are going to have free space, but maybe we will have to go through</a:t>
            </a:r>
            <a:r>
              <a:rPr lang="en-US" baseline="0" dirty="0" smtClean="0"/>
              <a:t> a lot of them before we find one with enough space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6402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If a new page is required for inserting a tuple, ask the disk space manager to allocate the page. Add it to the list of pages (free space list), and insert a tuple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If we have variable records, then all pages are going to have free space, but maybe we will have to go through</a:t>
            </a:r>
            <a:r>
              <a:rPr lang="en-US" baseline="0" dirty="0" smtClean="0"/>
              <a:t> a lot of them before we find one with enough space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5954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762054-A972-414A-A417-0F1DDC115237}" type="slidenum">
              <a:rPr lang="en-US"/>
              <a:pPr/>
              <a:t>53</a:t>
            </a:fld>
            <a:endParaRPr lang="en-US"/>
          </a:p>
        </p:txBody>
      </p:sp>
      <p:sp>
        <p:nvSpPr>
          <p:cNvPr id="605186" name="Rectangle 2"/>
          <p:cNvSpPr>
            <a:spLocks noChangeArrowheads="1"/>
          </p:cNvSpPr>
          <p:nvPr/>
        </p:nvSpPr>
        <p:spPr bwMode="auto">
          <a:xfrm>
            <a:off x="3986054" y="0"/>
            <a:ext cx="3048159" cy="4641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3241" tIns="46621" rIns="93241" bIns="4662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5187" name="Rectangle 3"/>
          <p:cNvSpPr>
            <a:spLocks noChangeArrowheads="1"/>
          </p:cNvSpPr>
          <p:nvPr/>
        </p:nvSpPr>
        <p:spPr bwMode="auto">
          <a:xfrm>
            <a:off x="3986054" y="8819515"/>
            <a:ext cx="3048159" cy="4641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425" tIns="0" rIns="19425" bIns="0" anchor="b">
            <a:prstTxWarp prst="textNoShape">
              <a:avLst/>
            </a:prstTxWarp>
          </a:bodyPr>
          <a:lstStyle/>
          <a:p>
            <a:pPr algn="r" eaLnBrk="0" hangingPunct="0"/>
            <a:r>
              <a:rPr lang="en-US" sz="1000" i="1">
                <a:latin typeface="Times New Roman" charset="0"/>
              </a:rPr>
              <a:t>11</a:t>
            </a:r>
          </a:p>
        </p:txBody>
      </p:sp>
      <p:sp>
        <p:nvSpPr>
          <p:cNvPr id="605188" name="Rectangle 4"/>
          <p:cNvSpPr>
            <a:spLocks noChangeArrowheads="1"/>
          </p:cNvSpPr>
          <p:nvPr/>
        </p:nvSpPr>
        <p:spPr bwMode="auto">
          <a:xfrm>
            <a:off x="0" y="8819515"/>
            <a:ext cx="3048159" cy="4641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3241" tIns="46621" rIns="93241" bIns="4662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5189" name="Rectangle 5"/>
          <p:cNvSpPr>
            <a:spLocks noChangeArrowheads="1"/>
          </p:cNvSpPr>
          <p:nvPr/>
        </p:nvSpPr>
        <p:spPr bwMode="auto">
          <a:xfrm>
            <a:off x="0" y="0"/>
            <a:ext cx="3048159" cy="4641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3241" tIns="46621" rIns="93241" bIns="4662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51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4975" y="703263"/>
            <a:ext cx="6164263" cy="3468687"/>
          </a:xfrm>
          <a:ln w="12700" cap="flat">
            <a:solidFill>
              <a:schemeClr val="tx1"/>
            </a:solidFill>
          </a:ln>
        </p:spPr>
      </p:sp>
      <p:sp>
        <p:nvSpPr>
          <p:cNvPr id="60519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271" tIns="45326" rIns="92271" bIns="4532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387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762054-A972-414A-A417-0F1DDC115237}" type="slidenum">
              <a:rPr lang="en-US"/>
              <a:pPr/>
              <a:t>54</a:t>
            </a:fld>
            <a:endParaRPr lang="en-US"/>
          </a:p>
        </p:txBody>
      </p:sp>
      <p:sp>
        <p:nvSpPr>
          <p:cNvPr id="605186" name="Rectangle 2"/>
          <p:cNvSpPr>
            <a:spLocks noChangeArrowheads="1"/>
          </p:cNvSpPr>
          <p:nvPr/>
        </p:nvSpPr>
        <p:spPr bwMode="auto">
          <a:xfrm>
            <a:off x="3986054" y="0"/>
            <a:ext cx="3048159" cy="4641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3241" tIns="46621" rIns="93241" bIns="4662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5187" name="Rectangle 3"/>
          <p:cNvSpPr>
            <a:spLocks noChangeArrowheads="1"/>
          </p:cNvSpPr>
          <p:nvPr/>
        </p:nvSpPr>
        <p:spPr bwMode="auto">
          <a:xfrm>
            <a:off x="3986054" y="8819515"/>
            <a:ext cx="3048159" cy="4641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425" tIns="0" rIns="19425" bIns="0" anchor="b">
            <a:prstTxWarp prst="textNoShape">
              <a:avLst/>
            </a:prstTxWarp>
          </a:bodyPr>
          <a:lstStyle/>
          <a:p>
            <a:pPr algn="r" eaLnBrk="0" hangingPunct="0"/>
            <a:r>
              <a:rPr lang="en-US" sz="1000" i="1">
                <a:latin typeface="Times New Roman" charset="0"/>
              </a:rPr>
              <a:t>11</a:t>
            </a:r>
          </a:p>
        </p:txBody>
      </p:sp>
      <p:sp>
        <p:nvSpPr>
          <p:cNvPr id="605188" name="Rectangle 4"/>
          <p:cNvSpPr>
            <a:spLocks noChangeArrowheads="1"/>
          </p:cNvSpPr>
          <p:nvPr/>
        </p:nvSpPr>
        <p:spPr bwMode="auto">
          <a:xfrm>
            <a:off x="0" y="8819515"/>
            <a:ext cx="3048159" cy="4641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3241" tIns="46621" rIns="93241" bIns="4662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5189" name="Rectangle 5"/>
          <p:cNvSpPr>
            <a:spLocks noChangeArrowheads="1"/>
          </p:cNvSpPr>
          <p:nvPr/>
        </p:nvSpPr>
        <p:spPr bwMode="auto">
          <a:xfrm>
            <a:off x="0" y="0"/>
            <a:ext cx="3048159" cy="4641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3241" tIns="46621" rIns="93241" bIns="4662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51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4975" y="703263"/>
            <a:ext cx="6164263" cy="3468687"/>
          </a:xfrm>
          <a:ln w="12700" cap="flat">
            <a:solidFill>
              <a:schemeClr val="tx1"/>
            </a:solidFill>
          </a:ln>
        </p:spPr>
      </p:sp>
      <p:sp>
        <p:nvSpPr>
          <p:cNvPr id="60519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271" tIns="45326" rIns="92271" bIns="4532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51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86182C-CEE6-7C4F-97F9-5E6021731C84}" type="slidenum">
              <a:rPr lang="en-US"/>
              <a:pPr/>
              <a:t>8</a:t>
            </a:fld>
            <a:endParaRPr lang="en-US"/>
          </a:p>
        </p:txBody>
      </p:sp>
      <p:sp>
        <p:nvSpPr>
          <p:cNvPr id="480258" name="Rectangle 2"/>
          <p:cNvSpPr>
            <a:spLocks noChangeArrowheads="1"/>
          </p:cNvSpPr>
          <p:nvPr/>
        </p:nvSpPr>
        <p:spPr bwMode="auto">
          <a:xfrm>
            <a:off x="3986054" y="0"/>
            <a:ext cx="3048159" cy="4641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3241" tIns="46621" rIns="93241" bIns="4662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0259" name="Rectangle 3"/>
          <p:cNvSpPr>
            <a:spLocks noChangeArrowheads="1"/>
          </p:cNvSpPr>
          <p:nvPr/>
        </p:nvSpPr>
        <p:spPr bwMode="auto">
          <a:xfrm>
            <a:off x="3986054" y="8819515"/>
            <a:ext cx="3048159" cy="4641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425" tIns="0" rIns="19425" bIns="0" anchor="b">
            <a:prstTxWarp prst="textNoShape">
              <a:avLst/>
            </a:prstTxWarp>
          </a:bodyPr>
          <a:lstStyle/>
          <a:p>
            <a:pPr algn="r" eaLnBrk="0" hangingPunct="0"/>
            <a:r>
              <a:rPr lang="en-US" sz="1000" i="1">
                <a:latin typeface="Times New Roman" charset="0"/>
              </a:rPr>
              <a:t>4</a:t>
            </a:r>
          </a:p>
        </p:txBody>
      </p:sp>
      <p:sp>
        <p:nvSpPr>
          <p:cNvPr id="480260" name="Rectangle 4"/>
          <p:cNvSpPr>
            <a:spLocks noChangeArrowheads="1"/>
          </p:cNvSpPr>
          <p:nvPr/>
        </p:nvSpPr>
        <p:spPr bwMode="auto">
          <a:xfrm>
            <a:off x="0" y="8819515"/>
            <a:ext cx="3048159" cy="4641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3241" tIns="46621" rIns="93241" bIns="4662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0261" name="Rectangle 5"/>
          <p:cNvSpPr>
            <a:spLocks noChangeArrowheads="1"/>
          </p:cNvSpPr>
          <p:nvPr/>
        </p:nvSpPr>
        <p:spPr bwMode="auto">
          <a:xfrm>
            <a:off x="0" y="0"/>
            <a:ext cx="3048159" cy="4641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3241" tIns="46621" rIns="93241" bIns="4662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02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34975" y="703263"/>
            <a:ext cx="6164263" cy="346868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48026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7895" y="4409758"/>
            <a:ext cx="5158423" cy="4177665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2271" tIns="45326" rIns="92271" bIns="45326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134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762054-A972-414A-A417-0F1DDC115237}" type="slidenum">
              <a:rPr lang="en-US"/>
              <a:pPr/>
              <a:t>55</a:t>
            </a:fld>
            <a:endParaRPr lang="en-US"/>
          </a:p>
        </p:txBody>
      </p:sp>
      <p:sp>
        <p:nvSpPr>
          <p:cNvPr id="605186" name="Rectangle 2"/>
          <p:cNvSpPr>
            <a:spLocks noChangeArrowheads="1"/>
          </p:cNvSpPr>
          <p:nvPr/>
        </p:nvSpPr>
        <p:spPr bwMode="auto">
          <a:xfrm>
            <a:off x="3986054" y="0"/>
            <a:ext cx="3048159" cy="4641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3241" tIns="46621" rIns="93241" bIns="4662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5187" name="Rectangle 3"/>
          <p:cNvSpPr>
            <a:spLocks noChangeArrowheads="1"/>
          </p:cNvSpPr>
          <p:nvPr/>
        </p:nvSpPr>
        <p:spPr bwMode="auto">
          <a:xfrm>
            <a:off x="3986054" y="8819515"/>
            <a:ext cx="3048159" cy="4641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425" tIns="0" rIns="19425" bIns="0" anchor="b">
            <a:prstTxWarp prst="textNoShape">
              <a:avLst/>
            </a:prstTxWarp>
          </a:bodyPr>
          <a:lstStyle/>
          <a:p>
            <a:pPr algn="r" eaLnBrk="0" hangingPunct="0"/>
            <a:r>
              <a:rPr lang="en-US" sz="1000" i="1">
                <a:latin typeface="Times New Roman" charset="0"/>
              </a:rPr>
              <a:t>11</a:t>
            </a:r>
          </a:p>
        </p:txBody>
      </p:sp>
      <p:sp>
        <p:nvSpPr>
          <p:cNvPr id="605188" name="Rectangle 4"/>
          <p:cNvSpPr>
            <a:spLocks noChangeArrowheads="1"/>
          </p:cNvSpPr>
          <p:nvPr/>
        </p:nvSpPr>
        <p:spPr bwMode="auto">
          <a:xfrm>
            <a:off x="0" y="8819515"/>
            <a:ext cx="3048159" cy="4641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3241" tIns="46621" rIns="93241" bIns="4662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5189" name="Rectangle 5"/>
          <p:cNvSpPr>
            <a:spLocks noChangeArrowheads="1"/>
          </p:cNvSpPr>
          <p:nvPr/>
        </p:nvSpPr>
        <p:spPr bwMode="auto">
          <a:xfrm>
            <a:off x="0" y="0"/>
            <a:ext cx="3048159" cy="4641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3241" tIns="46621" rIns="93241" bIns="4662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51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4975" y="703263"/>
            <a:ext cx="6164263" cy="3468687"/>
          </a:xfrm>
          <a:ln w="12700" cap="flat">
            <a:solidFill>
              <a:schemeClr val="tx1"/>
            </a:solidFill>
          </a:ln>
        </p:spPr>
      </p:sp>
      <p:sp>
        <p:nvSpPr>
          <p:cNvPr id="60519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271" tIns="45326" rIns="92271" bIns="4532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00318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762054-A972-414A-A417-0F1DDC115237}" type="slidenum">
              <a:rPr lang="en-US"/>
              <a:pPr/>
              <a:t>56</a:t>
            </a:fld>
            <a:endParaRPr lang="en-US"/>
          </a:p>
        </p:txBody>
      </p:sp>
      <p:sp>
        <p:nvSpPr>
          <p:cNvPr id="605186" name="Rectangle 2"/>
          <p:cNvSpPr>
            <a:spLocks noChangeArrowheads="1"/>
          </p:cNvSpPr>
          <p:nvPr/>
        </p:nvSpPr>
        <p:spPr bwMode="auto">
          <a:xfrm>
            <a:off x="3986054" y="0"/>
            <a:ext cx="3048159" cy="4641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3241" tIns="46621" rIns="93241" bIns="4662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5187" name="Rectangle 3"/>
          <p:cNvSpPr>
            <a:spLocks noChangeArrowheads="1"/>
          </p:cNvSpPr>
          <p:nvPr/>
        </p:nvSpPr>
        <p:spPr bwMode="auto">
          <a:xfrm>
            <a:off x="3986054" y="8819515"/>
            <a:ext cx="3048159" cy="4641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425" tIns="0" rIns="19425" bIns="0" anchor="b">
            <a:prstTxWarp prst="textNoShape">
              <a:avLst/>
            </a:prstTxWarp>
          </a:bodyPr>
          <a:lstStyle/>
          <a:p>
            <a:pPr algn="r" eaLnBrk="0" hangingPunct="0"/>
            <a:r>
              <a:rPr lang="en-US" sz="1000" i="1">
                <a:latin typeface="Times New Roman" charset="0"/>
              </a:rPr>
              <a:t>11</a:t>
            </a:r>
          </a:p>
        </p:txBody>
      </p:sp>
      <p:sp>
        <p:nvSpPr>
          <p:cNvPr id="605188" name="Rectangle 4"/>
          <p:cNvSpPr>
            <a:spLocks noChangeArrowheads="1"/>
          </p:cNvSpPr>
          <p:nvPr/>
        </p:nvSpPr>
        <p:spPr bwMode="auto">
          <a:xfrm>
            <a:off x="0" y="8819515"/>
            <a:ext cx="3048159" cy="4641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3241" tIns="46621" rIns="93241" bIns="4662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5189" name="Rectangle 5"/>
          <p:cNvSpPr>
            <a:spLocks noChangeArrowheads="1"/>
          </p:cNvSpPr>
          <p:nvPr/>
        </p:nvSpPr>
        <p:spPr bwMode="auto">
          <a:xfrm>
            <a:off x="0" y="0"/>
            <a:ext cx="3048159" cy="4641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3241" tIns="46621" rIns="93241" bIns="4662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51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4975" y="703263"/>
            <a:ext cx="6164263" cy="3468687"/>
          </a:xfrm>
          <a:ln w="12700" cap="flat">
            <a:solidFill>
              <a:schemeClr val="tx1"/>
            </a:solidFill>
          </a:ln>
        </p:spPr>
      </p:sp>
      <p:sp>
        <p:nvSpPr>
          <p:cNvPr id="60519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271" tIns="45326" rIns="92271" bIns="4532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1971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762054-A972-414A-A417-0F1DDC115237}" type="slidenum">
              <a:rPr lang="en-US"/>
              <a:pPr/>
              <a:t>57</a:t>
            </a:fld>
            <a:endParaRPr lang="en-US"/>
          </a:p>
        </p:txBody>
      </p:sp>
      <p:sp>
        <p:nvSpPr>
          <p:cNvPr id="605186" name="Rectangle 2"/>
          <p:cNvSpPr>
            <a:spLocks noChangeArrowheads="1"/>
          </p:cNvSpPr>
          <p:nvPr/>
        </p:nvSpPr>
        <p:spPr bwMode="auto">
          <a:xfrm>
            <a:off x="3986054" y="0"/>
            <a:ext cx="3048159" cy="4641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3241" tIns="46621" rIns="93241" bIns="4662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5187" name="Rectangle 3"/>
          <p:cNvSpPr>
            <a:spLocks noChangeArrowheads="1"/>
          </p:cNvSpPr>
          <p:nvPr/>
        </p:nvSpPr>
        <p:spPr bwMode="auto">
          <a:xfrm>
            <a:off x="3986054" y="8819515"/>
            <a:ext cx="3048159" cy="4641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425" tIns="0" rIns="19425" bIns="0" anchor="b">
            <a:prstTxWarp prst="textNoShape">
              <a:avLst/>
            </a:prstTxWarp>
          </a:bodyPr>
          <a:lstStyle/>
          <a:p>
            <a:pPr algn="r" eaLnBrk="0" hangingPunct="0"/>
            <a:r>
              <a:rPr lang="en-US" sz="1000" i="1">
                <a:latin typeface="Times New Roman" charset="0"/>
              </a:rPr>
              <a:t>11</a:t>
            </a:r>
          </a:p>
        </p:txBody>
      </p:sp>
      <p:sp>
        <p:nvSpPr>
          <p:cNvPr id="605188" name="Rectangle 4"/>
          <p:cNvSpPr>
            <a:spLocks noChangeArrowheads="1"/>
          </p:cNvSpPr>
          <p:nvPr/>
        </p:nvSpPr>
        <p:spPr bwMode="auto">
          <a:xfrm>
            <a:off x="0" y="8819515"/>
            <a:ext cx="3048159" cy="4641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3241" tIns="46621" rIns="93241" bIns="4662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5189" name="Rectangle 5"/>
          <p:cNvSpPr>
            <a:spLocks noChangeArrowheads="1"/>
          </p:cNvSpPr>
          <p:nvPr/>
        </p:nvSpPr>
        <p:spPr bwMode="auto">
          <a:xfrm>
            <a:off x="0" y="0"/>
            <a:ext cx="3048159" cy="4641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3241" tIns="46621" rIns="93241" bIns="4662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51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4975" y="703263"/>
            <a:ext cx="6164263" cy="3468687"/>
          </a:xfrm>
          <a:ln w="12700" cap="flat">
            <a:solidFill>
              <a:schemeClr val="tx1"/>
            </a:solidFill>
          </a:ln>
        </p:spPr>
      </p:sp>
      <p:sp>
        <p:nvSpPr>
          <p:cNvPr id="60519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271" tIns="45326" rIns="92271" bIns="4532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9424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817B1B-623C-9B48-819A-7771C60F2439}" type="slidenum">
              <a:rPr lang="en-US"/>
              <a:pPr/>
              <a:t>58</a:t>
            </a:fld>
            <a:endParaRPr lang="en-US"/>
          </a:p>
        </p:txBody>
      </p:sp>
      <p:sp>
        <p:nvSpPr>
          <p:cNvPr id="609282" name="Rectangle 2"/>
          <p:cNvSpPr>
            <a:spLocks noChangeArrowheads="1"/>
          </p:cNvSpPr>
          <p:nvPr/>
        </p:nvSpPr>
        <p:spPr bwMode="auto">
          <a:xfrm>
            <a:off x="3986054" y="0"/>
            <a:ext cx="3048159" cy="4641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3241" tIns="46621" rIns="93241" bIns="4662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9283" name="Rectangle 3"/>
          <p:cNvSpPr>
            <a:spLocks noChangeArrowheads="1"/>
          </p:cNvSpPr>
          <p:nvPr/>
        </p:nvSpPr>
        <p:spPr bwMode="auto">
          <a:xfrm>
            <a:off x="3986054" y="8819515"/>
            <a:ext cx="3048159" cy="4641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425" tIns="0" rIns="19425" bIns="0" anchor="b">
            <a:prstTxWarp prst="textNoShape">
              <a:avLst/>
            </a:prstTxWarp>
          </a:bodyPr>
          <a:lstStyle/>
          <a:p>
            <a:pPr algn="r" eaLnBrk="0" hangingPunct="0"/>
            <a:r>
              <a:rPr lang="en-US" sz="1000" i="1">
                <a:latin typeface="Times New Roman" charset="0"/>
              </a:rPr>
              <a:t>9</a:t>
            </a:r>
          </a:p>
        </p:txBody>
      </p:sp>
      <p:sp>
        <p:nvSpPr>
          <p:cNvPr id="609284" name="Rectangle 4"/>
          <p:cNvSpPr>
            <a:spLocks noChangeArrowheads="1"/>
          </p:cNvSpPr>
          <p:nvPr/>
        </p:nvSpPr>
        <p:spPr bwMode="auto">
          <a:xfrm>
            <a:off x="0" y="8819515"/>
            <a:ext cx="3048159" cy="4641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3241" tIns="46621" rIns="93241" bIns="4662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9285" name="Rectangle 5"/>
          <p:cNvSpPr>
            <a:spLocks noChangeArrowheads="1"/>
          </p:cNvSpPr>
          <p:nvPr/>
        </p:nvSpPr>
        <p:spPr bwMode="auto">
          <a:xfrm>
            <a:off x="0" y="0"/>
            <a:ext cx="3048159" cy="4641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3241" tIns="46621" rIns="93241" bIns="4662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928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4975" y="703263"/>
            <a:ext cx="6164263" cy="3468687"/>
          </a:xfrm>
          <a:ln w="12700" cap="flat">
            <a:solidFill>
              <a:schemeClr val="tx1"/>
            </a:solidFill>
          </a:ln>
        </p:spPr>
      </p:sp>
      <p:sp>
        <p:nvSpPr>
          <p:cNvPr id="60928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271" tIns="45326" rIns="92271" bIns="45326"/>
          <a:lstStyle/>
          <a:p>
            <a:r>
              <a:rPr lang="en-US"/>
              <a:t>Seen how pages are fetched from disk to main memory, now look at how pages are organized on disks.</a:t>
            </a:r>
          </a:p>
        </p:txBody>
      </p:sp>
    </p:spTree>
    <p:extLst>
      <p:ext uri="{BB962C8B-B14F-4D97-AF65-F5344CB8AC3E}">
        <p14:creationId xmlns:p14="http://schemas.microsoft.com/office/powerpoint/2010/main" val="138634694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9982AD-122F-9E4F-B295-3EC7B57E794E}" type="slidenum">
              <a:rPr lang="en-US"/>
              <a:pPr/>
              <a:t>59</a:t>
            </a:fld>
            <a:endParaRPr lang="en-US"/>
          </a:p>
        </p:txBody>
      </p:sp>
      <p:sp>
        <p:nvSpPr>
          <p:cNvPr id="611330" name="Rectangle 2"/>
          <p:cNvSpPr>
            <a:spLocks noChangeArrowheads="1"/>
          </p:cNvSpPr>
          <p:nvPr/>
        </p:nvSpPr>
        <p:spPr bwMode="auto">
          <a:xfrm>
            <a:off x="3986054" y="0"/>
            <a:ext cx="3048159" cy="4641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3241" tIns="46621" rIns="93241" bIns="4662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1331" name="Rectangle 3"/>
          <p:cNvSpPr>
            <a:spLocks noChangeArrowheads="1"/>
          </p:cNvSpPr>
          <p:nvPr/>
        </p:nvSpPr>
        <p:spPr bwMode="auto">
          <a:xfrm>
            <a:off x="3986054" y="8819515"/>
            <a:ext cx="3048159" cy="4641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425" tIns="0" rIns="19425" bIns="0" anchor="b">
            <a:prstTxWarp prst="textNoShape">
              <a:avLst/>
            </a:prstTxWarp>
          </a:bodyPr>
          <a:lstStyle/>
          <a:p>
            <a:pPr algn="r" eaLnBrk="0" hangingPunct="0"/>
            <a:r>
              <a:rPr lang="en-US" sz="1000" i="1">
                <a:latin typeface="Times New Roman" charset="0"/>
              </a:rPr>
              <a:t>10</a:t>
            </a:r>
          </a:p>
        </p:txBody>
      </p:sp>
      <p:sp>
        <p:nvSpPr>
          <p:cNvPr id="611332" name="Rectangle 4"/>
          <p:cNvSpPr>
            <a:spLocks noChangeArrowheads="1"/>
          </p:cNvSpPr>
          <p:nvPr/>
        </p:nvSpPr>
        <p:spPr bwMode="auto">
          <a:xfrm>
            <a:off x="0" y="8819515"/>
            <a:ext cx="3048159" cy="4641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3241" tIns="46621" rIns="93241" bIns="4662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1333" name="Rectangle 5"/>
          <p:cNvSpPr>
            <a:spLocks noChangeArrowheads="1"/>
          </p:cNvSpPr>
          <p:nvPr/>
        </p:nvSpPr>
        <p:spPr bwMode="auto">
          <a:xfrm>
            <a:off x="0" y="0"/>
            <a:ext cx="3048159" cy="4641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3241" tIns="46621" rIns="93241" bIns="4662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133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4975" y="703263"/>
            <a:ext cx="6164263" cy="3468687"/>
          </a:xfrm>
          <a:ln w="12700" cap="flat">
            <a:solidFill>
              <a:schemeClr val="tx1"/>
            </a:solidFill>
          </a:ln>
        </p:spPr>
      </p:sp>
      <p:sp>
        <p:nvSpPr>
          <p:cNvPr id="611335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271" tIns="45326" rIns="92271" bIns="4532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49833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Disadvantages:</a:t>
            </a:r>
            <a:r>
              <a:rPr lang="en-US" baseline="0" dirty="0" smtClean="0"/>
              <a:t> updates are generally slower, queries like SELECT * are slower.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28852-15BB-D84A-87EA-7BB527DC211D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058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0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4F550-77C4-A344-95AD-F366E072D8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07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4F550-77C4-A344-95AD-F366E072D83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00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4F550-77C4-A344-95AD-F366E072D83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4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817B-4AAF-0040-9060-2F9962E6E12E}" type="datetimeFigureOut">
              <a:rPr lang="en-US" smtClean="0"/>
              <a:t>10/6/17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985A-DFED-4945-BD59-F27FFEAC6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36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817B-4AAF-0040-9060-2F9962E6E12E}" type="datetimeFigureOut">
              <a:rPr lang="en-US" smtClean="0"/>
              <a:t>10/6/17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985A-DFED-4945-BD59-F27FFEAC6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55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817B-4AAF-0040-9060-2F9962E6E12E}" type="datetimeFigureOut">
              <a:rPr lang="en-US" smtClean="0"/>
              <a:t>10/6/17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985A-DFED-4945-BD59-F27FFEAC6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24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817B-4AAF-0040-9060-2F9962E6E12E}" type="datetimeFigureOut">
              <a:rPr lang="en-US" smtClean="0"/>
              <a:t>10/6/17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985A-DFED-4945-BD59-F27FFEAC6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66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817B-4AAF-0040-9060-2F9962E6E12E}" type="datetimeFigureOut">
              <a:rPr lang="en-US" smtClean="0"/>
              <a:t>10/6/17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985A-DFED-4945-BD59-F27FFEAC6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88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817B-4AAF-0040-9060-2F9962E6E12E}" type="datetimeFigureOut">
              <a:rPr lang="en-US" smtClean="0"/>
              <a:t>10/6/17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985A-DFED-4945-BD59-F27FFEAC6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508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817B-4AAF-0040-9060-2F9962E6E12E}" type="datetimeFigureOut">
              <a:rPr lang="en-US" smtClean="0"/>
              <a:t>10/6/17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985A-DFED-4945-BD59-F27FFEAC6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427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817B-4AAF-0040-9060-2F9962E6E12E}" type="datetimeFigureOut">
              <a:rPr lang="en-US" smtClean="0"/>
              <a:t>10/6/17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985A-DFED-4945-BD59-F27FFEAC6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749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817B-4AAF-0040-9060-2F9962E6E12E}" type="datetimeFigureOut">
              <a:rPr lang="en-US" smtClean="0"/>
              <a:t>10/6/17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985A-DFED-4945-BD59-F27FFEAC6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24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817B-4AAF-0040-9060-2F9962E6E12E}" type="datetimeFigureOut">
              <a:rPr lang="en-US" smtClean="0"/>
              <a:t>10/6/17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985A-DFED-4945-BD59-F27FFEAC6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0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817B-4AAF-0040-9060-2F9962E6E12E}" type="datetimeFigureOut">
              <a:rPr lang="en-US" smtClean="0"/>
              <a:t>10/6/17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985A-DFED-4945-BD59-F27FFEAC6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60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1817B-4AAF-0040-9060-2F9962E6E12E}" type="datetimeFigureOut">
              <a:rPr lang="en-US" smtClean="0"/>
              <a:t>10/6/17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4985A-DFED-4945-BD59-F27FFEAC6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732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Lecture 10: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Buffer Manager and File Organization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8780" y="-22510"/>
              <a:ext cx="9396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10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041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will learn about in this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17578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latin typeface="+mj-lt"/>
              </a:rPr>
              <a:t>Replacement Policy</a:t>
            </a:r>
            <a:endParaRPr lang="en-US" dirty="0" smtClean="0">
              <a:latin typeface="+mj-lt"/>
            </a:endParaRPr>
          </a:p>
          <a:p>
            <a:pPr marL="514350" indent="-514350">
              <a:buAutoNum type="arabicPeriod"/>
            </a:pPr>
            <a:endParaRPr lang="en-US" dirty="0">
              <a:latin typeface="+mj-lt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latin typeface="+mj-lt"/>
              </a:rPr>
              <a:t>LRU and Clock</a:t>
            </a:r>
          </a:p>
          <a:p>
            <a:pPr marL="514350" indent="-514350">
              <a:buAutoNum type="arabicPeriod"/>
            </a:pPr>
            <a:endParaRPr lang="en-US" dirty="0">
              <a:latin typeface="+mj-lt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latin typeface="+mj-lt"/>
              </a:rPr>
              <a:t>Sequential Flooding</a:t>
            </a:r>
            <a:endParaRPr lang="en-US" dirty="0" smtClean="0">
              <a:latin typeface="+mj-lt"/>
            </a:endParaRPr>
          </a:p>
          <a:p>
            <a:pPr marL="514350" indent="-514350">
              <a:buAutoNum type="arabicPeriod"/>
            </a:pPr>
            <a:endParaRPr lang="en-US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8780" y="-22510"/>
              <a:ext cx="18437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10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Section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2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548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981200" y="1605585"/>
            <a:ext cx="8229600" cy="4248472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How do we choose a frame for replacement?</a:t>
            </a:r>
          </a:p>
          <a:p>
            <a:pPr lvl="1">
              <a:spcAft>
                <a:spcPts val="600"/>
              </a:spcAft>
              <a:buSzPct val="75000"/>
            </a:pPr>
            <a:r>
              <a:rPr lang="en-US" dirty="0"/>
              <a:t>LRU (</a:t>
            </a:r>
            <a:r>
              <a:rPr lang="en-US" b="1" dirty="0"/>
              <a:t>L</a:t>
            </a:r>
            <a:r>
              <a:rPr lang="en-US" dirty="0"/>
              <a:t>east </a:t>
            </a:r>
            <a:r>
              <a:rPr lang="en-US" b="1" dirty="0"/>
              <a:t>R</a:t>
            </a:r>
            <a:r>
              <a:rPr lang="en-US" dirty="0"/>
              <a:t>ecently </a:t>
            </a:r>
            <a:r>
              <a:rPr lang="en-US" b="1" dirty="0"/>
              <a:t>U</a:t>
            </a:r>
            <a:r>
              <a:rPr lang="en-US" dirty="0"/>
              <a:t>sed)</a:t>
            </a:r>
          </a:p>
          <a:p>
            <a:pPr lvl="1">
              <a:spcAft>
                <a:spcPts val="600"/>
              </a:spcAft>
              <a:buSzPct val="75000"/>
            </a:pPr>
            <a:r>
              <a:rPr lang="en-US" dirty="0"/>
              <a:t>Clock</a:t>
            </a:r>
          </a:p>
          <a:p>
            <a:pPr lvl="1">
              <a:spcAft>
                <a:spcPts val="600"/>
              </a:spcAft>
              <a:buSzPct val="75000"/>
            </a:pPr>
            <a:r>
              <a:rPr lang="en-US" dirty="0"/>
              <a:t>MRU (</a:t>
            </a:r>
            <a:r>
              <a:rPr lang="en-US" b="1" dirty="0"/>
              <a:t>M</a:t>
            </a:r>
            <a:r>
              <a:rPr lang="en-US" dirty="0"/>
              <a:t>ost </a:t>
            </a:r>
            <a:r>
              <a:rPr lang="en-US" b="1" dirty="0"/>
              <a:t>R</a:t>
            </a:r>
            <a:r>
              <a:rPr lang="en-US" dirty="0"/>
              <a:t>ecently </a:t>
            </a:r>
            <a:r>
              <a:rPr lang="en-US" b="1" dirty="0"/>
              <a:t>U</a:t>
            </a:r>
            <a:r>
              <a:rPr lang="en-US" dirty="0"/>
              <a:t>sed)</a:t>
            </a:r>
          </a:p>
          <a:p>
            <a:pPr lvl="1">
              <a:spcAft>
                <a:spcPts val="600"/>
              </a:spcAft>
              <a:buSzPct val="75000"/>
            </a:pPr>
            <a:r>
              <a:rPr lang="en-US" dirty="0"/>
              <a:t>FIFO, random, …</a:t>
            </a:r>
          </a:p>
          <a:p>
            <a:pPr lvl="1">
              <a:spcAft>
                <a:spcPts val="600"/>
              </a:spcAft>
              <a:buSzPct val="75000"/>
            </a:pP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The replacement policy has big impact on # of I/O’s (depends on the access pattern</a:t>
            </a:r>
            <a:r>
              <a:rPr lang="en-US" dirty="0" smtClean="0"/>
              <a:t>)</a:t>
            </a:r>
          </a:p>
          <a:p>
            <a:pPr>
              <a:spcAft>
                <a:spcPts val="600"/>
              </a:spcAf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A3BA-0E98-7742-8399-1C634C282F17}" type="slidenum">
              <a:rPr lang="en-US" smtClean="0"/>
              <a:t>11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Buffer replacement policy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37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10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Section </a:t>
              </a:r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2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537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A3BA-0E98-7742-8399-1C634C282F17}" type="slidenum">
              <a:rPr lang="en-US" smtClean="0"/>
              <a:t>12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LRU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37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10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2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  <a:buSzPct val="75000"/>
            </a:pPr>
            <a:r>
              <a:rPr lang="en-US" dirty="0" smtClean="0"/>
              <a:t>uses </a:t>
            </a:r>
            <a:r>
              <a:rPr lang="en-US" dirty="0"/>
              <a:t>a </a:t>
            </a:r>
            <a:r>
              <a:rPr lang="en-US" b="1" dirty="0"/>
              <a:t>queue</a:t>
            </a:r>
            <a:r>
              <a:rPr lang="en-US" dirty="0"/>
              <a:t> of pointers to frames that have </a:t>
            </a:r>
            <a:r>
              <a:rPr lang="en-US" dirty="0">
                <a:solidFill>
                  <a:srgbClr val="AA0311"/>
                </a:solidFill>
              </a:rPr>
              <a:t>pin count = 0</a:t>
            </a:r>
          </a:p>
          <a:p>
            <a:pPr>
              <a:spcAft>
                <a:spcPts val="600"/>
              </a:spcAft>
              <a:buSzPct val="75000"/>
            </a:pPr>
            <a:r>
              <a:rPr lang="en-US" dirty="0"/>
              <a:t>a page request uses frames only from the </a:t>
            </a:r>
            <a:r>
              <a:rPr lang="en-US" i="1" dirty="0"/>
              <a:t>head</a:t>
            </a:r>
            <a:r>
              <a:rPr lang="en-US" dirty="0"/>
              <a:t> of the queue</a:t>
            </a:r>
          </a:p>
          <a:p>
            <a:pPr>
              <a:spcAft>
                <a:spcPts val="600"/>
              </a:spcAft>
              <a:buSzPct val="75000"/>
            </a:pPr>
            <a:r>
              <a:rPr lang="en-US" dirty="0"/>
              <a:t>when a the pin count of a frame goes to 0, it is added to the </a:t>
            </a:r>
            <a:r>
              <a:rPr lang="en-US" i="1" dirty="0"/>
              <a:t>end </a:t>
            </a:r>
            <a:r>
              <a:rPr lang="en-US" dirty="0"/>
              <a:t>of the queue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33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A3BA-0E98-7742-8399-1C634C282F17}" type="slidenum">
              <a:rPr lang="en-US" smtClean="0"/>
              <a:t>13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LRU Example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37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10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2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0050" y="1600200"/>
            <a:ext cx="8851900" cy="3657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0915" y="3823520"/>
            <a:ext cx="20464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Buffer pool with </a:t>
            </a:r>
            <a:r>
              <a:rPr lang="en-US" sz="2400" b="1" dirty="0" smtClean="0"/>
              <a:t>4 </a:t>
            </a:r>
            <a:r>
              <a:rPr lang="en-US" sz="2400" b="1" dirty="0"/>
              <a:t>frames</a:t>
            </a:r>
          </a:p>
        </p:txBody>
      </p:sp>
    </p:spTree>
    <p:extLst>
      <p:ext uri="{BB962C8B-B14F-4D97-AF65-F5344CB8AC3E}">
        <p14:creationId xmlns:p14="http://schemas.microsoft.com/office/powerpoint/2010/main" val="21153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A3BA-0E98-7742-8399-1C634C282F17}" type="slidenum">
              <a:rPr lang="en-US" smtClean="0"/>
              <a:t>14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LRU Example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37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10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Section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3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150" y="1690688"/>
            <a:ext cx="87757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5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A3BA-0E98-7742-8399-1C634C282F17}" type="slidenum">
              <a:rPr lang="en-US" smtClean="0"/>
              <a:t>15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LRU Example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37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10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2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750" y="1416050"/>
            <a:ext cx="8826500" cy="40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9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A3BA-0E98-7742-8399-1C634C282F17}" type="slidenum">
              <a:rPr lang="en-US" smtClean="0"/>
              <a:t>16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LRU Example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37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10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2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200" y="1663700"/>
            <a:ext cx="8737600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81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A3BA-0E98-7742-8399-1C634C282F17}" type="slidenum">
              <a:rPr lang="en-US" smtClean="0"/>
              <a:t>17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LRU Example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37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10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2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950" y="2175933"/>
            <a:ext cx="8674100" cy="34544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188649" y="1449916"/>
            <a:ext cx="204642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b="1" dirty="0" smtClean="0"/>
              <a:t>Which page is</a:t>
            </a:r>
          </a:p>
          <a:p>
            <a:r>
              <a:rPr lang="en-US" sz="2400" b="1" dirty="0" smtClean="0"/>
              <a:t>evicted next?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6736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A3BA-0E98-7742-8399-1C634C282F17}" type="slidenum">
              <a:rPr lang="en-US" smtClean="0"/>
              <a:t>18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LRU Example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37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10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2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100" y="1460500"/>
            <a:ext cx="8813800" cy="474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1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A3BA-0E98-7742-8399-1C634C282F17}" type="slidenum">
              <a:rPr lang="en-US" smtClean="0"/>
              <a:t>19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Clock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37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10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2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600"/>
              </a:spcAft>
              <a:buSzPct val="75000"/>
            </a:pPr>
            <a:r>
              <a:rPr lang="en-US" dirty="0"/>
              <a:t>Variant of LRU with lower memory overhead</a:t>
            </a:r>
          </a:p>
          <a:p>
            <a:pPr>
              <a:spcAft>
                <a:spcPts val="600"/>
              </a:spcAft>
              <a:buSzPct val="75000"/>
            </a:pPr>
            <a:r>
              <a:rPr lang="en-US" dirty="0"/>
              <a:t>The </a:t>
            </a:r>
            <a:r>
              <a:rPr lang="en-US" i="1" dirty="0"/>
              <a:t>N</a:t>
            </a:r>
            <a:r>
              <a:rPr lang="en-US" dirty="0"/>
              <a:t> frames are organized into a cycle</a:t>
            </a:r>
          </a:p>
          <a:p>
            <a:pPr>
              <a:spcAft>
                <a:spcPts val="600"/>
              </a:spcAft>
              <a:buSzPct val="75000"/>
            </a:pPr>
            <a:r>
              <a:rPr lang="en-US" dirty="0"/>
              <a:t>Each frame has a </a:t>
            </a:r>
            <a:r>
              <a:rPr lang="en-US" dirty="0">
                <a:solidFill>
                  <a:srgbClr val="00B050"/>
                </a:solidFill>
              </a:rPr>
              <a:t>referenced bit </a:t>
            </a:r>
            <a:r>
              <a:rPr lang="en-US" dirty="0"/>
              <a:t>that is set to 1 when pin count becomes 0</a:t>
            </a:r>
          </a:p>
          <a:p>
            <a:pPr>
              <a:spcAft>
                <a:spcPts val="600"/>
              </a:spcAft>
              <a:buSzPct val="75000"/>
            </a:pPr>
            <a:r>
              <a:rPr lang="en-US" dirty="0"/>
              <a:t>A </a:t>
            </a:r>
            <a:r>
              <a:rPr lang="en-US" dirty="0">
                <a:solidFill>
                  <a:srgbClr val="0070C0"/>
                </a:solidFill>
              </a:rPr>
              <a:t>current </a:t>
            </a:r>
            <a:r>
              <a:rPr lang="en-US" dirty="0"/>
              <a:t>variable points to a frame</a:t>
            </a:r>
          </a:p>
          <a:p>
            <a:pPr>
              <a:spcAft>
                <a:spcPts val="600"/>
              </a:spcAft>
              <a:buSzPct val="75000"/>
            </a:pPr>
            <a:r>
              <a:rPr lang="en-US" dirty="0"/>
              <a:t>When a frame is considered:</a:t>
            </a:r>
          </a:p>
          <a:p>
            <a:pPr lvl="1">
              <a:spcAft>
                <a:spcPts val="600"/>
              </a:spcAft>
              <a:buSzPct val="75000"/>
            </a:pPr>
            <a:r>
              <a:rPr lang="en-US" dirty="0"/>
              <a:t>If pin count &gt; 0, increment current</a:t>
            </a:r>
          </a:p>
          <a:p>
            <a:pPr lvl="1">
              <a:spcAft>
                <a:spcPts val="600"/>
              </a:spcAft>
              <a:buSzPct val="75000"/>
            </a:pPr>
            <a:r>
              <a:rPr lang="en-US" dirty="0"/>
              <a:t>If referenced = 1, set to 0 and increment</a:t>
            </a:r>
          </a:p>
          <a:p>
            <a:pPr lvl="1">
              <a:spcAft>
                <a:spcPts val="600"/>
              </a:spcAft>
              <a:buSzPct val="75000"/>
            </a:pPr>
            <a:r>
              <a:rPr lang="en-US" dirty="0"/>
              <a:t>If referenced = 0 and pin count = 0, choose the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68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dirty="0" smtClean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Recap: Buffer Manager</a:t>
            </a:r>
            <a:endParaRPr lang="en-US" dirty="0" smtClean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Replacement Policies</a:t>
            </a:r>
            <a:endParaRPr lang="en-US" dirty="0" smtClean="0">
              <a:latin typeface="+mj-lt"/>
            </a:endParaRPr>
          </a:p>
          <a:p>
            <a:pPr lvl="1"/>
            <a:endParaRPr lang="en-US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Files and Records</a:t>
            </a:r>
            <a:endParaRPr lang="en-US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780" y="-22510"/>
              <a:ext cx="9396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10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077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A3BA-0E98-7742-8399-1C634C282F17}" type="slidenum">
              <a:rPr lang="en-US" smtClean="0"/>
              <a:t>20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Clock Example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37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10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2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0447867" y="5601665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940188" y="1736680"/>
            <a:ext cx="3427679" cy="4646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900" y="1267619"/>
            <a:ext cx="8966200" cy="5511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09067" y="3919445"/>
            <a:ext cx="1553759" cy="369332"/>
          </a:xfrm>
          <a:prstGeom prst="rect">
            <a:avLst/>
          </a:prstGeom>
          <a:solidFill>
            <a:srgbClr val="5B9BD6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Referenced bit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70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A3BA-0E98-7742-8399-1C634C282F17}" type="slidenum">
              <a:rPr lang="en-US" smtClean="0"/>
              <a:t>21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Clock Example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37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10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2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0447867" y="5601665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940188" y="1736680"/>
            <a:ext cx="3427679" cy="4646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657"/>
          <a:stretch/>
        </p:blipFill>
        <p:spPr>
          <a:xfrm>
            <a:off x="1507067" y="1282061"/>
            <a:ext cx="8940800" cy="548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11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A3BA-0E98-7742-8399-1C634C282F17}" type="slidenum">
              <a:rPr lang="en-US" smtClean="0"/>
              <a:t>22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Clock Example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37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10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2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0447867" y="5601665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940188" y="1736680"/>
            <a:ext cx="3427679" cy="4646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5632" y="1196975"/>
            <a:ext cx="88646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86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A3BA-0E98-7742-8399-1C634C282F17}" type="slidenum">
              <a:rPr lang="en-US" smtClean="0"/>
              <a:t>23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Clock Example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37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10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2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0447867" y="5601665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940188" y="1736680"/>
            <a:ext cx="3427679" cy="4646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950" y="1248569"/>
            <a:ext cx="8674100" cy="554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08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A3BA-0E98-7742-8399-1C634C282F17}" type="slidenum">
              <a:rPr lang="en-US" smtClean="0"/>
              <a:t>24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Clock Example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37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10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2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0447867" y="5601665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940188" y="1736680"/>
            <a:ext cx="3427679" cy="4646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842" y="1315773"/>
            <a:ext cx="8570316" cy="540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72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A3BA-0E98-7742-8399-1C634C282F17}" type="slidenum">
              <a:rPr lang="en-US" smtClean="0"/>
              <a:t>25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Clock Example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37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10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2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0447867" y="5601665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940188" y="1736680"/>
            <a:ext cx="3427679" cy="4646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333500"/>
            <a:ext cx="85344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9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A3BA-0E98-7742-8399-1C634C282F17}" type="slidenum">
              <a:rPr lang="en-US" smtClean="0"/>
              <a:t>26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Clock Example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37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10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2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0447867" y="5601665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940188" y="1736680"/>
            <a:ext cx="3427679" cy="4646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950" y="1314715"/>
            <a:ext cx="8616104" cy="541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23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A3BA-0E98-7742-8399-1C634C282F17}" type="slidenum">
              <a:rPr lang="en-US" smtClean="0"/>
              <a:t>27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Clock Example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37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10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2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0447867" y="5601665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940188" y="1736680"/>
            <a:ext cx="3427679" cy="4646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2228"/>
          <a:stretch/>
        </p:blipFill>
        <p:spPr>
          <a:xfrm>
            <a:off x="1786466" y="1473200"/>
            <a:ext cx="8209679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42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A3BA-0E98-7742-8399-1C634C282F17}" type="slidenum">
              <a:rPr lang="en-US" smtClean="0"/>
              <a:t>28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Clock Example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37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10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2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0447867" y="5601665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940188" y="1736680"/>
            <a:ext cx="3427679" cy="4646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3941" y="1344791"/>
            <a:ext cx="8384117" cy="519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16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A3BA-0E98-7742-8399-1C634C282F17}" type="slidenum">
              <a:rPr lang="en-US" smtClean="0"/>
              <a:t>29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Clock Example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37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10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2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0447867" y="5601665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940188" y="1736680"/>
            <a:ext cx="3427679" cy="4646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566" y="1326097"/>
            <a:ext cx="8542867" cy="53948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35333" y="4758267"/>
            <a:ext cx="2590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46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smtClean="0"/>
              <a:t>Buffer Manager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8780" y="-22510"/>
              <a:ext cx="18437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10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Section </a:t>
              </a:r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2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A3BA-0E98-7742-8399-1C634C282F17}" type="slidenum">
              <a:rPr lang="en-US" smtClean="0"/>
              <a:t>30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Clock Example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37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10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2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0447867" y="5601665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940188" y="1736680"/>
            <a:ext cx="3427679" cy="4646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2287"/>
          <a:stretch/>
        </p:blipFill>
        <p:spPr>
          <a:xfrm>
            <a:off x="1621367" y="1405467"/>
            <a:ext cx="8356587" cy="516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0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A3BA-0E98-7742-8399-1C634C282F17}" type="slidenum">
              <a:rPr lang="en-US" smtClean="0"/>
              <a:t>31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Clock Example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37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10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2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0447867" y="5601665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940188" y="1736680"/>
            <a:ext cx="3427679" cy="4646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2359"/>
          <a:stretch/>
        </p:blipFill>
        <p:spPr>
          <a:xfrm>
            <a:off x="1557867" y="1524000"/>
            <a:ext cx="8280400" cy="512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8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A3BA-0E98-7742-8399-1C634C282F17}" type="slidenum">
              <a:rPr lang="en-US" smtClean="0"/>
              <a:t>32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Clock Example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37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10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2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0447867" y="5601665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940188" y="1736680"/>
            <a:ext cx="3427679" cy="4646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2325"/>
          <a:stretch/>
        </p:blipFill>
        <p:spPr>
          <a:xfrm>
            <a:off x="1665816" y="1439333"/>
            <a:ext cx="8056917" cy="5099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1872" y="3745884"/>
            <a:ext cx="2884309" cy="288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1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A3BA-0E98-7742-8399-1C634C282F17}" type="slidenum">
              <a:rPr lang="en-US" smtClean="0"/>
              <a:t>33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Clock Example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37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10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Section </a:t>
              </a:r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2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0447867" y="5601665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940188" y="1736680"/>
            <a:ext cx="3427679" cy="4646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491" y="1323600"/>
            <a:ext cx="8473017" cy="53998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1600" y="3843163"/>
            <a:ext cx="2926267" cy="29262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7734" y="3762401"/>
            <a:ext cx="3095599" cy="309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3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A3BA-0E98-7742-8399-1C634C282F17}" type="slidenum">
              <a:rPr lang="en-US" smtClean="0"/>
              <a:t>34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Sequential Flooding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37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10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Section </a:t>
              </a:r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2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0447867" y="5601665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940188" y="1736680"/>
            <a:ext cx="3427679" cy="4646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6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en-US" b="1" dirty="0"/>
          </a:p>
          <a:p>
            <a:r>
              <a:rPr lang="en-US" dirty="0" smtClean="0"/>
              <a:t>Nasty </a:t>
            </a:r>
            <a:r>
              <a:rPr lang="en-US" dirty="0"/>
              <a:t>situation caused by LRU policy + repeated sequential scans</a:t>
            </a:r>
          </a:p>
          <a:p>
            <a:pPr lvl="1">
              <a:buSzPct val="75000"/>
            </a:pPr>
            <a:r>
              <a:rPr lang="en-US" dirty="0"/>
              <a:t># buffer frames &lt; # pages in file </a:t>
            </a:r>
          </a:p>
          <a:p>
            <a:pPr lvl="1">
              <a:buSzPct val="75000"/>
            </a:pPr>
            <a:r>
              <a:rPr lang="en-US" dirty="0"/>
              <a:t>each page request causes an I/O !!</a:t>
            </a:r>
          </a:p>
          <a:p>
            <a:pPr lvl="1">
              <a:buSzPct val="75000"/>
            </a:pPr>
            <a:r>
              <a:rPr lang="en-US" dirty="0"/>
              <a:t>MRU much better in this situation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95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A3BA-0E98-7742-8399-1C634C282F17}" type="slidenum">
              <a:rPr lang="en-US" smtClean="0"/>
              <a:t>35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Sequential Flooding Example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37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10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Section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2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0447867" y="5601665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940188" y="1736680"/>
            <a:ext cx="3427679" cy="4646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8833" y="2033276"/>
            <a:ext cx="4241800" cy="1612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29457" y="1571611"/>
            <a:ext cx="1780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Nested Loop</a:t>
            </a:r>
            <a:endParaRPr lang="en-US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676" y="1429257"/>
            <a:ext cx="1930400" cy="1079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800" y="2595626"/>
            <a:ext cx="6967637" cy="422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00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A3BA-0E98-7742-8399-1C634C282F17}" type="slidenum">
              <a:rPr lang="en-US" smtClean="0"/>
              <a:t>36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Sequential Flooding Example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37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10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Section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2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0447867" y="5601665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940188" y="1736680"/>
            <a:ext cx="3427679" cy="4646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8833" y="2033276"/>
            <a:ext cx="4241800" cy="1612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29457" y="1571611"/>
            <a:ext cx="1780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Nested Loop</a:t>
            </a:r>
            <a:endParaRPr lang="en-US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676" y="1429257"/>
            <a:ext cx="1930400" cy="1079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676" y="2530362"/>
            <a:ext cx="71628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03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557" y="2508757"/>
            <a:ext cx="8216900" cy="42291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A3BA-0E98-7742-8399-1C634C282F17}" type="slidenum">
              <a:rPr lang="en-US" smtClean="0"/>
              <a:t>37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Sequential Flooding Example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37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10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Section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2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0447867" y="5601665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940188" y="1736680"/>
            <a:ext cx="3427679" cy="4646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8833" y="2033276"/>
            <a:ext cx="4241800" cy="1612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29457" y="1571611"/>
            <a:ext cx="1780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Nested Loop</a:t>
            </a:r>
            <a:endParaRPr lang="en-US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676" y="1429257"/>
            <a:ext cx="19304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20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0" y="2466975"/>
            <a:ext cx="8166100" cy="42545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A3BA-0E98-7742-8399-1C634C282F17}" type="slidenum">
              <a:rPr lang="en-US" smtClean="0"/>
              <a:t>38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Sequential Flooding Example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37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10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Section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2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0447867" y="5601665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940188" y="1736680"/>
            <a:ext cx="3427679" cy="4646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8833" y="2033276"/>
            <a:ext cx="4241800" cy="1612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29457" y="1571611"/>
            <a:ext cx="1780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Nested Loop</a:t>
            </a:r>
            <a:endParaRPr lang="en-US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676" y="1429257"/>
            <a:ext cx="19304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0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655" y="2471271"/>
            <a:ext cx="8229600" cy="43053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A3BA-0E98-7742-8399-1C634C282F17}" type="slidenum">
              <a:rPr lang="en-US" smtClean="0"/>
              <a:t>39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Sequential Flooding Example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37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10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Section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2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0447867" y="5601665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940188" y="1736680"/>
            <a:ext cx="3427679" cy="4646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8833" y="2033276"/>
            <a:ext cx="4241800" cy="1612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29457" y="1571611"/>
            <a:ext cx="1780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Nested Loop</a:t>
            </a:r>
            <a:endParaRPr lang="en-US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676" y="1429257"/>
            <a:ext cx="19304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will learn about in this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17578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latin typeface="+mj-lt"/>
              </a:rPr>
              <a:t>Buffer Pool</a:t>
            </a:r>
            <a:endParaRPr lang="en-US" dirty="0" smtClean="0">
              <a:latin typeface="+mj-lt"/>
            </a:endParaRPr>
          </a:p>
          <a:p>
            <a:pPr marL="514350" indent="-514350">
              <a:buAutoNum type="arabicPeriod"/>
            </a:pPr>
            <a:endParaRPr lang="en-US" dirty="0">
              <a:latin typeface="+mj-lt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latin typeface="+mj-lt"/>
              </a:rPr>
              <a:t>Buffer Manager</a:t>
            </a:r>
            <a:endParaRPr lang="en-US" dirty="0" smtClean="0">
              <a:latin typeface="+mj-lt"/>
            </a:endParaRPr>
          </a:p>
          <a:p>
            <a:pPr marL="514350" indent="-514350">
              <a:buAutoNum type="arabicPeriod"/>
            </a:pPr>
            <a:endParaRPr lang="en-US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8780" y="-22510"/>
              <a:ext cx="18437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10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Section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1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596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157" y="2554749"/>
            <a:ext cx="8115300" cy="41783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A3BA-0E98-7742-8399-1C634C282F17}" type="slidenum">
              <a:rPr lang="en-US" smtClean="0"/>
              <a:t>40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Sequential Flooding Example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37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10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Section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2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0447867" y="5601665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940188" y="1736680"/>
            <a:ext cx="3427679" cy="4646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8833" y="2033276"/>
            <a:ext cx="4241800" cy="1612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29457" y="1571611"/>
            <a:ext cx="1780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Nested Loop</a:t>
            </a:r>
            <a:endParaRPr lang="en-US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676" y="1429257"/>
            <a:ext cx="19304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705" y="2418629"/>
            <a:ext cx="8191500" cy="42291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A3BA-0E98-7742-8399-1C634C282F17}" type="slidenum">
              <a:rPr lang="en-US" smtClean="0"/>
              <a:t>41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Sequential Flooding Example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37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10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Section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2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0447867" y="5601665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940188" y="1736680"/>
            <a:ext cx="3427679" cy="4646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8833" y="2033276"/>
            <a:ext cx="4241800" cy="1612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29457" y="1571611"/>
            <a:ext cx="1780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Nested Loop</a:t>
            </a:r>
            <a:endParaRPr lang="en-US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676" y="1429257"/>
            <a:ext cx="19304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1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543922"/>
            <a:ext cx="8877300" cy="42418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A3BA-0E98-7742-8399-1C634C282F17}" type="slidenum">
              <a:rPr lang="en-US" smtClean="0"/>
              <a:t>42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Sequential Flooding Example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37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10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Section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2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0447867" y="5601665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940188" y="1736680"/>
            <a:ext cx="3427679" cy="4646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8833" y="2033276"/>
            <a:ext cx="4241800" cy="1612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29457" y="1571611"/>
            <a:ext cx="1780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Nested Loop</a:t>
            </a:r>
            <a:endParaRPr lang="en-US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676" y="1429257"/>
            <a:ext cx="1930400" cy="10795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116076" y="4816835"/>
            <a:ext cx="3493933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en-US" sz="2400" smtClean="0"/>
          </a:p>
          <a:p>
            <a:pPr algn="ctr"/>
            <a:r>
              <a:rPr lang="en-US" sz="2400" dirty="0" smtClean="0"/>
              <a:t>LRU happens to evict exactly the page which we will need next!!! 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523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A3BA-0E98-7742-8399-1C634C282F17}" type="slidenum">
              <a:rPr lang="en-US" smtClean="0"/>
              <a:t>43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Sequential Flooding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37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10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Section </a:t>
              </a:r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2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0447867" y="5601665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940188" y="1736680"/>
            <a:ext cx="3427679" cy="4646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6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en-US" b="1" dirty="0"/>
          </a:p>
          <a:p>
            <a:r>
              <a:rPr lang="en-US" dirty="0" smtClean="0"/>
              <a:t>Nasty </a:t>
            </a:r>
            <a:r>
              <a:rPr lang="en-US" dirty="0"/>
              <a:t>situation caused by LRU policy + repeated sequential scans</a:t>
            </a:r>
          </a:p>
          <a:p>
            <a:pPr lvl="1">
              <a:buSzPct val="75000"/>
            </a:pPr>
            <a:r>
              <a:rPr lang="en-US" dirty="0"/>
              <a:t># buffer frames &lt; # pages in file </a:t>
            </a:r>
          </a:p>
          <a:p>
            <a:pPr lvl="1">
              <a:buSzPct val="75000"/>
            </a:pPr>
            <a:r>
              <a:rPr lang="en-US" dirty="0"/>
              <a:t>each page request causes an I/O !!</a:t>
            </a:r>
          </a:p>
          <a:p>
            <a:pPr lvl="1">
              <a:buSzPct val="75000"/>
            </a:pPr>
            <a:r>
              <a:rPr lang="en-US" b="1" dirty="0"/>
              <a:t>MRU much better in this situation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037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143000" indent="-1143000">
              <a:buFont typeface="+mj-lt"/>
              <a:buAutoNum type="arabicPeriod" startAt="3"/>
            </a:pPr>
            <a:r>
              <a:rPr lang="en-US" dirty="0" smtClean="0"/>
              <a:t>Files and Records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44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8780" y="-22510"/>
              <a:ext cx="18437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10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3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871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will learn about in this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17578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latin typeface="+mj-lt"/>
              </a:rPr>
              <a:t>File Organization</a:t>
            </a:r>
            <a:endParaRPr lang="en-US" dirty="0" smtClean="0">
              <a:latin typeface="+mj-lt"/>
            </a:endParaRPr>
          </a:p>
          <a:p>
            <a:pPr marL="514350" indent="-514350">
              <a:buAutoNum type="arabicPeriod"/>
            </a:pPr>
            <a:endParaRPr lang="en-US" dirty="0">
              <a:latin typeface="+mj-lt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latin typeface="+mj-lt"/>
              </a:rPr>
              <a:t>Page Organization</a:t>
            </a:r>
          </a:p>
          <a:p>
            <a:pPr marL="514350" indent="-514350">
              <a:buAutoNum type="arabicPeriod"/>
            </a:pPr>
            <a:endParaRPr lang="en-US" dirty="0">
              <a:latin typeface="+mj-lt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latin typeface="+mj-lt"/>
              </a:rPr>
              <a:t>BONUS: Column Stores</a:t>
            </a:r>
            <a:endParaRPr lang="en-US" dirty="0" smtClean="0">
              <a:latin typeface="+mj-lt"/>
            </a:endParaRPr>
          </a:p>
          <a:p>
            <a:pPr marL="514350" indent="-514350">
              <a:buAutoNum type="arabicPeriod"/>
            </a:pPr>
            <a:endParaRPr lang="en-US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45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8780" y="-22510"/>
              <a:ext cx="18437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10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Section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3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123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Disk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46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8780" y="-22510"/>
              <a:ext cx="18437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10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Section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3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065498" y="4889019"/>
            <a:ext cx="8061003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dirty="0"/>
              <a:t>Page or block is OK for I/O, but </a:t>
            </a:r>
            <a:br>
              <a:rPr lang="en-US" sz="2800" dirty="0"/>
            </a:br>
            <a:r>
              <a:rPr lang="en-US" sz="2800" dirty="0"/>
              <a:t>higher levels operate on </a:t>
            </a:r>
            <a:r>
              <a:rPr lang="en-US" sz="2800" b="1" i="1" dirty="0"/>
              <a:t>records</a:t>
            </a:r>
            <a:r>
              <a:rPr lang="en-US" sz="2800" dirty="0"/>
              <a:t>, and </a:t>
            </a:r>
            <a:r>
              <a:rPr lang="en-US" sz="2800" b="1" i="1" dirty="0"/>
              <a:t>files of records</a:t>
            </a:r>
            <a:r>
              <a:rPr lang="en-US" sz="2800" dirty="0"/>
              <a:t>.</a:t>
            </a:r>
            <a:endParaRPr lang="en-US" sz="2800" dirty="0"/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838200" y="14917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mtClean="0"/>
          </a:p>
          <a:p>
            <a:r>
              <a:rPr lang="en-US" dirty="0" smtClean="0"/>
              <a:t>The disk space is organized into </a:t>
            </a:r>
            <a:r>
              <a:rPr lang="en-US" dirty="0" smtClean="0">
                <a:solidFill>
                  <a:srgbClr val="AA0311"/>
                </a:solidFill>
              </a:rPr>
              <a:t>files</a:t>
            </a:r>
          </a:p>
          <a:p>
            <a:endParaRPr lang="en-US" dirty="0" smtClean="0">
              <a:solidFill>
                <a:srgbClr val="AA0311"/>
              </a:solidFill>
            </a:endParaRPr>
          </a:p>
          <a:p>
            <a:r>
              <a:rPr lang="en-US" dirty="0" smtClean="0"/>
              <a:t>Files are made up of </a:t>
            </a:r>
            <a:r>
              <a:rPr lang="en-US" dirty="0" smtClean="0">
                <a:solidFill>
                  <a:srgbClr val="AA0311"/>
                </a:solidFill>
              </a:rPr>
              <a:t>pages</a:t>
            </a:r>
          </a:p>
          <a:p>
            <a:endParaRPr lang="en-US" dirty="0" smtClean="0">
              <a:solidFill>
                <a:srgbClr val="AA0311"/>
              </a:solidFill>
            </a:endParaRPr>
          </a:p>
          <a:p>
            <a:r>
              <a:rPr lang="en-US" dirty="0" smtClean="0"/>
              <a:t>Pages contain </a:t>
            </a:r>
            <a:r>
              <a:rPr lang="en-US" dirty="0" smtClean="0">
                <a:solidFill>
                  <a:srgbClr val="AA0311"/>
                </a:solidFill>
              </a:rPr>
              <a:t>records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68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Operations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47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8780" y="-22510"/>
              <a:ext cx="18437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10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Section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3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978565"/>
            <a:ext cx="10515600" cy="435133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disk space is organized into </a:t>
            </a:r>
            <a:r>
              <a:rPr lang="en-US" dirty="0" smtClean="0">
                <a:solidFill>
                  <a:srgbClr val="AA0311"/>
                </a:solidFill>
              </a:rPr>
              <a:t>files</a:t>
            </a:r>
          </a:p>
          <a:p>
            <a:endParaRPr lang="en-US" dirty="0" smtClean="0">
              <a:solidFill>
                <a:srgbClr val="AA0311"/>
              </a:solidFill>
            </a:endParaRPr>
          </a:p>
          <a:p>
            <a:r>
              <a:rPr lang="en-US" dirty="0" smtClean="0"/>
              <a:t>Files are made up of </a:t>
            </a:r>
            <a:r>
              <a:rPr lang="en-US" dirty="0" smtClean="0">
                <a:solidFill>
                  <a:srgbClr val="AA0311"/>
                </a:solidFill>
              </a:rPr>
              <a:t>pages</a:t>
            </a:r>
          </a:p>
          <a:p>
            <a:endParaRPr lang="en-US" dirty="0" smtClean="0">
              <a:solidFill>
                <a:srgbClr val="AA0311"/>
              </a:solidFill>
            </a:endParaRPr>
          </a:p>
          <a:p>
            <a:r>
              <a:rPr lang="en-US" dirty="0" smtClean="0"/>
              <a:t>Pages contain </a:t>
            </a:r>
            <a:r>
              <a:rPr lang="en-US" dirty="0" smtClean="0">
                <a:solidFill>
                  <a:srgbClr val="AA0311"/>
                </a:solidFill>
              </a:rPr>
              <a:t>records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35074" y="4166930"/>
            <a:ext cx="9168393" cy="25545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/>
              <a:t>File operations: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SzPct val="75000"/>
              <a:buFont typeface="Arial" charset="0"/>
              <a:buChar char="•"/>
            </a:pPr>
            <a:r>
              <a:rPr lang="en-US" sz="2800" dirty="0"/>
              <a:t>insert/delete/modify record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SzPct val="75000"/>
              <a:buFont typeface="Arial" charset="0"/>
              <a:buChar char="•"/>
            </a:pPr>
            <a:r>
              <a:rPr lang="en-US" sz="2800" dirty="0"/>
              <a:t>read a particular record (specified using the </a:t>
            </a:r>
            <a:r>
              <a:rPr lang="en-US" sz="2800" i="1" dirty="0">
                <a:solidFill>
                  <a:srgbClr val="C00000"/>
                </a:solidFill>
              </a:rPr>
              <a:t>record id</a:t>
            </a:r>
            <a:r>
              <a:rPr lang="en-US" sz="2800" dirty="0"/>
              <a:t>)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SzPct val="75000"/>
              <a:buFont typeface="Arial" charset="0"/>
              <a:buChar char="•"/>
            </a:pPr>
            <a:r>
              <a:rPr lang="en-US" sz="2800" dirty="0"/>
              <a:t>scan all records (possibly with some conditions on the records to be retrieved)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8254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Organization: Unordered (Heap) Files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48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8780" y="-22510"/>
              <a:ext cx="18437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10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Section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3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10" name="Rectangle 5"/>
          <p:cNvSpPr>
            <a:spLocks noGrp="1" noChangeArrowheads="1"/>
          </p:cNvSpPr>
          <p:nvPr>
            <p:ph idx="1"/>
          </p:nvPr>
        </p:nvSpPr>
        <p:spPr>
          <a:xfrm>
            <a:off x="838200" y="1690688"/>
            <a:ext cx="10515600" cy="4351337"/>
          </a:xfrm>
          <a:noFill/>
          <a:ln/>
        </p:spPr>
        <p:txBody>
          <a:bodyPr lIns="90488" tIns="44450" rIns="90488" bIns="4445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800" dirty="0"/>
              <a:t>Simplest file structure contains records in no particular order.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As file grows and shrinks, disk pages are allocated and de-allocated.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To support record level operations, we must: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SzPct val="75000"/>
            </a:pPr>
            <a:r>
              <a:rPr lang="en-US" sz="2400" dirty="0"/>
              <a:t>keep track of the </a:t>
            </a:r>
            <a:r>
              <a:rPr lang="en-US" sz="2400" i="1" dirty="0"/>
              <a:t>pages</a:t>
            </a:r>
            <a:r>
              <a:rPr lang="en-US" sz="2400" dirty="0"/>
              <a:t> in a file: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</a:rPr>
              <a:t>page id (</a:t>
            </a:r>
            <a:r>
              <a:rPr lang="en-US" sz="2400" dirty="0" err="1">
                <a:solidFill>
                  <a:srgbClr val="C00000"/>
                </a:solidFill>
              </a:rPr>
              <a:t>pid</a:t>
            </a:r>
            <a:r>
              <a:rPr lang="en-US" sz="2400" dirty="0">
                <a:solidFill>
                  <a:srgbClr val="C00000"/>
                </a:solidFill>
              </a:rPr>
              <a:t>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SzPct val="75000"/>
            </a:pPr>
            <a:r>
              <a:rPr lang="en-US" sz="2400" dirty="0"/>
              <a:t>keep track of </a:t>
            </a:r>
            <a:r>
              <a:rPr lang="en-US" sz="2400" i="1" dirty="0"/>
              <a:t>free space </a:t>
            </a:r>
            <a:r>
              <a:rPr lang="en-US" sz="2400" dirty="0"/>
              <a:t>on pages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SzPct val="75000"/>
            </a:pPr>
            <a:r>
              <a:rPr lang="en-US" sz="2400" dirty="0"/>
              <a:t>keep track of the </a:t>
            </a:r>
            <a:r>
              <a:rPr lang="en-US" sz="2400" i="1" dirty="0"/>
              <a:t>records</a:t>
            </a:r>
            <a:r>
              <a:rPr lang="en-US" sz="2400" dirty="0"/>
              <a:t> on a page: </a:t>
            </a:r>
            <a:r>
              <a:rPr lang="en-US" sz="2400" dirty="0">
                <a:solidFill>
                  <a:srgbClr val="C00000"/>
                </a:solidFill>
              </a:rPr>
              <a:t>record id (rid)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SzPct val="75000"/>
            </a:pPr>
            <a:r>
              <a:rPr lang="en-US" sz="2400" dirty="0"/>
              <a:t>Many alternatives for keeping track of this information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Operations: create/destroy file, insert/delete record, fetch a record with a specified </a:t>
            </a:r>
            <a:r>
              <a:rPr lang="en-US" sz="2800" dirty="0">
                <a:solidFill>
                  <a:srgbClr val="C00000"/>
                </a:solidFill>
              </a:rPr>
              <a:t>rid</a:t>
            </a:r>
            <a:r>
              <a:rPr lang="en-US" sz="2800" dirty="0"/>
              <a:t>, scan all records</a:t>
            </a:r>
          </a:p>
        </p:txBody>
      </p:sp>
    </p:spTree>
    <p:extLst>
      <p:ext uri="{BB962C8B-B14F-4D97-AF65-F5344CB8AC3E}">
        <p14:creationId xmlns:p14="http://schemas.microsoft.com/office/powerpoint/2010/main" val="59588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File as a List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49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8780" y="-22510"/>
              <a:ext cx="18437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10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Section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3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2032554" y="2465528"/>
            <a:ext cx="914399" cy="646331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Header</a:t>
            </a:r>
          </a:p>
          <a:p>
            <a:r>
              <a:rPr lang="en-US" dirty="0" smtClean="0"/>
              <a:t>Page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3550616" y="1566980"/>
            <a:ext cx="678873" cy="646331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Data</a:t>
            </a:r>
          </a:p>
          <a:p>
            <a:r>
              <a:rPr lang="en-US" dirty="0" smtClean="0"/>
              <a:t>Page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4813933" y="1565001"/>
            <a:ext cx="678873" cy="646331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mtClean="0"/>
              <a:t>Data</a:t>
            </a:r>
            <a:endParaRPr lang="en-US" dirty="0" smtClean="0"/>
          </a:p>
          <a:p>
            <a:r>
              <a:rPr lang="en-US" dirty="0" smtClean="0"/>
              <a:t>Page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6077250" y="1563896"/>
            <a:ext cx="678873" cy="646331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Data</a:t>
            </a:r>
          </a:p>
          <a:p>
            <a:r>
              <a:rPr lang="en-US" dirty="0" smtClean="0"/>
              <a:t>Page</a:t>
            </a:r>
            <a:endParaRPr lang="en-US" dirty="0"/>
          </a:p>
        </p:txBody>
      </p:sp>
      <p:cxnSp>
        <p:nvCxnSpPr>
          <p:cNvPr id="61" name="Straight Arrow Connector 60"/>
          <p:cNvCxnSpPr>
            <a:stCxn id="58" idx="0"/>
            <a:endCxn id="64" idx="1"/>
          </p:cNvCxnSpPr>
          <p:nvPr/>
        </p:nvCxnSpPr>
        <p:spPr>
          <a:xfrm flipV="1">
            <a:off x="2489754" y="1890146"/>
            <a:ext cx="1060862" cy="5753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4229489" y="1732593"/>
            <a:ext cx="56522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5492806" y="1747089"/>
            <a:ext cx="58444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6756123" y="1732593"/>
            <a:ext cx="58444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7243842" y="1898936"/>
            <a:ext cx="369125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7336123" y="2012625"/>
            <a:ext cx="184562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8019440" y="1684136"/>
            <a:ext cx="117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AA0311"/>
                </a:solidFill>
              </a:rPr>
              <a:t>Full pages</a:t>
            </a:r>
            <a:endParaRPr lang="en-US" dirty="0">
              <a:solidFill>
                <a:srgbClr val="AA0311"/>
              </a:solidFill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 flipH="1">
            <a:off x="5492808" y="2053468"/>
            <a:ext cx="58444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>
            <a:off x="4219880" y="2053468"/>
            <a:ext cx="58444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2946953" y="2177837"/>
            <a:ext cx="584442" cy="2876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3531395" y="3161236"/>
            <a:ext cx="678873" cy="646331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mtClean="0"/>
              <a:t>Data</a:t>
            </a:r>
            <a:endParaRPr lang="en-US" dirty="0" smtClean="0"/>
          </a:p>
          <a:p>
            <a:r>
              <a:rPr lang="en-US" dirty="0" smtClean="0"/>
              <a:t>Page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4794712" y="3159257"/>
            <a:ext cx="678873" cy="646331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mtClean="0"/>
              <a:t>Data</a:t>
            </a:r>
            <a:endParaRPr lang="en-US" dirty="0" smtClean="0"/>
          </a:p>
          <a:p>
            <a:r>
              <a:rPr lang="en-US" dirty="0" smtClean="0"/>
              <a:t>Page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6058029" y="3158152"/>
            <a:ext cx="678873" cy="646331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mtClean="0"/>
              <a:t>Data</a:t>
            </a:r>
            <a:endParaRPr lang="en-US" dirty="0" smtClean="0"/>
          </a:p>
          <a:p>
            <a:r>
              <a:rPr lang="en-US" dirty="0" smtClean="0"/>
              <a:t>Page</a:t>
            </a:r>
            <a:endParaRPr lang="en-US" dirty="0"/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4210268" y="3326849"/>
            <a:ext cx="56522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5473585" y="3341345"/>
            <a:ext cx="58444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6736902" y="3326849"/>
            <a:ext cx="58444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7224621" y="3493192"/>
            <a:ext cx="369125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7316902" y="3606881"/>
            <a:ext cx="184562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7901346" y="3278392"/>
            <a:ext cx="2293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AA0311"/>
                </a:solidFill>
              </a:rPr>
              <a:t>Pages with free space</a:t>
            </a:r>
            <a:endParaRPr lang="en-US" dirty="0">
              <a:solidFill>
                <a:srgbClr val="AA0311"/>
              </a:solidFill>
            </a:endParaRPr>
          </a:p>
        </p:txBody>
      </p:sp>
      <p:cxnSp>
        <p:nvCxnSpPr>
          <p:cNvPr id="80" name="Straight Arrow Connector 79"/>
          <p:cNvCxnSpPr/>
          <p:nvPr/>
        </p:nvCxnSpPr>
        <p:spPr>
          <a:xfrm flipH="1">
            <a:off x="5473587" y="3647724"/>
            <a:ext cx="58444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4200659" y="3647724"/>
            <a:ext cx="58444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 flipV="1">
            <a:off x="2489753" y="3158152"/>
            <a:ext cx="965445" cy="5008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2862835" y="3158152"/>
            <a:ext cx="668560" cy="3262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Rectangle 5"/>
          <p:cNvSpPr txBox="1">
            <a:spLocks noChangeArrowheads="1"/>
          </p:cNvSpPr>
          <p:nvPr/>
        </p:nvSpPr>
        <p:spPr>
          <a:xfrm>
            <a:off x="195186" y="3984549"/>
            <a:ext cx="5029193" cy="2286000"/>
          </a:xfrm>
          <a:prstGeom prst="rect">
            <a:avLst/>
          </a:prstGeom>
          <a:noFill/>
          <a:ln/>
        </p:spPr>
        <p:txBody>
          <a:bodyPr vert="horz" lIns="90488" tIns="44450" rIns="90488" bIns="4445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/>
              <a:t>(heap file name, header page id) recorded in a known location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/>
              <a:t>Each page contains two </a:t>
            </a:r>
            <a:r>
              <a:rPr lang="en-US" sz="2400" dirty="0" smtClean="0">
                <a:solidFill>
                  <a:srgbClr val="C00000"/>
                </a:solidFill>
              </a:rPr>
              <a:t>pointers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plus data: Pointer = </a:t>
            </a:r>
            <a:r>
              <a:rPr lang="en-US" sz="2400" dirty="0" smtClean="0">
                <a:solidFill>
                  <a:srgbClr val="C00000"/>
                </a:solidFill>
              </a:rPr>
              <a:t>Page ID (</a:t>
            </a:r>
            <a:r>
              <a:rPr lang="en-US" sz="2400" dirty="0" err="1" smtClean="0">
                <a:solidFill>
                  <a:srgbClr val="C00000"/>
                </a:solidFill>
              </a:rPr>
              <a:t>pid</a:t>
            </a:r>
            <a:r>
              <a:rPr lang="en-US" sz="2400" dirty="0" smtClean="0">
                <a:solidFill>
                  <a:srgbClr val="C00000"/>
                </a:solidFill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Pages in the free space list have “some” free </a:t>
            </a:r>
            <a:r>
              <a:rPr lang="en-US" sz="2400" dirty="0" smtClean="0"/>
              <a:t>space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5759740" y="4344636"/>
            <a:ext cx="6192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dirty="0"/>
              <a:t>Q: What happens with variable length records?</a:t>
            </a:r>
          </a:p>
        </p:txBody>
      </p:sp>
      <p:sp>
        <p:nvSpPr>
          <p:cNvPr id="7" name="Rectangle 6"/>
          <p:cNvSpPr/>
          <p:nvPr/>
        </p:nvSpPr>
        <p:spPr>
          <a:xfrm>
            <a:off x="5808133" y="494681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dirty="0"/>
              <a:t>A: All pages are going to have free space, but maybe we will have to go through a lot of them before we find one with enough space.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7214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563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Buffer (Pool)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-22511"/>
            <a:ext cx="12192000" cy="307777"/>
            <a:chOff x="0" y="-22510"/>
            <a:chExt cx="12192000" cy="307777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8780" y="-22510"/>
              <a:ext cx="18437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10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Section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1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10" name="Can 9"/>
          <p:cNvSpPr/>
          <p:nvPr/>
        </p:nvSpPr>
        <p:spPr>
          <a:xfrm>
            <a:off x="9270640" y="4666593"/>
            <a:ext cx="2644274" cy="189930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Disk</a:t>
            </a:r>
            <a:endParaRPr lang="en-US" sz="2800"/>
          </a:p>
        </p:txBody>
      </p:sp>
      <p:sp>
        <p:nvSpPr>
          <p:cNvPr id="12" name="Up-Down Arrow 11"/>
          <p:cNvSpPr/>
          <p:nvPr/>
        </p:nvSpPr>
        <p:spPr>
          <a:xfrm>
            <a:off x="10316880" y="3642353"/>
            <a:ext cx="551793" cy="1383699"/>
          </a:xfrm>
          <a:prstGeom prst="up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7466322" y="1027906"/>
            <a:ext cx="4259923" cy="2456273"/>
            <a:chOff x="7466322" y="1027906"/>
            <a:chExt cx="4259923" cy="2456273"/>
          </a:xfrm>
        </p:grpSpPr>
        <p:sp>
          <p:nvSpPr>
            <p:cNvPr id="11" name="Rectangle 10"/>
            <p:cNvSpPr/>
            <p:nvPr/>
          </p:nvSpPr>
          <p:spPr>
            <a:xfrm>
              <a:off x="7466322" y="1027906"/>
              <a:ext cx="4252691" cy="244050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3000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9459310" y="1986455"/>
              <a:ext cx="2266935" cy="149772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624243" y="1210562"/>
              <a:ext cx="19684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Main Memory</a:t>
              </a:r>
              <a:endParaRPr lang="en-US" sz="2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963661" y="2013400"/>
              <a:ext cx="17553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/>
                <a:t>Buffer (Pool)</a:t>
              </a:r>
              <a:endParaRPr lang="en-US" sz="2400" dirty="0"/>
            </a:p>
          </p:txBody>
        </p:sp>
        <p:sp>
          <p:nvSpPr>
            <p:cNvPr id="13" name="Left-Right Arrow 12"/>
            <p:cNvSpPr/>
            <p:nvPr/>
          </p:nvSpPr>
          <p:spPr>
            <a:xfrm>
              <a:off x="8994227" y="2098357"/>
              <a:ext cx="930166" cy="362607"/>
            </a:xfrm>
            <a:prstGeom prst="left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6483178" cy="4965699"/>
          </a:xfrm>
        </p:spPr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b="1" u="sng" dirty="0" smtClean="0"/>
              <a:t>buffer</a:t>
            </a:r>
            <a:r>
              <a:rPr lang="en-US" dirty="0" smtClean="0"/>
              <a:t> </a:t>
            </a:r>
            <a:r>
              <a:rPr lang="en-US" dirty="0" smtClean="0"/>
              <a:t>is a region of physical memory used to store </a:t>
            </a:r>
            <a:r>
              <a:rPr lang="en-US" i="1" dirty="0" smtClean="0"/>
              <a:t>temporary data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i="1" dirty="0" smtClean="0"/>
              <a:t>In this lecture: </a:t>
            </a:r>
            <a:r>
              <a:rPr lang="en-US" sz="2800" dirty="0" smtClean="0"/>
              <a:t>a </a:t>
            </a:r>
            <a:r>
              <a:rPr lang="en-US" sz="2800" dirty="0" smtClean="0"/>
              <a:t>region in  main memory used to store </a:t>
            </a:r>
            <a:r>
              <a:rPr lang="en-US" sz="2800" b="1" dirty="0" smtClean="0"/>
              <a:t>intermediate data between disk and processes</a:t>
            </a:r>
          </a:p>
          <a:p>
            <a:pPr marL="457200" lvl="1" indent="0">
              <a:buNone/>
            </a:pPr>
            <a:endParaRPr lang="en-US" sz="2800" i="1" dirty="0" smtClean="0"/>
          </a:p>
          <a:p>
            <a:r>
              <a:rPr lang="en-US" i="1" dirty="0" smtClean="0"/>
              <a:t>Key idea: </a:t>
            </a:r>
            <a:r>
              <a:rPr lang="en-US" dirty="0" smtClean="0"/>
              <a:t>Reading / writing to disk is slow- need to cache data!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6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File as a Page Directory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50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8780" y="-22510"/>
              <a:ext cx="18437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10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Section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3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37" name="Content Placeholder 5"/>
          <p:cNvSpPr>
            <a:spLocks noGrp="1"/>
          </p:cNvSpPr>
          <p:nvPr>
            <p:ph idx="1"/>
          </p:nvPr>
        </p:nvSpPr>
        <p:spPr>
          <a:xfrm>
            <a:off x="381000" y="2902718"/>
            <a:ext cx="8229600" cy="162743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Each entry </a:t>
            </a:r>
            <a:r>
              <a:rPr lang="en-US" sz="2400" dirty="0"/>
              <a:t>for a </a:t>
            </a:r>
            <a:r>
              <a:rPr lang="en-US" sz="2400" dirty="0" smtClean="0"/>
              <a:t>page keeps track of:</a:t>
            </a:r>
            <a:endParaRPr lang="en-US" sz="2400" dirty="0"/>
          </a:p>
          <a:p>
            <a:pPr lvl="1"/>
            <a:r>
              <a:rPr lang="en-US" sz="2000" dirty="0" smtClean="0"/>
              <a:t>is the page free or full?</a:t>
            </a:r>
            <a:endParaRPr lang="en-US" sz="2000" dirty="0"/>
          </a:p>
          <a:p>
            <a:pPr lvl="1"/>
            <a:r>
              <a:rPr lang="en-US" sz="2000" dirty="0" smtClean="0"/>
              <a:t>how many free bytes are?</a:t>
            </a:r>
            <a:endParaRPr lang="en-US" sz="2000" dirty="0"/>
          </a:p>
          <a:p>
            <a:r>
              <a:rPr lang="en-US" sz="2400" dirty="0" smtClean="0"/>
              <a:t>We </a:t>
            </a:r>
            <a:r>
              <a:rPr lang="en-US" sz="2400" dirty="0"/>
              <a:t>c</a:t>
            </a:r>
            <a:r>
              <a:rPr lang="en-US" sz="2400" dirty="0" smtClean="0"/>
              <a:t>an now locate </a:t>
            </a:r>
            <a:r>
              <a:rPr lang="en-US" sz="2400" dirty="0"/>
              <a:t>pages for new tuples </a:t>
            </a:r>
            <a:r>
              <a:rPr lang="en-US" sz="2400" dirty="0" smtClean="0"/>
              <a:t>faster</a:t>
            </a:r>
            <a:r>
              <a:rPr lang="en-US" sz="2400" dirty="0"/>
              <a:t>!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674926" y="4630224"/>
            <a:ext cx="1026007" cy="646331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Data</a:t>
            </a:r>
          </a:p>
          <a:p>
            <a:r>
              <a:rPr lang="en-US" dirty="0" smtClean="0"/>
              <a:t>Page N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0674926" y="3520538"/>
            <a:ext cx="1026007" cy="646331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Data</a:t>
            </a:r>
          </a:p>
          <a:p>
            <a:r>
              <a:rPr lang="en-US" dirty="0" smtClean="0"/>
              <a:t>Page 2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0674927" y="2568134"/>
            <a:ext cx="1026006" cy="646331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Data</a:t>
            </a:r>
          </a:p>
          <a:p>
            <a:r>
              <a:rPr lang="en-US" dirty="0" smtClean="0"/>
              <a:t>Page 1</a:t>
            </a:r>
            <a:endParaRPr lang="en-US" dirty="0"/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140538"/>
              </p:ext>
            </p:extLst>
          </p:nvPr>
        </p:nvGraphicFramePr>
        <p:xfrm>
          <a:off x="7303476" y="2514481"/>
          <a:ext cx="1154724" cy="8229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88681"/>
                <a:gridCol w="288681"/>
                <a:gridCol w="288681"/>
                <a:gridCol w="288681"/>
              </a:tblGrid>
              <a:tr h="260031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260031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noFill/>
                  </a:tcPr>
                </a:tc>
              </a:tr>
              <a:tr h="260031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310962"/>
              </p:ext>
            </p:extLst>
          </p:nvPr>
        </p:nvGraphicFramePr>
        <p:xfrm>
          <a:off x="7303476" y="3729574"/>
          <a:ext cx="1154724" cy="8229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88681"/>
                <a:gridCol w="288681"/>
                <a:gridCol w="288681"/>
                <a:gridCol w="288681"/>
              </a:tblGrid>
              <a:tr h="260031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260031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noFill/>
                  </a:tcPr>
                </a:tc>
              </a:tr>
              <a:tr h="260031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3" name="Freeform 42"/>
          <p:cNvSpPr/>
          <p:nvPr/>
        </p:nvSpPr>
        <p:spPr>
          <a:xfrm>
            <a:off x="7430086" y="2330910"/>
            <a:ext cx="3235569" cy="439571"/>
          </a:xfrm>
          <a:custGeom>
            <a:avLst/>
            <a:gdLst>
              <a:gd name="connsiteX0" fmla="*/ 0 w 3179298"/>
              <a:gd name="connsiteY0" fmla="*/ 270758 h 439571"/>
              <a:gd name="connsiteX1" fmla="*/ 1955409 w 3179298"/>
              <a:gd name="connsiteY1" fmla="*/ 3472 h 439571"/>
              <a:gd name="connsiteX2" fmla="*/ 3179298 w 3179298"/>
              <a:gd name="connsiteY2" fmla="*/ 439571 h 439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79298" h="439571">
                <a:moveTo>
                  <a:pt x="0" y="270758"/>
                </a:moveTo>
                <a:cubicBezTo>
                  <a:pt x="712763" y="123047"/>
                  <a:pt x="1425526" y="-24663"/>
                  <a:pt x="1955409" y="3472"/>
                </a:cubicBezTo>
                <a:cubicBezTo>
                  <a:pt x="2485292" y="31607"/>
                  <a:pt x="3179298" y="439571"/>
                  <a:pt x="3179298" y="439571"/>
                </a:cubicBezTo>
              </a:path>
            </a:pathLst>
          </a:custGeom>
          <a:noFill/>
          <a:ln>
            <a:solidFill>
              <a:srgbClr val="AA0311"/>
            </a:solidFill>
            <a:tailEnd type="triangl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7739575" y="2554380"/>
            <a:ext cx="2926080" cy="1032027"/>
          </a:xfrm>
          <a:custGeom>
            <a:avLst/>
            <a:gdLst>
              <a:gd name="connsiteX0" fmla="*/ 0 w 2926080"/>
              <a:gd name="connsiteY0" fmla="*/ 131694 h 1032027"/>
              <a:gd name="connsiteX1" fmla="*/ 1772530 w 2926080"/>
              <a:gd name="connsiteY1" fmla="*/ 75424 h 1032027"/>
              <a:gd name="connsiteX2" fmla="*/ 2926080 w 2926080"/>
              <a:gd name="connsiteY2" fmla="*/ 1032027 h 1032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26080" h="1032027">
                <a:moveTo>
                  <a:pt x="0" y="131694"/>
                </a:moveTo>
                <a:cubicBezTo>
                  <a:pt x="642425" y="28531"/>
                  <a:pt x="1284850" y="-74631"/>
                  <a:pt x="1772530" y="75424"/>
                </a:cubicBezTo>
                <a:cubicBezTo>
                  <a:pt x="2260210" y="225479"/>
                  <a:pt x="2926080" y="1032027"/>
                  <a:pt x="2926080" y="1032027"/>
                </a:cubicBezTo>
              </a:path>
            </a:pathLst>
          </a:custGeom>
          <a:noFill/>
          <a:ln>
            <a:solidFill>
              <a:srgbClr val="AA0311"/>
            </a:solidFill>
            <a:tailEnd type="triangl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 flipH="1">
            <a:off x="10876733" y="4213880"/>
            <a:ext cx="275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6" name="Freeform 45"/>
          <p:cNvSpPr/>
          <p:nvPr/>
        </p:nvSpPr>
        <p:spPr>
          <a:xfrm>
            <a:off x="8091268" y="3960369"/>
            <a:ext cx="2602523" cy="793656"/>
          </a:xfrm>
          <a:custGeom>
            <a:avLst/>
            <a:gdLst>
              <a:gd name="connsiteX0" fmla="*/ 0 w 2602523"/>
              <a:gd name="connsiteY0" fmla="*/ 202813 h 793656"/>
              <a:gd name="connsiteX1" fmla="*/ 1561514 w 2602523"/>
              <a:gd name="connsiteY1" fmla="*/ 34001 h 793656"/>
              <a:gd name="connsiteX2" fmla="*/ 2602523 w 2602523"/>
              <a:gd name="connsiteY2" fmla="*/ 793656 h 793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02523" h="793656">
                <a:moveTo>
                  <a:pt x="0" y="202813"/>
                </a:moveTo>
                <a:cubicBezTo>
                  <a:pt x="563880" y="69170"/>
                  <a:pt x="1127760" y="-64473"/>
                  <a:pt x="1561514" y="34001"/>
                </a:cubicBezTo>
                <a:cubicBezTo>
                  <a:pt x="1995268" y="132475"/>
                  <a:pt x="2602523" y="793656"/>
                  <a:pt x="2602523" y="793656"/>
                </a:cubicBezTo>
              </a:path>
            </a:pathLst>
          </a:custGeom>
          <a:noFill/>
          <a:ln>
            <a:solidFill>
              <a:srgbClr val="AA0311"/>
            </a:solidFill>
            <a:tailEnd type="triangl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662467" y="2631612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AA0311"/>
                </a:solidFill>
              </a:rPr>
              <a:t>Header page</a:t>
            </a:r>
            <a:endParaRPr lang="en-US" dirty="0">
              <a:solidFill>
                <a:srgbClr val="AA0311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7430086" y="3337441"/>
            <a:ext cx="0" cy="5062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7427741" y="4447127"/>
            <a:ext cx="0" cy="5062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ctangle 35"/>
          <p:cNvSpPr>
            <a:spLocks noChangeArrowheads="1"/>
          </p:cNvSpPr>
          <p:nvPr/>
        </p:nvSpPr>
        <p:spPr bwMode="auto">
          <a:xfrm>
            <a:off x="7254569" y="4947777"/>
            <a:ext cx="1252537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1">
                <a:solidFill>
                  <a:schemeClr val="tx2"/>
                </a:solidFill>
              </a:rPr>
              <a:t>DIRECTORY</a:t>
            </a:r>
          </a:p>
        </p:txBody>
      </p:sp>
    </p:spTree>
    <p:extLst>
      <p:ext uri="{BB962C8B-B14F-4D97-AF65-F5344CB8AC3E}">
        <p14:creationId xmlns:p14="http://schemas.microsoft.com/office/powerpoint/2010/main" val="134671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Disk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51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8780" y="-22510"/>
              <a:ext cx="18437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10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Section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3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24" name="Content Placeholder 4"/>
          <p:cNvSpPr>
            <a:spLocks noGrp="1"/>
          </p:cNvSpPr>
          <p:nvPr>
            <p:ph idx="1"/>
          </p:nvPr>
        </p:nvSpPr>
        <p:spPr>
          <a:xfrm>
            <a:off x="838200" y="978565"/>
            <a:ext cx="10515600" cy="435133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Files made up of pages</a:t>
            </a:r>
            <a:endParaRPr lang="en-US" dirty="0" smtClean="0">
              <a:solidFill>
                <a:srgbClr val="AA0311"/>
              </a:solidFill>
            </a:endParaRPr>
          </a:p>
          <a:p>
            <a:endParaRPr lang="en-US" dirty="0" smtClean="0">
              <a:solidFill>
                <a:srgbClr val="AA0311"/>
              </a:solidFill>
            </a:endParaRPr>
          </a:p>
          <a:p>
            <a:r>
              <a:rPr lang="en-US" dirty="0"/>
              <a:t>a</a:t>
            </a:r>
            <a:r>
              <a:rPr lang="en-US" dirty="0" smtClean="0"/>
              <a:t>nd pages contain records</a:t>
            </a:r>
          </a:p>
          <a:p>
            <a:endParaRPr lang="en-US" dirty="0" smtClean="0"/>
          </a:p>
          <a:p>
            <a:r>
              <a:rPr lang="en-US" dirty="0" smtClean="0"/>
              <a:t>But file operations are on records:</a:t>
            </a:r>
            <a:endParaRPr lang="en-US" dirty="0" smtClean="0">
              <a:solidFill>
                <a:srgbClr val="AA031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35074" y="4166930"/>
            <a:ext cx="9168393" cy="25545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/>
              <a:t>File operations: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SzPct val="75000"/>
              <a:buFont typeface="Arial" charset="0"/>
              <a:buChar char="•"/>
            </a:pPr>
            <a:r>
              <a:rPr lang="en-US" sz="2800" dirty="0"/>
              <a:t>insert/delete/modify record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SzPct val="75000"/>
              <a:buFont typeface="Arial" charset="0"/>
              <a:buChar char="•"/>
            </a:pPr>
            <a:r>
              <a:rPr lang="en-US" sz="2800" dirty="0"/>
              <a:t>read a particular record (specified using the </a:t>
            </a:r>
            <a:r>
              <a:rPr lang="en-US" sz="2800" i="1" dirty="0">
                <a:solidFill>
                  <a:srgbClr val="C00000"/>
                </a:solidFill>
              </a:rPr>
              <a:t>record id</a:t>
            </a:r>
            <a:r>
              <a:rPr lang="en-US" sz="2800" dirty="0"/>
              <a:t>)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SzPct val="75000"/>
              <a:buFont typeface="Arial" charset="0"/>
              <a:buChar char="•"/>
            </a:pPr>
            <a:r>
              <a:rPr lang="en-US" sz="2800" dirty="0"/>
              <a:t>scan all records (possibly with some conditions on the records to be retrieved)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6380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Organization: Page Formats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52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8780" y="-22510"/>
              <a:ext cx="18437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10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Section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3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A page is collection of </a:t>
            </a:r>
            <a:r>
              <a:rPr lang="en-US" dirty="0" smtClean="0"/>
              <a:t>records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Slotted page format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A page is a collection of slots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Each slot contains a </a:t>
            </a:r>
            <a:r>
              <a:rPr lang="en-US" dirty="0" smtClean="0"/>
              <a:t>record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1" i="1" dirty="0"/>
              <a:t>rid =  &lt;page id, slot number</a:t>
            </a:r>
            <a:r>
              <a:rPr lang="en-US" b="1" i="1" dirty="0" smtClean="0"/>
              <a:t>&gt;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i="1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There are many slotted page </a:t>
            </a:r>
            <a:r>
              <a:rPr lang="en-US" dirty="0" smtClean="0"/>
              <a:t>organizations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We need to have support for: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search, insert, delete records on a </a:t>
            </a:r>
            <a:r>
              <a:rPr lang="en-US" dirty="0" smtClean="0"/>
              <a:t>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6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E7C57-0F08-7440-AE87-A36E9E506A4D}" type="slidenum">
              <a:rPr lang="en-US"/>
              <a:pPr/>
              <a:t>53</a:t>
            </a:fld>
            <a:endParaRPr lang="en-US"/>
          </a:p>
        </p:txBody>
      </p:sp>
      <p:grpSp>
        <p:nvGrpSpPr>
          <p:cNvPr id="604164" name="Group 4"/>
          <p:cNvGrpSpPr>
            <a:grpSpLocks/>
          </p:cNvGrpSpPr>
          <p:nvPr/>
        </p:nvGrpSpPr>
        <p:grpSpPr bwMode="auto">
          <a:xfrm>
            <a:off x="1110667" y="1997836"/>
            <a:ext cx="3871913" cy="3235325"/>
            <a:chOff x="182" y="768"/>
            <a:chExt cx="2439" cy="2038"/>
          </a:xfrm>
        </p:grpSpPr>
        <p:sp>
          <p:nvSpPr>
            <p:cNvPr id="604165" name="Rectangle 5"/>
            <p:cNvSpPr>
              <a:spLocks noChangeArrowheads="1"/>
            </p:cNvSpPr>
            <p:nvPr/>
          </p:nvSpPr>
          <p:spPr bwMode="auto">
            <a:xfrm>
              <a:off x="868" y="786"/>
              <a:ext cx="1096" cy="136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166" name="Rectangle 6"/>
            <p:cNvSpPr>
              <a:spLocks noChangeArrowheads="1"/>
            </p:cNvSpPr>
            <p:nvPr/>
          </p:nvSpPr>
          <p:spPr bwMode="auto">
            <a:xfrm>
              <a:off x="868" y="930"/>
              <a:ext cx="1096" cy="136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167" name="Rectangle 7"/>
            <p:cNvSpPr>
              <a:spLocks noChangeArrowheads="1"/>
            </p:cNvSpPr>
            <p:nvPr/>
          </p:nvSpPr>
          <p:spPr bwMode="auto">
            <a:xfrm>
              <a:off x="868" y="1074"/>
              <a:ext cx="1096" cy="136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168" name="Rectangle 8"/>
            <p:cNvSpPr>
              <a:spLocks noChangeArrowheads="1"/>
            </p:cNvSpPr>
            <p:nvPr/>
          </p:nvSpPr>
          <p:spPr bwMode="auto">
            <a:xfrm>
              <a:off x="868" y="1218"/>
              <a:ext cx="1096" cy="328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169" name="Rectangle 9"/>
            <p:cNvSpPr>
              <a:spLocks noChangeArrowheads="1"/>
            </p:cNvSpPr>
            <p:nvPr/>
          </p:nvSpPr>
          <p:spPr bwMode="auto">
            <a:xfrm>
              <a:off x="868" y="1554"/>
              <a:ext cx="1096" cy="136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170" name="Rectangle 10"/>
            <p:cNvSpPr>
              <a:spLocks noChangeArrowheads="1"/>
            </p:cNvSpPr>
            <p:nvPr/>
          </p:nvSpPr>
          <p:spPr bwMode="auto">
            <a:xfrm>
              <a:off x="868" y="1698"/>
              <a:ext cx="1096" cy="32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171" name="Rectangle 11"/>
            <p:cNvSpPr>
              <a:spLocks noChangeArrowheads="1"/>
            </p:cNvSpPr>
            <p:nvPr/>
          </p:nvSpPr>
          <p:spPr bwMode="auto">
            <a:xfrm>
              <a:off x="868" y="2034"/>
              <a:ext cx="1096" cy="328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172" name="Line 12"/>
            <p:cNvSpPr>
              <a:spLocks noChangeShapeType="1"/>
            </p:cNvSpPr>
            <p:nvPr/>
          </p:nvSpPr>
          <p:spPr bwMode="auto">
            <a:xfrm>
              <a:off x="1632" y="2030"/>
              <a:ext cx="0" cy="33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173" name="Rectangle 13"/>
            <p:cNvSpPr>
              <a:spLocks noChangeArrowheads="1"/>
            </p:cNvSpPr>
            <p:nvPr/>
          </p:nvSpPr>
          <p:spPr bwMode="auto">
            <a:xfrm>
              <a:off x="182" y="768"/>
              <a:ext cx="44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>
                  <a:solidFill>
                    <a:schemeClr val="accent2"/>
                  </a:solidFill>
                </a:rPr>
                <a:t>Slot 1</a:t>
              </a:r>
            </a:p>
          </p:txBody>
        </p:sp>
        <p:sp>
          <p:nvSpPr>
            <p:cNvPr id="604174" name="Rectangle 14"/>
            <p:cNvSpPr>
              <a:spLocks noChangeArrowheads="1"/>
            </p:cNvSpPr>
            <p:nvPr/>
          </p:nvSpPr>
          <p:spPr bwMode="auto">
            <a:xfrm>
              <a:off x="182" y="912"/>
              <a:ext cx="44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>
                  <a:solidFill>
                    <a:schemeClr val="accent2"/>
                  </a:solidFill>
                </a:rPr>
                <a:t>Slot 2</a:t>
              </a:r>
            </a:p>
          </p:txBody>
        </p:sp>
        <p:sp>
          <p:nvSpPr>
            <p:cNvPr id="604175" name="Rectangle 15"/>
            <p:cNvSpPr>
              <a:spLocks noChangeArrowheads="1"/>
            </p:cNvSpPr>
            <p:nvPr/>
          </p:nvSpPr>
          <p:spPr bwMode="auto">
            <a:xfrm>
              <a:off x="182" y="1536"/>
              <a:ext cx="46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>
                  <a:solidFill>
                    <a:schemeClr val="accent2"/>
                  </a:solidFill>
                </a:rPr>
                <a:t>Slot N</a:t>
              </a:r>
            </a:p>
          </p:txBody>
        </p:sp>
        <p:sp>
          <p:nvSpPr>
            <p:cNvPr id="604176" name="Rectangle 16"/>
            <p:cNvSpPr>
              <a:spLocks noChangeArrowheads="1"/>
            </p:cNvSpPr>
            <p:nvPr/>
          </p:nvSpPr>
          <p:spPr bwMode="auto">
            <a:xfrm>
              <a:off x="1238" y="1176"/>
              <a:ext cx="400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chemeClr val="accent2"/>
                  </a:solidFill>
                </a:rPr>
                <a:t>. . .</a:t>
              </a:r>
            </a:p>
          </p:txBody>
        </p:sp>
        <p:sp>
          <p:nvSpPr>
            <p:cNvPr id="604177" name="Rectangle 17"/>
            <p:cNvSpPr>
              <a:spLocks noChangeArrowheads="1"/>
            </p:cNvSpPr>
            <p:nvPr/>
          </p:nvSpPr>
          <p:spPr bwMode="auto">
            <a:xfrm>
              <a:off x="1670" y="2112"/>
              <a:ext cx="21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>
                  <a:solidFill>
                    <a:schemeClr val="accent2"/>
                  </a:solidFill>
                </a:rPr>
                <a:t>N</a:t>
              </a:r>
            </a:p>
          </p:txBody>
        </p:sp>
        <p:sp>
          <p:nvSpPr>
            <p:cNvPr id="604178" name="Rectangle 18"/>
            <p:cNvSpPr>
              <a:spLocks noChangeArrowheads="1"/>
            </p:cNvSpPr>
            <p:nvPr/>
          </p:nvSpPr>
          <p:spPr bwMode="auto">
            <a:xfrm>
              <a:off x="998" y="2544"/>
              <a:ext cx="57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>
                  <a:solidFill>
                    <a:schemeClr val="accent2"/>
                  </a:solidFill>
                </a:rPr>
                <a:t>PACKED</a:t>
              </a:r>
            </a:p>
          </p:txBody>
        </p:sp>
        <p:sp>
          <p:nvSpPr>
            <p:cNvPr id="604179" name="Rectangle 19"/>
            <p:cNvSpPr>
              <a:spLocks noChangeArrowheads="1"/>
            </p:cNvSpPr>
            <p:nvPr/>
          </p:nvSpPr>
          <p:spPr bwMode="auto">
            <a:xfrm>
              <a:off x="2103" y="1152"/>
              <a:ext cx="462" cy="40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>
                  <a:solidFill>
                    <a:schemeClr val="accent2"/>
                  </a:solidFill>
                </a:rPr>
                <a:t>Free</a:t>
              </a:r>
            </a:p>
            <a:p>
              <a:pPr eaLnBrk="0" hangingPunct="0"/>
              <a:r>
                <a:rPr lang="en-US">
                  <a:solidFill>
                    <a:schemeClr val="accent2"/>
                  </a:solidFill>
                </a:rPr>
                <a:t>Space</a:t>
              </a:r>
            </a:p>
          </p:txBody>
        </p:sp>
        <p:sp>
          <p:nvSpPr>
            <p:cNvPr id="604180" name="Freeform 20"/>
            <p:cNvSpPr>
              <a:spLocks/>
            </p:cNvSpPr>
            <p:nvPr/>
          </p:nvSpPr>
          <p:spPr bwMode="auto">
            <a:xfrm>
              <a:off x="1968" y="1550"/>
              <a:ext cx="289" cy="297"/>
            </a:xfrm>
            <a:custGeom>
              <a:avLst/>
              <a:gdLst/>
              <a:ahLst/>
              <a:cxnLst>
                <a:cxn ang="0">
                  <a:pos x="288" y="0"/>
                </a:cxn>
                <a:cxn ang="0">
                  <a:pos x="262" y="71"/>
                </a:cxn>
                <a:cxn ang="0">
                  <a:pos x="249" y="108"/>
                </a:cxn>
                <a:cxn ang="0">
                  <a:pos x="237" y="146"/>
                </a:cxn>
                <a:cxn ang="0">
                  <a:pos x="224" y="183"/>
                </a:cxn>
                <a:cxn ang="0">
                  <a:pos x="199" y="221"/>
                </a:cxn>
                <a:cxn ang="0">
                  <a:pos x="162" y="246"/>
                </a:cxn>
                <a:cxn ang="0">
                  <a:pos x="124" y="271"/>
                </a:cxn>
                <a:cxn ang="0">
                  <a:pos x="87" y="283"/>
                </a:cxn>
                <a:cxn ang="0">
                  <a:pos x="49" y="296"/>
                </a:cxn>
                <a:cxn ang="0">
                  <a:pos x="12" y="296"/>
                </a:cxn>
                <a:cxn ang="0">
                  <a:pos x="0" y="288"/>
                </a:cxn>
              </a:cxnLst>
              <a:rect l="0" t="0" r="r" b="b"/>
              <a:pathLst>
                <a:path w="289" h="297">
                  <a:moveTo>
                    <a:pt x="288" y="0"/>
                  </a:moveTo>
                  <a:lnTo>
                    <a:pt x="262" y="71"/>
                  </a:lnTo>
                  <a:lnTo>
                    <a:pt x="249" y="108"/>
                  </a:lnTo>
                  <a:lnTo>
                    <a:pt x="237" y="146"/>
                  </a:lnTo>
                  <a:lnTo>
                    <a:pt x="224" y="183"/>
                  </a:lnTo>
                  <a:lnTo>
                    <a:pt x="199" y="221"/>
                  </a:lnTo>
                  <a:lnTo>
                    <a:pt x="162" y="246"/>
                  </a:lnTo>
                  <a:lnTo>
                    <a:pt x="124" y="271"/>
                  </a:lnTo>
                  <a:lnTo>
                    <a:pt x="87" y="283"/>
                  </a:lnTo>
                  <a:lnTo>
                    <a:pt x="49" y="296"/>
                  </a:lnTo>
                  <a:lnTo>
                    <a:pt x="12" y="296"/>
                  </a:lnTo>
                  <a:lnTo>
                    <a:pt x="0" y="288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181" name="Rectangle 21"/>
            <p:cNvSpPr>
              <a:spLocks noChangeArrowheads="1"/>
            </p:cNvSpPr>
            <p:nvPr/>
          </p:nvSpPr>
          <p:spPr bwMode="auto">
            <a:xfrm>
              <a:off x="1911" y="2400"/>
              <a:ext cx="710" cy="40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>
                  <a:solidFill>
                    <a:schemeClr val="accent2"/>
                  </a:solidFill>
                </a:rPr>
                <a:t>number </a:t>
              </a:r>
            </a:p>
            <a:p>
              <a:pPr eaLnBrk="0" hangingPunct="0"/>
              <a:r>
                <a:rPr lang="en-US">
                  <a:solidFill>
                    <a:schemeClr val="accent2"/>
                  </a:solidFill>
                </a:rPr>
                <a:t>of records</a:t>
              </a:r>
            </a:p>
          </p:txBody>
        </p:sp>
        <p:sp>
          <p:nvSpPr>
            <p:cNvPr id="604182" name="Freeform 22"/>
            <p:cNvSpPr>
              <a:spLocks/>
            </p:cNvSpPr>
            <p:nvPr/>
          </p:nvSpPr>
          <p:spPr bwMode="auto">
            <a:xfrm>
              <a:off x="1872" y="2174"/>
              <a:ext cx="250" cy="289"/>
            </a:xfrm>
            <a:custGeom>
              <a:avLst/>
              <a:gdLst/>
              <a:ahLst/>
              <a:cxnLst>
                <a:cxn ang="0">
                  <a:pos x="240" y="288"/>
                </a:cxn>
                <a:cxn ang="0">
                  <a:pos x="249" y="234"/>
                </a:cxn>
                <a:cxn ang="0">
                  <a:pos x="249" y="197"/>
                </a:cxn>
                <a:cxn ang="0">
                  <a:pos x="249" y="147"/>
                </a:cxn>
                <a:cxn ang="0">
                  <a:pos x="237" y="109"/>
                </a:cxn>
                <a:cxn ang="0">
                  <a:pos x="199" y="84"/>
                </a:cxn>
                <a:cxn ang="0">
                  <a:pos x="162" y="59"/>
                </a:cxn>
                <a:cxn ang="0">
                  <a:pos x="124" y="47"/>
                </a:cxn>
                <a:cxn ang="0">
                  <a:pos x="87" y="34"/>
                </a:cxn>
                <a:cxn ang="0">
                  <a:pos x="49" y="34"/>
                </a:cxn>
                <a:cxn ang="0">
                  <a:pos x="12" y="34"/>
                </a:cxn>
                <a:cxn ang="0">
                  <a:pos x="0" y="0"/>
                </a:cxn>
              </a:cxnLst>
              <a:rect l="0" t="0" r="r" b="b"/>
              <a:pathLst>
                <a:path w="250" h="289">
                  <a:moveTo>
                    <a:pt x="240" y="288"/>
                  </a:moveTo>
                  <a:lnTo>
                    <a:pt x="249" y="234"/>
                  </a:lnTo>
                  <a:lnTo>
                    <a:pt x="249" y="197"/>
                  </a:lnTo>
                  <a:lnTo>
                    <a:pt x="249" y="147"/>
                  </a:lnTo>
                  <a:lnTo>
                    <a:pt x="237" y="109"/>
                  </a:lnTo>
                  <a:lnTo>
                    <a:pt x="199" y="84"/>
                  </a:lnTo>
                  <a:lnTo>
                    <a:pt x="162" y="59"/>
                  </a:lnTo>
                  <a:lnTo>
                    <a:pt x="124" y="47"/>
                  </a:lnTo>
                  <a:lnTo>
                    <a:pt x="87" y="34"/>
                  </a:lnTo>
                  <a:lnTo>
                    <a:pt x="49" y="34"/>
                  </a:lnTo>
                  <a:lnTo>
                    <a:pt x="12" y="3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Page Formats: Fixed Length Records</a:t>
            </a:r>
            <a:endParaRPr lang="en-US" dirty="0"/>
          </a:p>
        </p:txBody>
      </p:sp>
      <p:grpSp>
        <p:nvGrpSpPr>
          <p:cNvPr id="61" name="Group 60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62" name="Rectangle 61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88780" y="-22510"/>
              <a:ext cx="18437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10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Section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3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6430964" y="2562781"/>
            <a:ext cx="5333446" cy="10402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b="1" u="sng" dirty="0"/>
              <a:t>Packed organization:</a:t>
            </a:r>
            <a:r>
              <a:rPr lang="en-US" sz="2800" dirty="0"/>
              <a:t> </a:t>
            </a:r>
            <a:r>
              <a:rPr lang="en-US" sz="2800" i="1" dirty="0"/>
              <a:t>N</a:t>
            </a:r>
            <a:r>
              <a:rPr lang="en-US" sz="2800" dirty="0"/>
              <a:t> records are always stored in the first </a:t>
            </a:r>
            <a:r>
              <a:rPr lang="en-US" sz="2800" i="1" dirty="0"/>
              <a:t>N</a:t>
            </a:r>
            <a:r>
              <a:rPr lang="en-US" sz="2800" dirty="0"/>
              <a:t> </a:t>
            </a:r>
            <a:r>
              <a:rPr lang="en-US" sz="2800" dirty="0" smtClean="0"/>
              <a:t>slots.</a:t>
            </a:r>
            <a:endParaRPr lang="en-US" sz="2800" dirty="0"/>
          </a:p>
        </p:txBody>
      </p:sp>
      <p:sp>
        <p:nvSpPr>
          <p:cNvPr id="70" name="TextBox 69"/>
          <p:cNvSpPr txBox="1"/>
          <p:nvPr/>
        </p:nvSpPr>
        <p:spPr>
          <a:xfrm>
            <a:off x="3320467" y="5599278"/>
            <a:ext cx="5368235" cy="9787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dirty="0" smtClean="0"/>
              <a:t>Moving </a:t>
            </a:r>
            <a:r>
              <a:rPr lang="en-US" sz="3200" dirty="0"/>
              <a:t>records changes </a:t>
            </a:r>
            <a:r>
              <a:rPr lang="en-US" sz="3200" dirty="0" smtClean="0"/>
              <a:t>rid!  May </a:t>
            </a:r>
            <a:r>
              <a:rPr lang="en-US" sz="3200" dirty="0"/>
              <a:t>not be acceptable.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6534709" y="1387078"/>
            <a:ext cx="4864217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0000FF"/>
                </a:solidFill>
              </a:rPr>
              <a:t>Record id = &lt;page id, slot #&gt;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87800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E7C57-0F08-7440-AE87-A36E9E506A4D}" type="slidenum">
              <a:rPr lang="en-US"/>
              <a:pPr/>
              <a:t>54</a:t>
            </a:fld>
            <a:endParaRPr lang="en-US"/>
          </a:p>
        </p:txBody>
      </p:sp>
      <p:sp>
        <p:nvSpPr>
          <p:cNvPr id="6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Page Formats: Fixed Length Records</a:t>
            </a:r>
            <a:endParaRPr lang="en-US" dirty="0"/>
          </a:p>
        </p:txBody>
      </p:sp>
      <p:grpSp>
        <p:nvGrpSpPr>
          <p:cNvPr id="61" name="Group 60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62" name="Rectangle 61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88780" y="-22510"/>
              <a:ext cx="18437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10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Section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3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6430964" y="2952247"/>
            <a:ext cx="4922836" cy="15142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b="1" u="sng" dirty="0" smtClean="0"/>
              <a:t>Unpacked Organization</a:t>
            </a:r>
            <a:r>
              <a:rPr lang="en-US" sz="2800" b="1" u="sng" dirty="0"/>
              <a:t>:</a:t>
            </a:r>
            <a:r>
              <a:rPr lang="en-US" sz="2800" dirty="0"/>
              <a:t> use a </a:t>
            </a:r>
            <a:r>
              <a:rPr lang="en-US" sz="2800" b="1" i="1" dirty="0"/>
              <a:t>bitmap</a:t>
            </a:r>
            <a:r>
              <a:rPr lang="en-US" sz="2800" dirty="0"/>
              <a:t> to locate records in the </a:t>
            </a:r>
            <a:r>
              <a:rPr lang="en-US" sz="2800" dirty="0" smtClean="0"/>
              <a:t>page.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6534709" y="1387078"/>
            <a:ext cx="4864217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0000FF"/>
                </a:solidFill>
              </a:rPr>
              <a:t>Record id = &lt;page id, slot #&gt;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68" name="Rectangle 19"/>
          <p:cNvSpPr>
            <a:spLocks noChangeArrowheads="1"/>
          </p:cNvSpPr>
          <p:nvPr/>
        </p:nvSpPr>
        <p:spPr bwMode="auto">
          <a:xfrm>
            <a:off x="1014678" y="2866450"/>
            <a:ext cx="733425" cy="644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>
                <a:solidFill>
                  <a:schemeClr val="accent2"/>
                </a:solidFill>
              </a:rPr>
              <a:t>Free</a:t>
            </a:r>
          </a:p>
          <a:p>
            <a:pPr eaLnBrk="0" hangingPunct="0"/>
            <a:r>
              <a:rPr lang="en-US" dirty="0">
                <a:solidFill>
                  <a:schemeClr val="accent2"/>
                </a:solidFill>
              </a:rPr>
              <a:t>Space</a:t>
            </a:r>
          </a:p>
        </p:txBody>
      </p:sp>
      <p:grpSp>
        <p:nvGrpSpPr>
          <p:cNvPr id="71" name="Group 23"/>
          <p:cNvGrpSpPr>
            <a:grpSpLocks/>
          </p:cNvGrpSpPr>
          <p:nvPr/>
        </p:nvGrpSpPr>
        <p:grpSpPr bwMode="auto">
          <a:xfrm>
            <a:off x="1647825" y="2275900"/>
            <a:ext cx="4448175" cy="3262313"/>
            <a:chOff x="2448" y="768"/>
            <a:chExt cx="2802" cy="2055"/>
          </a:xfrm>
        </p:grpSpPr>
        <p:sp>
          <p:nvSpPr>
            <p:cNvPr id="72" name="Rectangle 24"/>
            <p:cNvSpPr>
              <a:spLocks noChangeArrowheads="1"/>
            </p:cNvSpPr>
            <p:nvPr/>
          </p:nvSpPr>
          <p:spPr bwMode="auto">
            <a:xfrm>
              <a:off x="3172" y="786"/>
              <a:ext cx="1096" cy="136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25"/>
            <p:cNvSpPr>
              <a:spLocks noChangeArrowheads="1"/>
            </p:cNvSpPr>
            <p:nvPr/>
          </p:nvSpPr>
          <p:spPr bwMode="auto">
            <a:xfrm>
              <a:off x="3172" y="930"/>
              <a:ext cx="1096" cy="136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26"/>
            <p:cNvSpPr>
              <a:spLocks noChangeArrowheads="1"/>
            </p:cNvSpPr>
            <p:nvPr/>
          </p:nvSpPr>
          <p:spPr bwMode="auto">
            <a:xfrm>
              <a:off x="3172" y="1074"/>
              <a:ext cx="1096" cy="136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27"/>
            <p:cNvSpPr>
              <a:spLocks noChangeArrowheads="1"/>
            </p:cNvSpPr>
            <p:nvPr/>
          </p:nvSpPr>
          <p:spPr bwMode="auto">
            <a:xfrm>
              <a:off x="3172" y="1218"/>
              <a:ext cx="1096" cy="328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28"/>
            <p:cNvSpPr>
              <a:spLocks noChangeArrowheads="1"/>
            </p:cNvSpPr>
            <p:nvPr/>
          </p:nvSpPr>
          <p:spPr bwMode="auto">
            <a:xfrm>
              <a:off x="3172" y="1554"/>
              <a:ext cx="1096" cy="136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29"/>
            <p:cNvSpPr>
              <a:spLocks noChangeArrowheads="1"/>
            </p:cNvSpPr>
            <p:nvPr/>
          </p:nvSpPr>
          <p:spPr bwMode="auto">
            <a:xfrm>
              <a:off x="3172" y="1698"/>
              <a:ext cx="1096" cy="18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30"/>
            <p:cNvSpPr>
              <a:spLocks noChangeArrowheads="1"/>
            </p:cNvSpPr>
            <p:nvPr/>
          </p:nvSpPr>
          <p:spPr bwMode="auto">
            <a:xfrm>
              <a:off x="3172" y="2034"/>
              <a:ext cx="1096" cy="328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31"/>
            <p:cNvSpPr>
              <a:spLocks noChangeShapeType="1"/>
            </p:cNvSpPr>
            <p:nvPr/>
          </p:nvSpPr>
          <p:spPr bwMode="auto">
            <a:xfrm>
              <a:off x="3984" y="2030"/>
              <a:ext cx="0" cy="33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Line 32"/>
            <p:cNvSpPr>
              <a:spLocks noChangeShapeType="1"/>
            </p:cNvSpPr>
            <p:nvPr/>
          </p:nvSpPr>
          <p:spPr bwMode="auto">
            <a:xfrm>
              <a:off x="4128" y="2030"/>
              <a:ext cx="0" cy="33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Line 33"/>
            <p:cNvSpPr>
              <a:spLocks noChangeShapeType="1"/>
            </p:cNvSpPr>
            <p:nvPr/>
          </p:nvSpPr>
          <p:spPr bwMode="auto">
            <a:xfrm>
              <a:off x="3840" y="2030"/>
              <a:ext cx="0" cy="33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Line 34"/>
            <p:cNvSpPr>
              <a:spLocks noChangeShapeType="1"/>
            </p:cNvSpPr>
            <p:nvPr/>
          </p:nvSpPr>
          <p:spPr bwMode="auto">
            <a:xfrm>
              <a:off x="3696" y="2030"/>
              <a:ext cx="0" cy="33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Line 35"/>
            <p:cNvSpPr>
              <a:spLocks noChangeShapeType="1"/>
            </p:cNvSpPr>
            <p:nvPr/>
          </p:nvSpPr>
          <p:spPr bwMode="auto">
            <a:xfrm>
              <a:off x="3408" y="2030"/>
              <a:ext cx="0" cy="33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Line 36"/>
            <p:cNvSpPr>
              <a:spLocks noChangeShapeType="1"/>
            </p:cNvSpPr>
            <p:nvPr/>
          </p:nvSpPr>
          <p:spPr bwMode="auto">
            <a:xfrm>
              <a:off x="3264" y="2030"/>
              <a:ext cx="0" cy="33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37"/>
            <p:cNvSpPr>
              <a:spLocks noChangeArrowheads="1"/>
            </p:cNvSpPr>
            <p:nvPr/>
          </p:nvSpPr>
          <p:spPr bwMode="auto">
            <a:xfrm>
              <a:off x="3494" y="1176"/>
              <a:ext cx="400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800" b="1"/>
                <a:t>. . .</a:t>
              </a:r>
            </a:p>
          </p:txBody>
        </p:sp>
        <p:sp>
          <p:nvSpPr>
            <p:cNvPr id="86" name="Rectangle 38"/>
            <p:cNvSpPr>
              <a:spLocks noChangeArrowheads="1"/>
            </p:cNvSpPr>
            <p:nvPr/>
          </p:nvSpPr>
          <p:spPr bwMode="auto">
            <a:xfrm>
              <a:off x="4070" y="2113"/>
              <a:ext cx="239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/>
                <a:t>M</a:t>
              </a:r>
            </a:p>
          </p:txBody>
        </p:sp>
        <p:sp>
          <p:nvSpPr>
            <p:cNvPr id="87" name="Rectangle 39"/>
            <p:cNvSpPr>
              <a:spLocks noChangeArrowheads="1"/>
            </p:cNvSpPr>
            <p:nvPr/>
          </p:nvSpPr>
          <p:spPr bwMode="auto">
            <a:xfrm>
              <a:off x="3974" y="2113"/>
              <a:ext cx="193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/>
                <a:t>1</a:t>
              </a:r>
            </a:p>
          </p:txBody>
        </p:sp>
        <p:sp>
          <p:nvSpPr>
            <p:cNvPr id="88" name="Rectangle 40"/>
            <p:cNvSpPr>
              <a:spLocks noChangeArrowheads="1"/>
            </p:cNvSpPr>
            <p:nvPr/>
          </p:nvSpPr>
          <p:spPr bwMode="auto">
            <a:xfrm>
              <a:off x="3686" y="2114"/>
              <a:ext cx="193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/>
                <a:t>0</a:t>
              </a:r>
            </a:p>
          </p:txBody>
        </p:sp>
        <p:sp>
          <p:nvSpPr>
            <p:cNvPr id="89" name="Rectangle 41"/>
            <p:cNvSpPr>
              <a:spLocks noChangeArrowheads="1"/>
            </p:cNvSpPr>
            <p:nvPr/>
          </p:nvSpPr>
          <p:spPr bwMode="auto">
            <a:xfrm>
              <a:off x="3398" y="2112"/>
              <a:ext cx="291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/>
                <a:t>. . .</a:t>
              </a:r>
            </a:p>
          </p:txBody>
        </p:sp>
        <p:sp>
          <p:nvSpPr>
            <p:cNvPr id="90" name="Rectangle 42"/>
            <p:cNvSpPr>
              <a:spLocks noChangeArrowheads="1"/>
            </p:cNvSpPr>
            <p:nvPr/>
          </p:nvSpPr>
          <p:spPr bwMode="auto">
            <a:xfrm>
              <a:off x="3206" y="2353"/>
              <a:ext cx="812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600"/>
                <a:t>M  ...    3  2  1</a:t>
              </a:r>
            </a:p>
          </p:txBody>
        </p:sp>
        <p:sp>
          <p:nvSpPr>
            <p:cNvPr id="91" name="Rectangle 43"/>
            <p:cNvSpPr>
              <a:spLocks noChangeArrowheads="1"/>
            </p:cNvSpPr>
            <p:nvPr/>
          </p:nvSpPr>
          <p:spPr bwMode="auto">
            <a:xfrm>
              <a:off x="2966" y="2592"/>
              <a:ext cx="129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dirty="0"/>
                <a:t>UNPACKED, BITMAP</a:t>
              </a:r>
            </a:p>
          </p:txBody>
        </p:sp>
        <p:sp>
          <p:nvSpPr>
            <p:cNvPr id="92" name="Rectangle 44"/>
            <p:cNvSpPr>
              <a:spLocks noChangeArrowheads="1"/>
            </p:cNvSpPr>
            <p:nvPr/>
          </p:nvSpPr>
          <p:spPr bwMode="auto">
            <a:xfrm>
              <a:off x="2630" y="768"/>
              <a:ext cx="44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/>
                <a:t>Slot 1</a:t>
              </a:r>
            </a:p>
          </p:txBody>
        </p:sp>
        <p:sp>
          <p:nvSpPr>
            <p:cNvPr id="93" name="Rectangle 45"/>
            <p:cNvSpPr>
              <a:spLocks noChangeArrowheads="1"/>
            </p:cNvSpPr>
            <p:nvPr/>
          </p:nvSpPr>
          <p:spPr bwMode="auto">
            <a:xfrm>
              <a:off x="2630" y="912"/>
              <a:ext cx="44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/>
                <a:t>Slot 2</a:t>
              </a:r>
            </a:p>
          </p:txBody>
        </p:sp>
        <p:sp>
          <p:nvSpPr>
            <p:cNvPr id="94" name="Rectangle 46"/>
            <p:cNvSpPr>
              <a:spLocks noChangeArrowheads="1"/>
            </p:cNvSpPr>
            <p:nvPr/>
          </p:nvSpPr>
          <p:spPr bwMode="auto">
            <a:xfrm>
              <a:off x="2630" y="1536"/>
              <a:ext cx="46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/>
                <a:t>Slot N</a:t>
              </a:r>
            </a:p>
          </p:txBody>
        </p:sp>
        <p:sp>
          <p:nvSpPr>
            <p:cNvPr id="95" name="Rectangle 47"/>
            <p:cNvSpPr>
              <a:spLocks noChangeArrowheads="1"/>
            </p:cNvSpPr>
            <p:nvPr/>
          </p:nvSpPr>
          <p:spPr bwMode="auto">
            <a:xfrm>
              <a:off x="3172" y="1074"/>
              <a:ext cx="1096" cy="13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48"/>
            <p:cNvSpPr>
              <a:spLocks/>
            </p:cNvSpPr>
            <p:nvPr/>
          </p:nvSpPr>
          <p:spPr bwMode="auto">
            <a:xfrm>
              <a:off x="2496" y="1214"/>
              <a:ext cx="673" cy="83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9" y="20"/>
                </a:cxn>
                <a:cxn ang="0">
                  <a:pos x="96" y="7"/>
                </a:cxn>
                <a:cxn ang="0">
                  <a:pos x="134" y="7"/>
                </a:cxn>
                <a:cxn ang="0">
                  <a:pos x="171" y="20"/>
                </a:cxn>
                <a:cxn ang="0">
                  <a:pos x="209" y="45"/>
                </a:cxn>
                <a:cxn ang="0">
                  <a:pos x="246" y="57"/>
                </a:cxn>
                <a:cxn ang="0">
                  <a:pos x="296" y="82"/>
                </a:cxn>
                <a:cxn ang="0">
                  <a:pos x="334" y="82"/>
                </a:cxn>
                <a:cxn ang="0">
                  <a:pos x="371" y="82"/>
                </a:cxn>
                <a:cxn ang="0">
                  <a:pos x="397" y="82"/>
                </a:cxn>
                <a:cxn ang="0">
                  <a:pos x="434" y="82"/>
                </a:cxn>
                <a:cxn ang="0">
                  <a:pos x="472" y="82"/>
                </a:cxn>
                <a:cxn ang="0">
                  <a:pos x="522" y="70"/>
                </a:cxn>
                <a:cxn ang="0">
                  <a:pos x="559" y="70"/>
                </a:cxn>
                <a:cxn ang="0">
                  <a:pos x="597" y="57"/>
                </a:cxn>
                <a:cxn ang="0">
                  <a:pos x="634" y="32"/>
                </a:cxn>
                <a:cxn ang="0">
                  <a:pos x="672" y="7"/>
                </a:cxn>
                <a:cxn ang="0">
                  <a:pos x="672" y="0"/>
                </a:cxn>
              </a:cxnLst>
              <a:rect l="0" t="0" r="r" b="b"/>
              <a:pathLst>
                <a:path w="673" h="83">
                  <a:moveTo>
                    <a:pt x="0" y="48"/>
                  </a:moveTo>
                  <a:lnTo>
                    <a:pt x="59" y="20"/>
                  </a:lnTo>
                  <a:lnTo>
                    <a:pt x="96" y="7"/>
                  </a:lnTo>
                  <a:lnTo>
                    <a:pt x="134" y="7"/>
                  </a:lnTo>
                  <a:lnTo>
                    <a:pt x="171" y="20"/>
                  </a:lnTo>
                  <a:lnTo>
                    <a:pt x="209" y="45"/>
                  </a:lnTo>
                  <a:lnTo>
                    <a:pt x="246" y="57"/>
                  </a:lnTo>
                  <a:lnTo>
                    <a:pt x="296" y="82"/>
                  </a:lnTo>
                  <a:lnTo>
                    <a:pt x="334" y="82"/>
                  </a:lnTo>
                  <a:lnTo>
                    <a:pt x="371" y="82"/>
                  </a:lnTo>
                  <a:lnTo>
                    <a:pt x="397" y="82"/>
                  </a:lnTo>
                  <a:lnTo>
                    <a:pt x="434" y="82"/>
                  </a:lnTo>
                  <a:lnTo>
                    <a:pt x="472" y="82"/>
                  </a:lnTo>
                  <a:lnTo>
                    <a:pt x="522" y="70"/>
                  </a:lnTo>
                  <a:lnTo>
                    <a:pt x="559" y="70"/>
                  </a:lnTo>
                  <a:lnTo>
                    <a:pt x="597" y="57"/>
                  </a:lnTo>
                  <a:lnTo>
                    <a:pt x="634" y="32"/>
                  </a:lnTo>
                  <a:lnTo>
                    <a:pt x="672" y="7"/>
                  </a:lnTo>
                  <a:lnTo>
                    <a:pt x="672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49"/>
            <p:cNvSpPr>
              <a:spLocks/>
            </p:cNvSpPr>
            <p:nvPr/>
          </p:nvSpPr>
          <p:spPr bwMode="auto">
            <a:xfrm>
              <a:off x="2448" y="1502"/>
              <a:ext cx="721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38"/>
                </a:cxn>
                <a:cxn ang="0">
                  <a:pos x="19" y="62"/>
                </a:cxn>
                <a:cxn ang="0">
                  <a:pos x="44" y="88"/>
                </a:cxn>
                <a:cxn ang="0">
                  <a:pos x="57" y="112"/>
                </a:cxn>
                <a:cxn ang="0">
                  <a:pos x="69" y="137"/>
                </a:cxn>
                <a:cxn ang="0">
                  <a:pos x="82" y="162"/>
                </a:cxn>
                <a:cxn ang="0">
                  <a:pos x="107" y="187"/>
                </a:cxn>
                <a:cxn ang="0">
                  <a:pos x="144" y="212"/>
                </a:cxn>
                <a:cxn ang="0">
                  <a:pos x="182" y="220"/>
                </a:cxn>
                <a:cxn ang="0">
                  <a:pos x="219" y="237"/>
                </a:cxn>
                <a:cxn ang="0">
                  <a:pos x="257" y="246"/>
                </a:cxn>
                <a:cxn ang="0">
                  <a:pos x="294" y="246"/>
                </a:cxn>
                <a:cxn ang="0">
                  <a:pos x="332" y="254"/>
                </a:cxn>
                <a:cxn ang="0">
                  <a:pos x="369" y="254"/>
                </a:cxn>
                <a:cxn ang="0">
                  <a:pos x="407" y="254"/>
                </a:cxn>
                <a:cxn ang="0">
                  <a:pos x="445" y="254"/>
                </a:cxn>
                <a:cxn ang="0">
                  <a:pos x="482" y="254"/>
                </a:cxn>
                <a:cxn ang="0">
                  <a:pos x="520" y="262"/>
                </a:cxn>
                <a:cxn ang="0">
                  <a:pos x="557" y="262"/>
                </a:cxn>
                <a:cxn ang="0">
                  <a:pos x="595" y="270"/>
                </a:cxn>
                <a:cxn ang="0">
                  <a:pos x="632" y="279"/>
                </a:cxn>
                <a:cxn ang="0">
                  <a:pos x="670" y="279"/>
                </a:cxn>
                <a:cxn ang="0">
                  <a:pos x="707" y="279"/>
                </a:cxn>
                <a:cxn ang="0">
                  <a:pos x="720" y="288"/>
                </a:cxn>
              </a:cxnLst>
              <a:rect l="0" t="0" r="r" b="b"/>
              <a:pathLst>
                <a:path w="721" h="289">
                  <a:moveTo>
                    <a:pt x="0" y="0"/>
                  </a:moveTo>
                  <a:lnTo>
                    <a:pt x="7" y="38"/>
                  </a:lnTo>
                  <a:lnTo>
                    <a:pt x="19" y="62"/>
                  </a:lnTo>
                  <a:lnTo>
                    <a:pt x="44" y="88"/>
                  </a:lnTo>
                  <a:lnTo>
                    <a:pt x="57" y="112"/>
                  </a:lnTo>
                  <a:lnTo>
                    <a:pt x="69" y="137"/>
                  </a:lnTo>
                  <a:lnTo>
                    <a:pt x="82" y="162"/>
                  </a:lnTo>
                  <a:lnTo>
                    <a:pt x="107" y="187"/>
                  </a:lnTo>
                  <a:lnTo>
                    <a:pt x="144" y="212"/>
                  </a:lnTo>
                  <a:lnTo>
                    <a:pt x="182" y="220"/>
                  </a:lnTo>
                  <a:lnTo>
                    <a:pt x="219" y="237"/>
                  </a:lnTo>
                  <a:lnTo>
                    <a:pt x="257" y="246"/>
                  </a:lnTo>
                  <a:lnTo>
                    <a:pt x="294" y="246"/>
                  </a:lnTo>
                  <a:lnTo>
                    <a:pt x="332" y="254"/>
                  </a:lnTo>
                  <a:lnTo>
                    <a:pt x="369" y="254"/>
                  </a:lnTo>
                  <a:lnTo>
                    <a:pt x="407" y="254"/>
                  </a:lnTo>
                  <a:lnTo>
                    <a:pt x="445" y="254"/>
                  </a:lnTo>
                  <a:lnTo>
                    <a:pt x="482" y="254"/>
                  </a:lnTo>
                  <a:lnTo>
                    <a:pt x="520" y="262"/>
                  </a:lnTo>
                  <a:lnTo>
                    <a:pt x="557" y="262"/>
                  </a:lnTo>
                  <a:lnTo>
                    <a:pt x="595" y="270"/>
                  </a:lnTo>
                  <a:lnTo>
                    <a:pt x="632" y="279"/>
                  </a:lnTo>
                  <a:lnTo>
                    <a:pt x="670" y="279"/>
                  </a:lnTo>
                  <a:lnTo>
                    <a:pt x="707" y="279"/>
                  </a:lnTo>
                  <a:lnTo>
                    <a:pt x="720" y="288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50"/>
            <p:cNvSpPr>
              <a:spLocks noChangeArrowheads="1"/>
            </p:cNvSpPr>
            <p:nvPr/>
          </p:nvSpPr>
          <p:spPr bwMode="auto">
            <a:xfrm>
              <a:off x="3172" y="1890"/>
              <a:ext cx="1096" cy="136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51"/>
            <p:cNvSpPr>
              <a:spLocks noChangeArrowheads="1"/>
            </p:cNvSpPr>
            <p:nvPr/>
          </p:nvSpPr>
          <p:spPr bwMode="auto">
            <a:xfrm>
              <a:off x="2630" y="1872"/>
              <a:ext cx="509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/>
                <a:t>Slot M</a:t>
              </a:r>
            </a:p>
          </p:txBody>
        </p:sp>
        <p:sp>
          <p:nvSpPr>
            <p:cNvPr id="100" name="Rectangle 52"/>
            <p:cNvSpPr>
              <a:spLocks noChangeArrowheads="1"/>
            </p:cNvSpPr>
            <p:nvPr/>
          </p:nvSpPr>
          <p:spPr bwMode="auto">
            <a:xfrm>
              <a:off x="3830" y="2113"/>
              <a:ext cx="193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/>
                <a:t>1</a:t>
              </a:r>
            </a:p>
          </p:txBody>
        </p:sp>
        <p:sp>
          <p:nvSpPr>
            <p:cNvPr id="101" name="Rectangle 53"/>
            <p:cNvSpPr>
              <a:spLocks noChangeArrowheads="1"/>
            </p:cNvSpPr>
            <p:nvPr/>
          </p:nvSpPr>
          <p:spPr bwMode="auto">
            <a:xfrm>
              <a:off x="3254" y="2113"/>
              <a:ext cx="193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/>
                <a:t>1</a:t>
              </a:r>
            </a:p>
          </p:txBody>
        </p:sp>
        <p:sp>
          <p:nvSpPr>
            <p:cNvPr id="102" name="Rectangle 54"/>
            <p:cNvSpPr>
              <a:spLocks noChangeArrowheads="1"/>
            </p:cNvSpPr>
            <p:nvPr/>
          </p:nvSpPr>
          <p:spPr bwMode="auto">
            <a:xfrm>
              <a:off x="4647" y="2400"/>
              <a:ext cx="603" cy="4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/>
                <a:t>number</a:t>
              </a:r>
            </a:p>
            <a:p>
              <a:pPr eaLnBrk="0" hangingPunct="0"/>
              <a:r>
                <a:rPr lang="en-US"/>
                <a:t>of slots</a:t>
              </a:r>
            </a:p>
          </p:txBody>
        </p:sp>
        <p:sp>
          <p:nvSpPr>
            <p:cNvPr id="103" name="Freeform 55"/>
            <p:cNvSpPr>
              <a:spLocks/>
            </p:cNvSpPr>
            <p:nvPr/>
          </p:nvSpPr>
          <p:spPr bwMode="auto">
            <a:xfrm>
              <a:off x="4272" y="2222"/>
              <a:ext cx="433" cy="241"/>
            </a:xfrm>
            <a:custGeom>
              <a:avLst/>
              <a:gdLst/>
              <a:ahLst/>
              <a:cxnLst>
                <a:cxn ang="0">
                  <a:pos x="432" y="240"/>
                </a:cxn>
                <a:cxn ang="0">
                  <a:pos x="409" y="186"/>
                </a:cxn>
                <a:cxn ang="0">
                  <a:pos x="371" y="149"/>
                </a:cxn>
                <a:cxn ang="0">
                  <a:pos x="333" y="111"/>
                </a:cxn>
                <a:cxn ang="0">
                  <a:pos x="296" y="86"/>
                </a:cxn>
                <a:cxn ang="0">
                  <a:pos x="258" y="61"/>
                </a:cxn>
                <a:cxn ang="0">
                  <a:pos x="221" y="49"/>
                </a:cxn>
                <a:cxn ang="0">
                  <a:pos x="183" y="36"/>
                </a:cxn>
                <a:cxn ang="0">
                  <a:pos x="146" y="24"/>
                </a:cxn>
                <a:cxn ang="0">
                  <a:pos x="108" y="24"/>
                </a:cxn>
                <a:cxn ang="0">
                  <a:pos x="71" y="11"/>
                </a:cxn>
                <a:cxn ang="0">
                  <a:pos x="33" y="11"/>
                </a:cxn>
                <a:cxn ang="0">
                  <a:pos x="0" y="0"/>
                </a:cxn>
              </a:cxnLst>
              <a:rect l="0" t="0" r="r" b="b"/>
              <a:pathLst>
                <a:path w="433" h="241">
                  <a:moveTo>
                    <a:pt x="432" y="240"/>
                  </a:moveTo>
                  <a:lnTo>
                    <a:pt x="409" y="186"/>
                  </a:lnTo>
                  <a:lnTo>
                    <a:pt x="371" y="149"/>
                  </a:lnTo>
                  <a:lnTo>
                    <a:pt x="333" y="111"/>
                  </a:lnTo>
                  <a:lnTo>
                    <a:pt x="296" y="86"/>
                  </a:lnTo>
                  <a:lnTo>
                    <a:pt x="258" y="61"/>
                  </a:lnTo>
                  <a:lnTo>
                    <a:pt x="221" y="49"/>
                  </a:lnTo>
                  <a:lnTo>
                    <a:pt x="183" y="36"/>
                  </a:lnTo>
                  <a:lnTo>
                    <a:pt x="146" y="24"/>
                  </a:lnTo>
                  <a:lnTo>
                    <a:pt x="108" y="24"/>
                  </a:lnTo>
                  <a:lnTo>
                    <a:pt x="71" y="11"/>
                  </a:lnTo>
                  <a:lnTo>
                    <a:pt x="33" y="11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8616662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E7C57-0F08-7440-AE87-A36E9E506A4D}" type="slidenum">
              <a:rPr lang="en-US"/>
              <a:pPr/>
              <a:t>55</a:t>
            </a:fld>
            <a:endParaRPr lang="en-US"/>
          </a:p>
        </p:txBody>
      </p:sp>
      <p:sp>
        <p:nvSpPr>
          <p:cNvPr id="6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Page Formats: Variable Length Records</a:t>
            </a:r>
            <a:endParaRPr lang="en-US" dirty="0"/>
          </a:p>
        </p:txBody>
      </p:sp>
      <p:grpSp>
        <p:nvGrpSpPr>
          <p:cNvPr id="61" name="Group 60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62" name="Rectangle 61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88780" y="-22510"/>
              <a:ext cx="18950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10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</a:t>
              </a:r>
              <a:r>
                <a:rPr lang="en-US" sz="1400" b="1" i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</a:t>
              </a:r>
              <a:r>
                <a:rPr lang="en-US" sz="1400" b="1" i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3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199" name="Rectangle 2"/>
          <p:cNvSpPr>
            <a:spLocks noChangeArrowheads="1"/>
          </p:cNvSpPr>
          <p:nvPr/>
        </p:nvSpPr>
        <p:spPr bwMode="auto">
          <a:xfrm>
            <a:off x="2794000" y="3489325"/>
            <a:ext cx="6934200" cy="990600"/>
          </a:xfrm>
          <a:prstGeom prst="rect">
            <a:avLst/>
          </a:prstGeom>
          <a:solidFill>
            <a:srgbClr val="C0C0C0">
              <a:alpha val="50000"/>
            </a:srgbClr>
          </a:solidFill>
          <a:ln w="1905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charset="0"/>
            </a:endParaRPr>
          </a:p>
        </p:txBody>
      </p:sp>
      <p:sp>
        <p:nvSpPr>
          <p:cNvPr id="200" name="Rectangle 6"/>
          <p:cNvSpPr>
            <a:spLocks noChangeArrowheads="1"/>
          </p:cNvSpPr>
          <p:nvPr/>
        </p:nvSpPr>
        <p:spPr bwMode="auto">
          <a:xfrm>
            <a:off x="2794000" y="1508125"/>
            <a:ext cx="6934200" cy="2971800"/>
          </a:xfrm>
          <a:prstGeom prst="rect">
            <a:avLst/>
          </a:prstGeom>
          <a:noFill/>
          <a:ln w="1905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charset="0"/>
            </a:endParaRPr>
          </a:p>
        </p:txBody>
      </p:sp>
      <p:sp>
        <p:nvSpPr>
          <p:cNvPr id="201" name="Rectangle 7"/>
          <p:cNvSpPr>
            <a:spLocks noChangeArrowheads="1"/>
          </p:cNvSpPr>
          <p:nvPr/>
        </p:nvSpPr>
        <p:spPr bwMode="auto">
          <a:xfrm>
            <a:off x="7518400" y="3932238"/>
            <a:ext cx="2209800" cy="547687"/>
          </a:xfrm>
          <a:prstGeom prst="rect">
            <a:avLst/>
          </a:prstGeom>
          <a:solidFill>
            <a:srgbClr val="BFFDED"/>
          </a:solidFill>
          <a:ln w="1905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</a:rPr>
              <a:t>Book-keeping</a:t>
            </a:r>
          </a:p>
        </p:txBody>
      </p:sp>
      <p:grpSp>
        <p:nvGrpSpPr>
          <p:cNvPr id="202" name="Group 8"/>
          <p:cNvGrpSpPr>
            <a:grpSpLocks/>
          </p:cNvGrpSpPr>
          <p:nvPr/>
        </p:nvGrpSpPr>
        <p:grpSpPr bwMode="auto">
          <a:xfrm>
            <a:off x="2789238" y="1508125"/>
            <a:ext cx="6938962" cy="1981200"/>
            <a:chOff x="612" y="778"/>
            <a:chExt cx="4371" cy="1248"/>
          </a:xfrm>
        </p:grpSpPr>
        <p:sp>
          <p:nvSpPr>
            <p:cNvPr id="203" name="Rectangle 9"/>
            <p:cNvSpPr>
              <a:spLocks noChangeArrowheads="1"/>
            </p:cNvSpPr>
            <p:nvPr/>
          </p:nvSpPr>
          <p:spPr bwMode="auto">
            <a:xfrm>
              <a:off x="612" y="780"/>
              <a:ext cx="3168" cy="288"/>
            </a:xfrm>
            <a:prstGeom prst="rect">
              <a:avLst/>
            </a:prstGeom>
            <a:solidFill>
              <a:srgbClr val="D89243">
                <a:alpha val="50000"/>
              </a:srgbClr>
            </a:solidFill>
            <a:ln w="1905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04" name="Rectangle 10" descr="Diagonal brick"/>
            <p:cNvSpPr>
              <a:spLocks noChangeArrowheads="1"/>
            </p:cNvSpPr>
            <p:nvPr/>
          </p:nvSpPr>
          <p:spPr bwMode="auto">
            <a:xfrm>
              <a:off x="1623" y="1066"/>
              <a:ext cx="3360" cy="288"/>
            </a:xfrm>
            <a:prstGeom prst="rect">
              <a:avLst/>
            </a:prstGeom>
            <a:pattFill prst="diagBrick">
              <a:fgClr>
                <a:srgbClr val="303030">
                  <a:alpha val="50000"/>
                </a:srgbClr>
              </a:fgClr>
              <a:bgClr>
                <a:sysClr val="window" lastClr="FFFFFF">
                  <a:alpha val="50000"/>
                </a:sysClr>
              </a:bgClr>
            </a:pattFill>
            <a:ln w="1905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05" name="Rectangle 11" descr="Dark upward diagonal"/>
            <p:cNvSpPr>
              <a:spLocks noChangeArrowheads="1"/>
            </p:cNvSpPr>
            <p:nvPr/>
          </p:nvSpPr>
          <p:spPr bwMode="auto">
            <a:xfrm>
              <a:off x="3783" y="778"/>
              <a:ext cx="1200" cy="288"/>
            </a:xfrm>
            <a:prstGeom prst="rect">
              <a:avLst/>
            </a:prstGeom>
            <a:pattFill prst="dkUpDiag">
              <a:fgClr>
                <a:sysClr val="windowText" lastClr="000000">
                  <a:alpha val="50000"/>
                </a:sysClr>
              </a:fgClr>
              <a:bgClr>
                <a:sysClr val="window" lastClr="FFFFFF">
                  <a:alpha val="50000"/>
                </a:sysClr>
              </a:bgClr>
            </a:pattFill>
            <a:ln w="1905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06" name="Rectangle 12" descr="Dark upward diagonal"/>
            <p:cNvSpPr>
              <a:spLocks noChangeArrowheads="1"/>
            </p:cNvSpPr>
            <p:nvPr/>
          </p:nvSpPr>
          <p:spPr bwMode="auto">
            <a:xfrm>
              <a:off x="615" y="1066"/>
              <a:ext cx="1008" cy="288"/>
            </a:xfrm>
            <a:prstGeom prst="rect">
              <a:avLst/>
            </a:prstGeom>
            <a:pattFill prst="dkUpDiag">
              <a:fgClr>
                <a:sysClr val="windowText" lastClr="000000">
                  <a:alpha val="50000"/>
                </a:sysClr>
              </a:fgClr>
              <a:bgClr>
                <a:sysClr val="window" lastClr="FFFFFF">
                  <a:alpha val="50000"/>
                </a:sysClr>
              </a:bgClr>
            </a:pattFill>
            <a:ln w="1905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07" name="Rectangle 13" descr="Large checker board"/>
            <p:cNvSpPr>
              <a:spLocks noChangeArrowheads="1"/>
            </p:cNvSpPr>
            <p:nvPr/>
          </p:nvSpPr>
          <p:spPr bwMode="auto">
            <a:xfrm>
              <a:off x="1239" y="1738"/>
              <a:ext cx="3744" cy="288"/>
            </a:xfrm>
            <a:prstGeom prst="rect">
              <a:avLst/>
            </a:prstGeom>
            <a:pattFill prst="lgCheck">
              <a:fgClr>
                <a:srgbClr val="006600">
                  <a:alpha val="50000"/>
                </a:srgbClr>
              </a:fgClr>
              <a:bgClr>
                <a:sysClr val="window" lastClr="FFFFFF">
                  <a:alpha val="50000"/>
                </a:sysClr>
              </a:bgClr>
            </a:pattFill>
            <a:ln w="1905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08" name="Oval 14"/>
            <p:cNvSpPr>
              <a:spLocks noChangeArrowheads="1"/>
            </p:cNvSpPr>
            <p:nvPr/>
          </p:nvSpPr>
          <p:spPr bwMode="auto">
            <a:xfrm>
              <a:off x="1527" y="1546"/>
              <a:ext cx="48" cy="48"/>
            </a:xfrm>
            <a:prstGeom prst="ellipse">
              <a:avLst/>
            </a:prstGeom>
            <a:solidFill>
              <a:sysClr val="windowText" lastClr="000000"/>
            </a:solidFill>
            <a:ln w="19050">
              <a:solidFill>
                <a:sysClr val="windowText" lastClr="000000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09" name="Oval 15"/>
            <p:cNvSpPr>
              <a:spLocks noChangeArrowheads="1"/>
            </p:cNvSpPr>
            <p:nvPr/>
          </p:nvSpPr>
          <p:spPr bwMode="auto">
            <a:xfrm>
              <a:off x="1719" y="1546"/>
              <a:ext cx="48" cy="48"/>
            </a:xfrm>
            <a:prstGeom prst="ellipse">
              <a:avLst/>
            </a:prstGeom>
            <a:solidFill>
              <a:sysClr val="windowText" lastClr="000000"/>
            </a:solidFill>
            <a:ln w="19050">
              <a:solidFill>
                <a:sysClr val="windowText" lastClr="000000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10" name="Oval 16"/>
            <p:cNvSpPr>
              <a:spLocks noChangeArrowheads="1"/>
            </p:cNvSpPr>
            <p:nvPr/>
          </p:nvSpPr>
          <p:spPr bwMode="auto">
            <a:xfrm>
              <a:off x="1911" y="1546"/>
              <a:ext cx="48" cy="48"/>
            </a:xfrm>
            <a:prstGeom prst="ellipse">
              <a:avLst/>
            </a:prstGeom>
            <a:solidFill>
              <a:sysClr val="windowText" lastClr="000000"/>
            </a:solidFill>
            <a:ln w="19050">
              <a:solidFill>
                <a:sysClr val="windowText" lastClr="000000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</a:endParaRPr>
            </a:p>
          </p:txBody>
        </p:sp>
      </p:grpSp>
      <p:grpSp>
        <p:nvGrpSpPr>
          <p:cNvPr id="211" name="Group 17"/>
          <p:cNvGrpSpPr>
            <a:grpSpLocks/>
          </p:cNvGrpSpPr>
          <p:nvPr/>
        </p:nvGrpSpPr>
        <p:grpSpPr bwMode="auto">
          <a:xfrm>
            <a:off x="2295525" y="1722438"/>
            <a:ext cx="3622675" cy="2757487"/>
            <a:chOff x="301" y="913"/>
            <a:chExt cx="2282" cy="1737"/>
          </a:xfrm>
        </p:grpSpPr>
        <p:sp>
          <p:nvSpPr>
            <p:cNvPr id="212" name="Rectangle 18"/>
            <p:cNvSpPr>
              <a:spLocks noChangeArrowheads="1"/>
            </p:cNvSpPr>
            <p:nvPr/>
          </p:nvSpPr>
          <p:spPr bwMode="auto">
            <a:xfrm>
              <a:off x="2238" y="2305"/>
              <a:ext cx="345" cy="345"/>
            </a:xfrm>
            <a:prstGeom prst="rect">
              <a:avLst/>
            </a:prstGeom>
            <a:solidFill>
              <a:srgbClr val="BFFDED"/>
            </a:solidFill>
            <a:ln w="1905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</a:rPr>
                <a:t>0, 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</a:rPr>
                <a:t>70</a:t>
              </a:r>
            </a:p>
          </p:txBody>
        </p:sp>
        <p:sp>
          <p:nvSpPr>
            <p:cNvPr id="213" name="Rectangle 19"/>
            <p:cNvSpPr>
              <a:spLocks noChangeArrowheads="1"/>
            </p:cNvSpPr>
            <p:nvPr/>
          </p:nvSpPr>
          <p:spPr bwMode="auto">
            <a:xfrm>
              <a:off x="1902" y="2305"/>
              <a:ext cx="345" cy="345"/>
            </a:xfrm>
            <a:prstGeom prst="rect">
              <a:avLst/>
            </a:prstGeom>
            <a:solidFill>
              <a:srgbClr val="BFFDED"/>
            </a:solidFill>
            <a:ln w="1905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</a:rPr>
                <a:t>-1,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</a:rPr>
                <a:t>0</a:t>
              </a:r>
            </a:p>
          </p:txBody>
        </p:sp>
        <p:sp>
          <p:nvSpPr>
            <p:cNvPr id="214" name="Rectangle 20"/>
            <p:cNvSpPr>
              <a:spLocks noChangeArrowheads="1"/>
            </p:cNvSpPr>
            <p:nvPr/>
          </p:nvSpPr>
          <p:spPr bwMode="auto">
            <a:xfrm>
              <a:off x="1566" y="2305"/>
              <a:ext cx="345" cy="345"/>
            </a:xfrm>
            <a:prstGeom prst="rect">
              <a:avLst/>
            </a:prstGeom>
            <a:solidFill>
              <a:srgbClr val="BFFDED"/>
            </a:solidFill>
            <a:ln w="1905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</a:rPr>
                <a:t>560,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</a:rPr>
                <a:t>90</a:t>
              </a:r>
            </a:p>
          </p:txBody>
        </p:sp>
        <p:sp>
          <p:nvSpPr>
            <p:cNvPr id="215" name="Rectangle 21"/>
            <p:cNvSpPr>
              <a:spLocks noChangeArrowheads="1"/>
            </p:cNvSpPr>
            <p:nvPr/>
          </p:nvSpPr>
          <p:spPr bwMode="auto">
            <a:xfrm>
              <a:off x="1230" y="2305"/>
              <a:ext cx="345" cy="345"/>
            </a:xfrm>
            <a:prstGeom prst="rect">
              <a:avLst/>
            </a:prstGeom>
            <a:solidFill>
              <a:srgbClr val="BFFDED"/>
            </a:solidFill>
            <a:ln w="1905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</a:rPr>
                <a:t>-1, 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</a:rPr>
                <a:t>0</a:t>
              </a:r>
            </a:p>
          </p:txBody>
        </p:sp>
        <p:sp>
          <p:nvSpPr>
            <p:cNvPr id="216" name="Rectangle 22"/>
            <p:cNvSpPr>
              <a:spLocks noChangeArrowheads="1"/>
            </p:cNvSpPr>
            <p:nvPr/>
          </p:nvSpPr>
          <p:spPr bwMode="auto">
            <a:xfrm>
              <a:off x="894" y="2305"/>
              <a:ext cx="345" cy="345"/>
            </a:xfrm>
            <a:prstGeom prst="rect">
              <a:avLst/>
            </a:prstGeom>
            <a:solidFill>
              <a:srgbClr val="BFFDED"/>
            </a:solidFill>
            <a:ln w="1905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</a:rPr>
                <a:t>120,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</a:rPr>
                <a:t>40</a:t>
              </a:r>
            </a:p>
          </p:txBody>
        </p:sp>
        <p:sp>
          <p:nvSpPr>
            <p:cNvPr id="217" name="Freeform 23"/>
            <p:cNvSpPr>
              <a:spLocks/>
            </p:cNvSpPr>
            <p:nvPr/>
          </p:nvSpPr>
          <p:spPr bwMode="auto">
            <a:xfrm>
              <a:off x="301" y="913"/>
              <a:ext cx="2172" cy="1441"/>
            </a:xfrm>
            <a:custGeom>
              <a:avLst/>
              <a:gdLst/>
              <a:ahLst/>
              <a:cxnLst>
                <a:cxn ang="0">
                  <a:pos x="2122" y="1441"/>
                </a:cxn>
                <a:cxn ang="0">
                  <a:pos x="2001" y="1306"/>
                </a:cxn>
                <a:cxn ang="0">
                  <a:pos x="1098" y="1315"/>
                </a:cxn>
                <a:cxn ang="0">
                  <a:pos x="548" y="1238"/>
                </a:cxn>
                <a:cxn ang="0">
                  <a:pos x="333" y="997"/>
                </a:cxn>
                <a:cxn ang="0">
                  <a:pos x="230" y="756"/>
                </a:cxn>
                <a:cxn ang="0">
                  <a:pos x="7" y="223"/>
                </a:cxn>
                <a:cxn ang="0">
                  <a:pos x="273" y="0"/>
                </a:cxn>
              </a:cxnLst>
              <a:rect l="0" t="0" r="r" b="b"/>
              <a:pathLst>
                <a:path w="2172" h="1441">
                  <a:moveTo>
                    <a:pt x="2122" y="1441"/>
                  </a:moveTo>
                  <a:cubicBezTo>
                    <a:pt x="2102" y="1419"/>
                    <a:pt x="2172" y="1327"/>
                    <a:pt x="2001" y="1306"/>
                  </a:cubicBezTo>
                  <a:cubicBezTo>
                    <a:pt x="1830" y="1285"/>
                    <a:pt x="1340" y="1326"/>
                    <a:pt x="1098" y="1315"/>
                  </a:cubicBezTo>
                  <a:cubicBezTo>
                    <a:pt x="856" y="1304"/>
                    <a:pt x="676" y="1291"/>
                    <a:pt x="548" y="1238"/>
                  </a:cubicBezTo>
                  <a:cubicBezTo>
                    <a:pt x="420" y="1185"/>
                    <a:pt x="386" y="1077"/>
                    <a:pt x="333" y="997"/>
                  </a:cubicBezTo>
                  <a:cubicBezTo>
                    <a:pt x="280" y="917"/>
                    <a:pt x="284" y="885"/>
                    <a:pt x="230" y="756"/>
                  </a:cubicBezTo>
                  <a:cubicBezTo>
                    <a:pt x="176" y="627"/>
                    <a:pt x="0" y="349"/>
                    <a:pt x="7" y="223"/>
                  </a:cubicBezTo>
                  <a:cubicBezTo>
                    <a:pt x="14" y="97"/>
                    <a:pt x="218" y="46"/>
                    <a:pt x="273" y="0"/>
                  </a:cubicBezTo>
                </a:path>
              </a:pathLst>
            </a:custGeom>
            <a:noFill/>
            <a:ln w="38100" cap="flat" cmpd="sng">
              <a:solidFill>
                <a:srgbClr val="D269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18" name="Freeform 24"/>
            <p:cNvSpPr>
              <a:spLocks/>
            </p:cNvSpPr>
            <p:nvPr/>
          </p:nvSpPr>
          <p:spPr bwMode="auto">
            <a:xfrm>
              <a:off x="746" y="1175"/>
              <a:ext cx="851" cy="1182"/>
            </a:xfrm>
            <a:custGeom>
              <a:avLst/>
              <a:gdLst/>
              <a:ahLst/>
              <a:cxnLst>
                <a:cxn ang="0">
                  <a:pos x="310" y="1182"/>
                </a:cxn>
                <a:cxn ang="0">
                  <a:pos x="26" y="615"/>
                </a:cxn>
                <a:cxn ang="0">
                  <a:pos x="155" y="99"/>
                </a:cxn>
                <a:cxn ang="0">
                  <a:pos x="851" y="21"/>
                </a:cxn>
              </a:cxnLst>
              <a:rect l="0" t="0" r="r" b="b"/>
              <a:pathLst>
                <a:path w="851" h="1182">
                  <a:moveTo>
                    <a:pt x="310" y="1182"/>
                  </a:moveTo>
                  <a:cubicBezTo>
                    <a:pt x="263" y="1088"/>
                    <a:pt x="52" y="795"/>
                    <a:pt x="26" y="615"/>
                  </a:cubicBezTo>
                  <a:cubicBezTo>
                    <a:pt x="0" y="435"/>
                    <a:pt x="17" y="198"/>
                    <a:pt x="155" y="99"/>
                  </a:cubicBezTo>
                  <a:cubicBezTo>
                    <a:pt x="293" y="0"/>
                    <a:pt x="706" y="37"/>
                    <a:pt x="851" y="21"/>
                  </a:cubicBezTo>
                </a:path>
              </a:pathLst>
            </a:custGeom>
            <a:noFill/>
            <a:ln w="38100" cap="flat" cmpd="sng">
              <a:solidFill>
                <a:srgbClr val="D269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19" name="Freeform 25"/>
            <p:cNvSpPr>
              <a:spLocks/>
            </p:cNvSpPr>
            <p:nvPr/>
          </p:nvSpPr>
          <p:spPr bwMode="auto">
            <a:xfrm>
              <a:off x="1037" y="1842"/>
              <a:ext cx="730" cy="524"/>
            </a:xfrm>
            <a:custGeom>
              <a:avLst/>
              <a:gdLst/>
              <a:ahLst/>
              <a:cxnLst>
                <a:cxn ang="0">
                  <a:pos x="730" y="524"/>
                </a:cxn>
                <a:cxn ang="0">
                  <a:pos x="113" y="214"/>
                </a:cxn>
                <a:cxn ang="0">
                  <a:pos x="53" y="33"/>
                </a:cxn>
                <a:cxn ang="0">
                  <a:pos x="233" y="16"/>
                </a:cxn>
              </a:cxnLst>
              <a:rect l="0" t="0" r="r" b="b"/>
              <a:pathLst>
                <a:path w="730" h="524">
                  <a:moveTo>
                    <a:pt x="730" y="524"/>
                  </a:moveTo>
                  <a:cubicBezTo>
                    <a:pt x="627" y="472"/>
                    <a:pt x="226" y="296"/>
                    <a:pt x="113" y="214"/>
                  </a:cubicBezTo>
                  <a:cubicBezTo>
                    <a:pt x="0" y="132"/>
                    <a:pt x="33" y="66"/>
                    <a:pt x="53" y="33"/>
                  </a:cubicBezTo>
                  <a:cubicBezTo>
                    <a:pt x="73" y="0"/>
                    <a:pt x="196" y="20"/>
                    <a:pt x="233" y="16"/>
                  </a:cubicBezTo>
                </a:path>
              </a:pathLst>
            </a:custGeom>
            <a:noFill/>
            <a:ln w="38100" cap="flat" cmpd="sng">
              <a:solidFill>
                <a:srgbClr val="D269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</a:endParaRPr>
            </a:p>
          </p:txBody>
        </p:sp>
      </p:grpSp>
      <p:grpSp>
        <p:nvGrpSpPr>
          <p:cNvPr id="220" name="Group 26"/>
          <p:cNvGrpSpPr>
            <a:grpSpLocks/>
          </p:cNvGrpSpPr>
          <p:nvPr/>
        </p:nvGrpSpPr>
        <p:grpSpPr bwMode="auto">
          <a:xfrm>
            <a:off x="3189288" y="1687513"/>
            <a:ext cx="4605337" cy="3767137"/>
            <a:chOff x="864" y="891"/>
            <a:chExt cx="2901" cy="2373"/>
          </a:xfrm>
        </p:grpSpPr>
        <p:sp>
          <p:nvSpPr>
            <p:cNvPr id="221" name="Rectangle 27"/>
            <p:cNvSpPr>
              <a:spLocks noChangeArrowheads="1"/>
            </p:cNvSpPr>
            <p:nvPr/>
          </p:nvSpPr>
          <p:spPr bwMode="auto">
            <a:xfrm>
              <a:off x="2910" y="2305"/>
              <a:ext cx="345" cy="345"/>
            </a:xfrm>
            <a:prstGeom prst="rect">
              <a:avLst/>
            </a:prstGeom>
            <a:solidFill>
              <a:srgbClr val="BFFDED"/>
            </a:solidFill>
            <a:ln w="1905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303030"/>
                  </a:solidFill>
                  <a:effectLst/>
                  <a:uLnTx/>
                  <a:uFillTx/>
                  <a:latin typeface="Tahoma" charset="0"/>
                </a:rPr>
                <a:t>6</a:t>
              </a:r>
            </a:p>
          </p:txBody>
        </p:sp>
        <p:sp>
          <p:nvSpPr>
            <p:cNvPr id="222" name="Rectangle 28"/>
            <p:cNvSpPr>
              <a:spLocks noChangeArrowheads="1"/>
            </p:cNvSpPr>
            <p:nvPr/>
          </p:nvSpPr>
          <p:spPr bwMode="auto">
            <a:xfrm>
              <a:off x="2574" y="2305"/>
              <a:ext cx="345" cy="345"/>
            </a:xfrm>
            <a:prstGeom prst="rect">
              <a:avLst/>
            </a:prstGeom>
            <a:solidFill>
              <a:srgbClr val="BFFDED"/>
            </a:solidFill>
            <a:ln w="1905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</a:rPr>
                <a:t>70, 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</a:rPr>
                <a:t>50</a:t>
              </a:r>
            </a:p>
          </p:txBody>
        </p:sp>
        <p:sp>
          <p:nvSpPr>
            <p:cNvPr id="223" name="Freeform 29"/>
            <p:cNvSpPr>
              <a:spLocks/>
            </p:cNvSpPr>
            <p:nvPr/>
          </p:nvSpPr>
          <p:spPr bwMode="auto">
            <a:xfrm>
              <a:off x="2706" y="891"/>
              <a:ext cx="1059" cy="1466"/>
            </a:xfrm>
            <a:custGeom>
              <a:avLst/>
              <a:gdLst/>
              <a:ahLst/>
              <a:cxnLst>
                <a:cxn ang="0">
                  <a:pos x="0" y="1466"/>
                </a:cxn>
                <a:cxn ang="0">
                  <a:pos x="181" y="623"/>
                </a:cxn>
                <a:cxn ang="0">
                  <a:pos x="396" y="99"/>
                </a:cxn>
                <a:cxn ang="0">
                  <a:pos x="1059" y="31"/>
                </a:cxn>
              </a:cxnLst>
              <a:rect l="0" t="0" r="r" b="b"/>
              <a:pathLst>
                <a:path w="1059" h="1466">
                  <a:moveTo>
                    <a:pt x="0" y="1466"/>
                  </a:moveTo>
                  <a:cubicBezTo>
                    <a:pt x="30" y="1326"/>
                    <a:pt x="115" y="851"/>
                    <a:pt x="181" y="623"/>
                  </a:cubicBezTo>
                  <a:cubicBezTo>
                    <a:pt x="247" y="395"/>
                    <a:pt x="250" y="198"/>
                    <a:pt x="396" y="99"/>
                  </a:cubicBezTo>
                  <a:cubicBezTo>
                    <a:pt x="542" y="0"/>
                    <a:pt x="921" y="45"/>
                    <a:pt x="1059" y="31"/>
                  </a:cubicBezTo>
                </a:path>
              </a:pathLst>
            </a:custGeom>
            <a:noFill/>
            <a:ln w="38100" cap="flat" cmpd="sng">
              <a:solidFill>
                <a:srgbClr val="D269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24" name="Text Box 30"/>
            <p:cNvSpPr txBox="1">
              <a:spLocks noChangeArrowheads="1"/>
            </p:cNvSpPr>
            <p:nvPr/>
          </p:nvSpPr>
          <p:spPr bwMode="auto">
            <a:xfrm>
              <a:off x="2557" y="2650"/>
              <a:ext cx="218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0" cap="none" spc="0" normalizeH="0" baseline="0" noProof="0" smtClean="0">
                  <a:ln>
                    <a:noFill/>
                  </a:ln>
                  <a:solidFill>
                    <a:srgbClr val="D26900"/>
                  </a:solidFill>
                  <a:effectLst/>
                  <a:uLnTx/>
                  <a:uFillTx/>
                  <a:latin typeface="Tahoma" charset="0"/>
                </a:rPr>
                <a:t>0</a:t>
              </a:r>
            </a:p>
          </p:txBody>
        </p:sp>
        <p:sp>
          <p:nvSpPr>
            <p:cNvPr id="225" name="Text Box 31"/>
            <p:cNvSpPr txBox="1">
              <a:spLocks noChangeArrowheads="1"/>
            </p:cNvSpPr>
            <p:nvPr/>
          </p:nvSpPr>
          <p:spPr bwMode="auto">
            <a:xfrm>
              <a:off x="2221" y="2650"/>
              <a:ext cx="218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0" cap="none" spc="0" normalizeH="0" baseline="0" noProof="0" smtClean="0">
                  <a:ln>
                    <a:noFill/>
                  </a:ln>
                  <a:solidFill>
                    <a:srgbClr val="D26900"/>
                  </a:solidFill>
                  <a:effectLst/>
                  <a:uLnTx/>
                  <a:uFillTx/>
                  <a:latin typeface="Tahoma" charset="0"/>
                </a:rPr>
                <a:t>1</a:t>
              </a:r>
            </a:p>
          </p:txBody>
        </p:sp>
        <p:sp>
          <p:nvSpPr>
            <p:cNvPr id="226" name="Text Box 32"/>
            <p:cNvSpPr txBox="1">
              <a:spLocks noChangeArrowheads="1"/>
            </p:cNvSpPr>
            <p:nvPr/>
          </p:nvSpPr>
          <p:spPr bwMode="auto">
            <a:xfrm>
              <a:off x="1885" y="2650"/>
              <a:ext cx="218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0" cap="none" spc="0" normalizeH="0" baseline="0" noProof="0" smtClean="0">
                  <a:ln>
                    <a:noFill/>
                  </a:ln>
                  <a:solidFill>
                    <a:srgbClr val="D26900"/>
                  </a:solidFill>
                  <a:effectLst/>
                  <a:uLnTx/>
                  <a:uFillTx/>
                  <a:latin typeface="Tahoma" charset="0"/>
                </a:rPr>
                <a:t>2</a:t>
              </a:r>
            </a:p>
          </p:txBody>
        </p:sp>
        <p:sp>
          <p:nvSpPr>
            <p:cNvPr id="227" name="Text Box 33"/>
            <p:cNvSpPr txBox="1">
              <a:spLocks noChangeArrowheads="1"/>
            </p:cNvSpPr>
            <p:nvPr/>
          </p:nvSpPr>
          <p:spPr bwMode="auto">
            <a:xfrm>
              <a:off x="1586" y="2650"/>
              <a:ext cx="218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0" cap="none" spc="0" normalizeH="0" baseline="0" noProof="0" smtClean="0">
                  <a:ln>
                    <a:noFill/>
                  </a:ln>
                  <a:solidFill>
                    <a:srgbClr val="D26900"/>
                  </a:solidFill>
                  <a:effectLst/>
                  <a:uLnTx/>
                  <a:uFillTx/>
                  <a:latin typeface="Tahoma" charset="0"/>
                </a:rPr>
                <a:t>3</a:t>
              </a:r>
            </a:p>
          </p:txBody>
        </p:sp>
        <p:sp>
          <p:nvSpPr>
            <p:cNvPr id="228" name="Text Box 34"/>
            <p:cNvSpPr txBox="1">
              <a:spLocks noChangeArrowheads="1"/>
            </p:cNvSpPr>
            <p:nvPr/>
          </p:nvSpPr>
          <p:spPr bwMode="auto">
            <a:xfrm>
              <a:off x="1250" y="2650"/>
              <a:ext cx="218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0" cap="none" spc="0" normalizeH="0" baseline="0" noProof="0" smtClean="0">
                  <a:ln>
                    <a:noFill/>
                  </a:ln>
                  <a:solidFill>
                    <a:srgbClr val="D26900"/>
                  </a:solidFill>
                  <a:effectLst/>
                  <a:uLnTx/>
                  <a:uFillTx/>
                  <a:latin typeface="Tahoma" charset="0"/>
                </a:rPr>
                <a:t>4</a:t>
              </a:r>
            </a:p>
          </p:txBody>
        </p:sp>
        <p:sp>
          <p:nvSpPr>
            <p:cNvPr id="229" name="Text Box 35"/>
            <p:cNvSpPr txBox="1">
              <a:spLocks noChangeArrowheads="1"/>
            </p:cNvSpPr>
            <p:nvPr/>
          </p:nvSpPr>
          <p:spPr bwMode="auto">
            <a:xfrm>
              <a:off x="914" y="2650"/>
              <a:ext cx="218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0" cap="none" spc="0" normalizeH="0" baseline="0" noProof="0" smtClean="0">
                  <a:ln>
                    <a:noFill/>
                  </a:ln>
                  <a:solidFill>
                    <a:srgbClr val="D26900"/>
                  </a:solidFill>
                  <a:effectLst/>
                  <a:uLnTx/>
                  <a:uFillTx/>
                  <a:latin typeface="Tahoma" charset="0"/>
                </a:rPr>
                <a:t>5</a:t>
              </a:r>
            </a:p>
          </p:txBody>
        </p:sp>
        <p:sp>
          <p:nvSpPr>
            <p:cNvPr id="230" name="AutoShape 36"/>
            <p:cNvSpPr>
              <a:spLocks/>
            </p:cNvSpPr>
            <p:nvPr/>
          </p:nvSpPr>
          <p:spPr bwMode="auto">
            <a:xfrm rot="16200000">
              <a:off x="1853" y="1699"/>
              <a:ext cx="374" cy="2352"/>
            </a:xfrm>
            <a:prstGeom prst="leftBrace">
              <a:avLst>
                <a:gd name="adj1" fmla="val 52406"/>
                <a:gd name="adj2" fmla="val 50000"/>
              </a:avLst>
            </a:prstGeom>
            <a:noFill/>
            <a:ln w="9525">
              <a:solidFill>
                <a:srgbClr val="000099"/>
              </a:solidFill>
              <a:round/>
              <a:headEnd/>
              <a:tailEnd type="none" w="lg" len="lg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31" name="Text Box 37"/>
            <p:cNvSpPr txBox="1">
              <a:spLocks noChangeArrowheads="1"/>
            </p:cNvSpPr>
            <p:nvPr/>
          </p:nvSpPr>
          <p:spPr bwMode="auto">
            <a:xfrm>
              <a:off x="1536" y="3014"/>
              <a:ext cx="1053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</a:rPr>
                <a:t>Slot directory</a:t>
              </a:r>
            </a:p>
          </p:txBody>
        </p:sp>
      </p:grpSp>
      <p:grpSp>
        <p:nvGrpSpPr>
          <p:cNvPr id="232" name="Group 38"/>
          <p:cNvGrpSpPr>
            <a:grpSpLocks/>
          </p:cNvGrpSpPr>
          <p:nvPr/>
        </p:nvGrpSpPr>
        <p:grpSpPr bwMode="auto">
          <a:xfrm>
            <a:off x="1893888" y="3487738"/>
            <a:ext cx="5624512" cy="2014537"/>
            <a:chOff x="48" y="2025"/>
            <a:chExt cx="3543" cy="1269"/>
          </a:xfrm>
        </p:grpSpPr>
        <p:grpSp>
          <p:nvGrpSpPr>
            <p:cNvPr id="233" name="Group 39"/>
            <p:cNvGrpSpPr>
              <a:grpSpLocks/>
            </p:cNvGrpSpPr>
            <p:nvPr/>
          </p:nvGrpSpPr>
          <p:grpSpPr bwMode="auto">
            <a:xfrm>
              <a:off x="170" y="2025"/>
              <a:ext cx="3421" cy="979"/>
              <a:chOff x="170" y="2025"/>
              <a:chExt cx="3421" cy="979"/>
            </a:xfrm>
          </p:grpSpPr>
          <p:sp>
            <p:nvSpPr>
              <p:cNvPr id="235" name="Rectangle 40"/>
              <p:cNvSpPr>
                <a:spLocks noChangeArrowheads="1"/>
              </p:cNvSpPr>
              <p:nvPr/>
            </p:nvSpPr>
            <p:spPr bwMode="auto">
              <a:xfrm>
                <a:off x="3246" y="2305"/>
                <a:ext cx="345" cy="345"/>
              </a:xfrm>
              <a:prstGeom prst="rect">
                <a:avLst/>
              </a:prstGeom>
              <a:solidFill>
                <a:srgbClr val="BFFDED"/>
              </a:solidFill>
              <a:ln w="19050">
                <a:solidFill>
                  <a:sysClr val="windowText" lastClr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</a:endParaRPr>
              </a:p>
            </p:txBody>
          </p:sp>
          <p:sp>
            <p:nvSpPr>
              <p:cNvPr id="236" name="Freeform 41"/>
              <p:cNvSpPr>
                <a:spLocks/>
              </p:cNvSpPr>
              <p:nvPr/>
            </p:nvSpPr>
            <p:spPr bwMode="auto">
              <a:xfrm>
                <a:off x="170" y="2025"/>
                <a:ext cx="3278" cy="979"/>
              </a:xfrm>
              <a:custGeom>
                <a:avLst/>
                <a:gdLst/>
                <a:ahLst/>
                <a:cxnLst>
                  <a:cxn ang="0">
                    <a:pos x="3278" y="384"/>
                  </a:cxn>
                  <a:cxn ang="0">
                    <a:pos x="2998" y="864"/>
                  </a:cxn>
                  <a:cxn ang="0">
                    <a:pos x="2125" y="963"/>
                  </a:cxn>
                  <a:cxn ang="0">
                    <a:pos x="280" y="819"/>
                  </a:cxn>
                  <a:cxn ang="0">
                    <a:pos x="446" y="0"/>
                  </a:cxn>
                </a:cxnLst>
                <a:rect l="0" t="0" r="r" b="b"/>
                <a:pathLst>
                  <a:path w="3278" h="979">
                    <a:moveTo>
                      <a:pt x="3278" y="384"/>
                    </a:moveTo>
                    <a:cubicBezTo>
                      <a:pt x="3231" y="464"/>
                      <a:pt x="3190" y="768"/>
                      <a:pt x="2998" y="864"/>
                    </a:cubicBezTo>
                    <a:cubicBezTo>
                      <a:pt x="2806" y="960"/>
                      <a:pt x="2578" y="971"/>
                      <a:pt x="2125" y="963"/>
                    </a:cubicBezTo>
                    <a:cubicBezTo>
                      <a:pt x="1672" y="955"/>
                      <a:pt x="560" y="979"/>
                      <a:pt x="280" y="819"/>
                    </a:cubicBezTo>
                    <a:cubicBezTo>
                      <a:pt x="0" y="659"/>
                      <a:pt x="412" y="170"/>
                      <a:pt x="446" y="0"/>
                    </a:cubicBezTo>
                  </a:path>
                </a:pathLst>
              </a:custGeom>
              <a:noFill/>
              <a:ln w="38100" cap="flat" cmpd="sng">
                <a:solidFill>
                  <a:srgbClr val="000099"/>
                </a:solidFill>
                <a:prstDash val="sysDot"/>
                <a:round/>
                <a:headEnd type="none" w="med" len="med"/>
                <a:tailEnd type="stealth" w="lg" len="lg"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</a:endParaRPr>
              </a:p>
            </p:txBody>
          </p:sp>
        </p:grpSp>
        <p:sp>
          <p:nvSpPr>
            <p:cNvPr id="234" name="Text Box 42"/>
            <p:cNvSpPr txBox="1">
              <a:spLocks noChangeArrowheads="1"/>
            </p:cNvSpPr>
            <p:nvPr/>
          </p:nvSpPr>
          <p:spPr bwMode="auto">
            <a:xfrm>
              <a:off x="48" y="2890"/>
              <a:ext cx="906" cy="40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303030"/>
                  </a:solidFill>
                  <a:effectLst/>
                  <a:uLnTx/>
                  <a:uFillTx/>
                  <a:latin typeface="Tahoma" charset="0"/>
                </a:rPr>
                <a:t>Free Space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303030"/>
                  </a:solidFill>
                  <a:effectLst/>
                  <a:uLnTx/>
                  <a:uFillTx/>
                  <a:latin typeface="Tahoma" charset="0"/>
                </a:rPr>
                <a:t>Pointer</a:t>
              </a:r>
            </a:p>
          </p:txBody>
        </p:sp>
      </p:grpSp>
      <p:sp>
        <p:nvSpPr>
          <p:cNvPr id="237" name="Rectangle 43"/>
          <p:cNvSpPr txBox="1">
            <a:spLocks noChangeArrowheads="1"/>
          </p:cNvSpPr>
          <p:nvPr/>
        </p:nvSpPr>
        <p:spPr>
          <a:xfrm>
            <a:off x="7289800" y="4587875"/>
            <a:ext cx="4191000" cy="2133600"/>
          </a:xfrm>
          <a:prstGeom prst="rect">
            <a:avLst/>
          </a:prstGeom>
          <a:noFill/>
          <a:ln/>
        </p:spPr>
        <p:txBody>
          <a:bodyPr vert="horz" lIns="90488" tIns="44450" rIns="90488" bIns="4445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"/>
                <a:cs typeface=""/>
              </a:rPr>
              <a:t>Directory grows backwards!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"/>
                <a:cs typeface=""/>
              </a:rPr>
              <a:t>Move records on same page; rid unchanged! Good for fixed-length records too.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sp>
        <p:nvSpPr>
          <p:cNvPr id="238" name="Text Box 44"/>
          <p:cNvSpPr txBox="1">
            <a:spLocks noChangeArrowheads="1"/>
          </p:cNvSpPr>
          <p:nvPr/>
        </p:nvSpPr>
        <p:spPr bwMode="auto">
          <a:xfrm>
            <a:off x="3640138" y="1508125"/>
            <a:ext cx="957262" cy="3968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FF"/>
                </a:solidFill>
                <a:latin typeface="Tahoma" charset="0"/>
              </a:rPr>
              <a:t>Rid=?</a:t>
            </a:r>
          </a:p>
        </p:txBody>
      </p:sp>
      <p:sp>
        <p:nvSpPr>
          <p:cNvPr id="239" name="Text Box 45"/>
          <p:cNvSpPr txBox="1">
            <a:spLocks noChangeArrowheads="1"/>
          </p:cNvSpPr>
          <p:nvPr/>
        </p:nvSpPr>
        <p:spPr bwMode="auto">
          <a:xfrm>
            <a:off x="3646488" y="1508125"/>
            <a:ext cx="1848032" cy="400110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FF"/>
                </a:solidFill>
                <a:latin typeface="Tahoma" charset="0"/>
              </a:rPr>
              <a:t>Rid= </a:t>
            </a:r>
            <a:r>
              <a:rPr lang="en-US" sz="2000" b="1" dirty="0" smtClean="0">
                <a:solidFill>
                  <a:srgbClr val="0000FF"/>
                </a:solidFill>
                <a:latin typeface="Tahoma" charset="0"/>
              </a:rPr>
              <a:t> (</a:t>
            </a:r>
            <a:r>
              <a:rPr lang="en-US" sz="2000" b="1" dirty="0">
                <a:solidFill>
                  <a:srgbClr val="0000FF"/>
                </a:solidFill>
                <a:latin typeface="Tahoma" charset="0"/>
              </a:rPr>
              <a:t>11, 1)</a:t>
            </a:r>
          </a:p>
        </p:txBody>
      </p:sp>
      <p:sp>
        <p:nvSpPr>
          <p:cNvPr id="240" name="Text Box 46"/>
          <p:cNvSpPr txBox="1">
            <a:spLocks noChangeArrowheads="1"/>
          </p:cNvSpPr>
          <p:nvPr/>
        </p:nvSpPr>
        <p:spPr bwMode="auto">
          <a:xfrm>
            <a:off x="2716213" y="1171575"/>
            <a:ext cx="2136775" cy="3968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>
                <a:solidFill>
                  <a:srgbClr val="006600"/>
                </a:solidFill>
                <a:latin typeface="Tahoma" charset="0"/>
              </a:rPr>
              <a:t>Page num = 11</a:t>
            </a:r>
          </a:p>
        </p:txBody>
      </p:sp>
      <p:sp>
        <p:nvSpPr>
          <p:cNvPr id="241" name="Text Box 47"/>
          <p:cNvSpPr txBox="1">
            <a:spLocks noChangeArrowheads="1"/>
          </p:cNvSpPr>
          <p:nvPr/>
        </p:nvSpPr>
        <p:spPr bwMode="auto">
          <a:xfrm>
            <a:off x="2498725" y="5715000"/>
            <a:ext cx="2276475" cy="396875"/>
          </a:xfrm>
          <a:prstGeom prst="rect">
            <a:avLst/>
          </a:prstGeom>
          <a:solidFill>
            <a:srgbClr val="F5D2C7"/>
          </a:solidFill>
          <a:ln w="38100">
            <a:noFill/>
            <a:miter lim="800000"/>
            <a:headEnd/>
            <a:tailEnd type="none" w="lg" len="lg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D26900"/>
                </a:solidFill>
                <a:latin typeface="Tahoma" charset="0"/>
              </a:rPr>
              <a:t>Delete a record?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232400" y="4511675"/>
            <a:ext cx="3972044" cy="2034580"/>
            <a:chOff x="5232400" y="4511675"/>
            <a:chExt cx="3972044" cy="2034580"/>
          </a:xfrm>
        </p:grpSpPr>
        <p:sp>
          <p:nvSpPr>
            <p:cNvPr id="242" name="Text Box 48"/>
            <p:cNvSpPr txBox="1">
              <a:spLocks noChangeArrowheads="1"/>
            </p:cNvSpPr>
            <p:nvPr/>
          </p:nvSpPr>
          <p:spPr bwMode="auto">
            <a:xfrm>
              <a:off x="5232400" y="5622925"/>
              <a:ext cx="2078646" cy="92333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prstClr val="black"/>
                  </a:solidFill>
                  <a:latin typeface="Tahoma" charset="0"/>
                </a:rPr>
                <a:t>Slot Entry: Offset,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prstClr val="black"/>
                  </a:solidFill>
                  <a:latin typeface="Tahoma" charset="0"/>
                </a:rPr>
                <a:t>                </a:t>
              </a:r>
              <a:r>
                <a:rPr lang="en-US" dirty="0" smtClean="0">
                  <a:solidFill>
                    <a:prstClr val="black"/>
                  </a:solidFill>
                  <a:latin typeface="Tahoma" charset="0"/>
                </a:rPr>
                <a:t>record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prstClr val="black"/>
                  </a:solidFill>
                  <a:latin typeface="Tahoma" charset="0"/>
                </a:rPr>
                <a:t> </a:t>
              </a:r>
              <a:r>
                <a:rPr lang="en-US" dirty="0" smtClean="0">
                  <a:solidFill>
                    <a:prstClr val="black"/>
                  </a:solidFill>
                  <a:latin typeface="Tahoma" charset="0"/>
                </a:rPr>
                <a:t>               length</a:t>
              </a:r>
              <a:endParaRPr lang="en-US" dirty="0">
                <a:solidFill>
                  <a:prstClr val="black"/>
                </a:solidFill>
                <a:latin typeface="Tahoma" charset="0"/>
              </a:endParaRPr>
            </a:p>
          </p:txBody>
        </p:sp>
        <p:sp>
          <p:nvSpPr>
            <p:cNvPr id="243" name="Line 49"/>
            <p:cNvSpPr>
              <a:spLocks noChangeShapeType="1"/>
            </p:cNvSpPr>
            <p:nvPr/>
          </p:nvSpPr>
          <p:spPr bwMode="auto">
            <a:xfrm flipH="1" flipV="1">
              <a:off x="6223000" y="4511675"/>
              <a:ext cx="76200" cy="1143000"/>
            </a:xfrm>
            <a:prstGeom prst="line">
              <a:avLst/>
            </a:prstGeom>
            <a:noFill/>
            <a:ln w="19050">
              <a:solidFill>
                <a:srgbClr val="30303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6680200" y="4537015"/>
              <a:ext cx="2524244" cy="1998722"/>
              <a:chOff x="6680200" y="4537015"/>
              <a:chExt cx="2524244" cy="1998722"/>
            </a:xfrm>
          </p:grpSpPr>
          <p:sp>
            <p:nvSpPr>
              <p:cNvPr id="244" name="Text Box 48"/>
              <p:cNvSpPr txBox="1">
                <a:spLocks noChangeArrowheads="1"/>
              </p:cNvSpPr>
              <p:nvPr/>
            </p:nvSpPr>
            <p:spPr bwMode="auto">
              <a:xfrm>
                <a:off x="7407157" y="6166405"/>
                <a:ext cx="1797287" cy="369332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prstClr val="black"/>
                    </a:solidFill>
                    <a:latin typeface="Tahoma" charset="0"/>
                  </a:rPr>
                  <a:t>Number of slots</a:t>
                </a:r>
                <a:endParaRPr lang="en-US" dirty="0">
                  <a:solidFill>
                    <a:prstClr val="black"/>
                  </a:solidFill>
                  <a:latin typeface="Tahoma" charset="0"/>
                </a:endParaRPr>
              </a:p>
            </p:txBody>
          </p:sp>
          <p:sp>
            <p:nvSpPr>
              <p:cNvPr id="245" name="Line 49"/>
              <p:cNvSpPr>
                <a:spLocks noChangeShapeType="1"/>
              </p:cNvSpPr>
              <p:nvPr/>
            </p:nvSpPr>
            <p:spPr bwMode="auto">
              <a:xfrm flipH="1" flipV="1">
                <a:off x="6680200" y="4537015"/>
                <a:ext cx="738188" cy="1569568"/>
              </a:xfrm>
              <a:prstGeom prst="line">
                <a:avLst/>
              </a:prstGeom>
              <a:noFill/>
              <a:ln w="19050">
                <a:solidFill>
                  <a:srgbClr val="30303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2087214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0" animBg="1"/>
      <p:bldP spid="201" grpId="0" animBg="1" autoUpdateAnimBg="0"/>
      <p:bldP spid="237" grpId="0" animBg="1" autoUpdateAnimBg="0"/>
      <p:bldP spid="238" grpId="0" autoUpdateAnimBg="0"/>
      <p:bldP spid="239" grpId="0" autoUpdateAnimBg="0"/>
      <p:bldP spid="241" grpId="0" animBg="1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E7C57-0F08-7440-AE87-A36E9E506A4D}" type="slidenum">
              <a:rPr lang="en-US"/>
              <a:pPr/>
              <a:t>56</a:t>
            </a:fld>
            <a:endParaRPr lang="en-US"/>
          </a:p>
        </p:txBody>
      </p:sp>
      <p:sp>
        <p:nvSpPr>
          <p:cNvPr id="6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Page Formats: Variable Length Records</a:t>
            </a:r>
            <a:endParaRPr lang="en-US" dirty="0"/>
          </a:p>
        </p:txBody>
      </p:sp>
      <p:grpSp>
        <p:nvGrpSpPr>
          <p:cNvPr id="61" name="Group 60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62" name="Rectangle 61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88780" y="-22510"/>
              <a:ext cx="18950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10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</a:t>
              </a:r>
              <a:r>
                <a:rPr lang="en-US" sz="1400" b="1" i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</a:t>
              </a:r>
              <a:r>
                <a:rPr lang="en-US" sz="1400" b="1" i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3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56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rgbClr val="AA0311"/>
                </a:solidFill>
              </a:rPr>
              <a:t>Deletion</a:t>
            </a:r>
            <a:r>
              <a:rPr lang="en-US" dirty="0"/>
              <a:t>: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offset is set to -1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rgbClr val="AA0311"/>
                </a:solidFill>
              </a:rPr>
              <a:t>Insertion</a:t>
            </a:r>
            <a:r>
              <a:rPr lang="en-US" dirty="0"/>
              <a:t>: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use any available slot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if no space is available, reorganize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i="1" dirty="0"/>
              <a:t>rid</a:t>
            </a:r>
            <a:r>
              <a:rPr lang="en-US" dirty="0"/>
              <a:t> remains unchanged when we move the record (since it is defined by the slot number)</a:t>
            </a:r>
          </a:p>
        </p:txBody>
      </p:sp>
    </p:spTree>
    <p:extLst>
      <p:ext uri="{BB962C8B-B14F-4D97-AF65-F5344CB8AC3E}">
        <p14:creationId xmlns:p14="http://schemas.microsoft.com/office/powerpoint/2010/main" val="15622805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E7C57-0F08-7440-AE87-A36E9E506A4D}" type="slidenum">
              <a:rPr lang="en-US"/>
              <a:pPr/>
              <a:t>57</a:t>
            </a:fld>
            <a:endParaRPr lang="en-US"/>
          </a:p>
        </p:txBody>
      </p:sp>
      <p:sp>
        <p:nvSpPr>
          <p:cNvPr id="6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Page Formats: Variable Length Records</a:t>
            </a:r>
            <a:endParaRPr lang="en-US" dirty="0"/>
          </a:p>
        </p:txBody>
      </p:sp>
      <p:grpSp>
        <p:nvGrpSpPr>
          <p:cNvPr id="61" name="Group 60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62" name="Rectangle 61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88780" y="-22510"/>
              <a:ext cx="18950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10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</a:t>
              </a:r>
              <a:r>
                <a:rPr lang="en-US" sz="1400" b="1" i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</a:t>
              </a:r>
              <a:r>
                <a:rPr lang="en-US" sz="1400" b="1" i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3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199" name="Rectangle 2"/>
          <p:cNvSpPr>
            <a:spLocks noChangeArrowheads="1"/>
          </p:cNvSpPr>
          <p:nvPr/>
        </p:nvSpPr>
        <p:spPr bwMode="auto">
          <a:xfrm>
            <a:off x="2794000" y="3489325"/>
            <a:ext cx="6934200" cy="990600"/>
          </a:xfrm>
          <a:prstGeom prst="rect">
            <a:avLst/>
          </a:prstGeom>
          <a:solidFill>
            <a:srgbClr val="C0C0C0">
              <a:alpha val="50000"/>
            </a:srgbClr>
          </a:solidFill>
          <a:ln w="1905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charset="0"/>
            </a:endParaRPr>
          </a:p>
        </p:txBody>
      </p:sp>
      <p:sp>
        <p:nvSpPr>
          <p:cNvPr id="200" name="Rectangle 6"/>
          <p:cNvSpPr>
            <a:spLocks noChangeArrowheads="1"/>
          </p:cNvSpPr>
          <p:nvPr/>
        </p:nvSpPr>
        <p:spPr bwMode="auto">
          <a:xfrm>
            <a:off x="2794000" y="1508125"/>
            <a:ext cx="6934200" cy="2971800"/>
          </a:xfrm>
          <a:prstGeom prst="rect">
            <a:avLst/>
          </a:prstGeom>
          <a:noFill/>
          <a:ln w="1905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charset="0"/>
            </a:endParaRPr>
          </a:p>
        </p:txBody>
      </p:sp>
      <p:sp>
        <p:nvSpPr>
          <p:cNvPr id="201" name="Rectangle 7"/>
          <p:cNvSpPr>
            <a:spLocks noChangeArrowheads="1"/>
          </p:cNvSpPr>
          <p:nvPr/>
        </p:nvSpPr>
        <p:spPr bwMode="auto">
          <a:xfrm>
            <a:off x="7518400" y="3932238"/>
            <a:ext cx="2209800" cy="547687"/>
          </a:xfrm>
          <a:prstGeom prst="rect">
            <a:avLst/>
          </a:prstGeom>
          <a:solidFill>
            <a:srgbClr val="BFFDED"/>
          </a:solidFill>
          <a:ln w="1905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</a:rPr>
              <a:t>Book-keeping</a:t>
            </a:r>
          </a:p>
        </p:txBody>
      </p:sp>
      <p:grpSp>
        <p:nvGrpSpPr>
          <p:cNvPr id="202" name="Group 8"/>
          <p:cNvGrpSpPr>
            <a:grpSpLocks/>
          </p:cNvGrpSpPr>
          <p:nvPr/>
        </p:nvGrpSpPr>
        <p:grpSpPr bwMode="auto">
          <a:xfrm>
            <a:off x="2789238" y="1508125"/>
            <a:ext cx="6938962" cy="1981200"/>
            <a:chOff x="612" y="778"/>
            <a:chExt cx="4371" cy="1248"/>
          </a:xfrm>
        </p:grpSpPr>
        <p:sp>
          <p:nvSpPr>
            <p:cNvPr id="203" name="Rectangle 9"/>
            <p:cNvSpPr>
              <a:spLocks noChangeArrowheads="1"/>
            </p:cNvSpPr>
            <p:nvPr/>
          </p:nvSpPr>
          <p:spPr bwMode="auto">
            <a:xfrm>
              <a:off x="612" y="780"/>
              <a:ext cx="3168" cy="288"/>
            </a:xfrm>
            <a:prstGeom prst="rect">
              <a:avLst/>
            </a:prstGeom>
            <a:solidFill>
              <a:srgbClr val="D89243">
                <a:alpha val="50000"/>
              </a:srgbClr>
            </a:solidFill>
            <a:ln w="1905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04" name="Rectangle 10" descr="Diagonal brick"/>
            <p:cNvSpPr>
              <a:spLocks noChangeArrowheads="1"/>
            </p:cNvSpPr>
            <p:nvPr/>
          </p:nvSpPr>
          <p:spPr bwMode="auto">
            <a:xfrm>
              <a:off x="1623" y="1066"/>
              <a:ext cx="3360" cy="288"/>
            </a:xfrm>
            <a:prstGeom prst="rect">
              <a:avLst/>
            </a:prstGeom>
            <a:pattFill prst="diagBrick">
              <a:fgClr>
                <a:srgbClr val="303030">
                  <a:alpha val="50000"/>
                </a:srgbClr>
              </a:fgClr>
              <a:bgClr>
                <a:sysClr val="window" lastClr="FFFFFF">
                  <a:alpha val="50000"/>
                </a:sysClr>
              </a:bgClr>
            </a:pattFill>
            <a:ln w="1905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05" name="Rectangle 11" descr="Dark upward diagonal"/>
            <p:cNvSpPr>
              <a:spLocks noChangeArrowheads="1"/>
            </p:cNvSpPr>
            <p:nvPr/>
          </p:nvSpPr>
          <p:spPr bwMode="auto">
            <a:xfrm>
              <a:off x="3783" y="778"/>
              <a:ext cx="1200" cy="288"/>
            </a:xfrm>
            <a:prstGeom prst="rect">
              <a:avLst/>
            </a:prstGeom>
            <a:pattFill prst="dkUpDiag">
              <a:fgClr>
                <a:sysClr val="windowText" lastClr="000000">
                  <a:alpha val="50000"/>
                </a:sysClr>
              </a:fgClr>
              <a:bgClr>
                <a:sysClr val="window" lastClr="FFFFFF">
                  <a:alpha val="50000"/>
                </a:sysClr>
              </a:bgClr>
            </a:pattFill>
            <a:ln w="1905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06" name="Rectangle 12" descr="Dark upward diagonal"/>
            <p:cNvSpPr>
              <a:spLocks noChangeArrowheads="1"/>
            </p:cNvSpPr>
            <p:nvPr/>
          </p:nvSpPr>
          <p:spPr bwMode="auto">
            <a:xfrm>
              <a:off x="615" y="1066"/>
              <a:ext cx="1008" cy="288"/>
            </a:xfrm>
            <a:prstGeom prst="rect">
              <a:avLst/>
            </a:prstGeom>
            <a:pattFill prst="dkUpDiag">
              <a:fgClr>
                <a:sysClr val="windowText" lastClr="000000">
                  <a:alpha val="50000"/>
                </a:sysClr>
              </a:fgClr>
              <a:bgClr>
                <a:sysClr val="window" lastClr="FFFFFF">
                  <a:alpha val="50000"/>
                </a:sysClr>
              </a:bgClr>
            </a:pattFill>
            <a:ln w="1905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07" name="Rectangle 13" descr="Large checker board"/>
            <p:cNvSpPr>
              <a:spLocks noChangeArrowheads="1"/>
            </p:cNvSpPr>
            <p:nvPr/>
          </p:nvSpPr>
          <p:spPr bwMode="auto">
            <a:xfrm>
              <a:off x="1239" y="1738"/>
              <a:ext cx="3744" cy="288"/>
            </a:xfrm>
            <a:prstGeom prst="rect">
              <a:avLst/>
            </a:prstGeom>
            <a:pattFill prst="lgCheck">
              <a:fgClr>
                <a:srgbClr val="006600">
                  <a:alpha val="50000"/>
                </a:srgbClr>
              </a:fgClr>
              <a:bgClr>
                <a:sysClr val="window" lastClr="FFFFFF">
                  <a:alpha val="50000"/>
                </a:sysClr>
              </a:bgClr>
            </a:pattFill>
            <a:ln w="1905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08" name="Oval 14"/>
            <p:cNvSpPr>
              <a:spLocks noChangeArrowheads="1"/>
            </p:cNvSpPr>
            <p:nvPr/>
          </p:nvSpPr>
          <p:spPr bwMode="auto">
            <a:xfrm>
              <a:off x="1527" y="1546"/>
              <a:ext cx="48" cy="48"/>
            </a:xfrm>
            <a:prstGeom prst="ellipse">
              <a:avLst/>
            </a:prstGeom>
            <a:solidFill>
              <a:sysClr val="windowText" lastClr="000000"/>
            </a:solidFill>
            <a:ln w="19050">
              <a:solidFill>
                <a:sysClr val="windowText" lastClr="000000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09" name="Oval 15"/>
            <p:cNvSpPr>
              <a:spLocks noChangeArrowheads="1"/>
            </p:cNvSpPr>
            <p:nvPr/>
          </p:nvSpPr>
          <p:spPr bwMode="auto">
            <a:xfrm>
              <a:off x="1719" y="1546"/>
              <a:ext cx="48" cy="48"/>
            </a:xfrm>
            <a:prstGeom prst="ellipse">
              <a:avLst/>
            </a:prstGeom>
            <a:solidFill>
              <a:sysClr val="windowText" lastClr="000000"/>
            </a:solidFill>
            <a:ln w="19050">
              <a:solidFill>
                <a:sysClr val="windowText" lastClr="000000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10" name="Oval 16"/>
            <p:cNvSpPr>
              <a:spLocks noChangeArrowheads="1"/>
            </p:cNvSpPr>
            <p:nvPr/>
          </p:nvSpPr>
          <p:spPr bwMode="auto">
            <a:xfrm>
              <a:off x="1911" y="1546"/>
              <a:ext cx="48" cy="48"/>
            </a:xfrm>
            <a:prstGeom prst="ellipse">
              <a:avLst/>
            </a:prstGeom>
            <a:solidFill>
              <a:sysClr val="windowText" lastClr="000000"/>
            </a:solidFill>
            <a:ln w="19050">
              <a:solidFill>
                <a:sysClr val="windowText" lastClr="000000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</a:endParaRPr>
            </a:p>
          </p:txBody>
        </p:sp>
      </p:grpSp>
      <p:grpSp>
        <p:nvGrpSpPr>
          <p:cNvPr id="211" name="Group 17"/>
          <p:cNvGrpSpPr>
            <a:grpSpLocks/>
          </p:cNvGrpSpPr>
          <p:nvPr/>
        </p:nvGrpSpPr>
        <p:grpSpPr bwMode="auto">
          <a:xfrm>
            <a:off x="2295525" y="1722438"/>
            <a:ext cx="3622675" cy="2757487"/>
            <a:chOff x="301" y="913"/>
            <a:chExt cx="2282" cy="1737"/>
          </a:xfrm>
        </p:grpSpPr>
        <p:sp>
          <p:nvSpPr>
            <p:cNvPr id="212" name="Rectangle 18"/>
            <p:cNvSpPr>
              <a:spLocks noChangeArrowheads="1"/>
            </p:cNvSpPr>
            <p:nvPr/>
          </p:nvSpPr>
          <p:spPr bwMode="auto">
            <a:xfrm>
              <a:off x="2238" y="2305"/>
              <a:ext cx="345" cy="345"/>
            </a:xfrm>
            <a:prstGeom prst="rect">
              <a:avLst/>
            </a:prstGeom>
            <a:solidFill>
              <a:srgbClr val="BFFDED"/>
            </a:solidFill>
            <a:ln w="1905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</a:rPr>
                <a:t>0, 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</a:rPr>
                <a:t>70</a:t>
              </a:r>
            </a:p>
          </p:txBody>
        </p:sp>
        <p:sp>
          <p:nvSpPr>
            <p:cNvPr id="213" name="Rectangle 19"/>
            <p:cNvSpPr>
              <a:spLocks noChangeArrowheads="1"/>
            </p:cNvSpPr>
            <p:nvPr/>
          </p:nvSpPr>
          <p:spPr bwMode="auto">
            <a:xfrm>
              <a:off x="1902" y="2305"/>
              <a:ext cx="345" cy="345"/>
            </a:xfrm>
            <a:prstGeom prst="rect">
              <a:avLst/>
            </a:prstGeom>
            <a:solidFill>
              <a:srgbClr val="BFFDED"/>
            </a:solidFill>
            <a:ln w="1905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</a:rPr>
                <a:t>-1,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</a:rPr>
                <a:t>0</a:t>
              </a:r>
            </a:p>
          </p:txBody>
        </p:sp>
        <p:sp>
          <p:nvSpPr>
            <p:cNvPr id="214" name="Rectangle 20"/>
            <p:cNvSpPr>
              <a:spLocks noChangeArrowheads="1"/>
            </p:cNvSpPr>
            <p:nvPr/>
          </p:nvSpPr>
          <p:spPr bwMode="auto">
            <a:xfrm>
              <a:off x="1566" y="2305"/>
              <a:ext cx="345" cy="345"/>
            </a:xfrm>
            <a:prstGeom prst="rect">
              <a:avLst/>
            </a:prstGeom>
            <a:solidFill>
              <a:srgbClr val="BFFDED"/>
            </a:solidFill>
            <a:ln w="1905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</a:rPr>
                <a:t>560,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</a:rPr>
                <a:t>90</a:t>
              </a:r>
            </a:p>
          </p:txBody>
        </p:sp>
        <p:sp>
          <p:nvSpPr>
            <p:cNvPr id="215" name="Rectangle 21"/>
            <p:cNvSpPr>
              <a:spLocks noChangeArrowheads="1"/>
            </p:cNvSpPr>
            <p:nvPr/>
          </p:nvSpPr>
          <p:spPr bwMode="auto">
            <a:xfrm>
              <a:off x="1230" y="2305"/>
              <a:ext cx="345" cy="345"/>
            </a:xfrm>
            <a:prstGeom prst="rect">
              <a:avLst/>
            </a:prstGeom>
            <a:solidFill>
              <a:srgbClr val="BFFDED"/>
            </a:solidFill>
            <a:ln w="1905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</a:rPr>
                <a:t>-1, 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</a:rPr>
                <a:t>0</a:t>
              </a:r>
            </a:p>
          </p:txBody>
        </p:sp>
        <p:sp>
          <p:nvSpPr>
            <p:cNvPr id="216" name="Rectangle 22"/>
            <p:cNvSpPr>
              <a:spLocks noChangeArrowheads="1"/>
            </p:cNvSpPr>
            <p:nvPr/>
          </p:nvSpPr>
          <p:spPr bwMode="auto">
            <a:xfrm>
              <a:off x="894" y="2305"/>
              <a:ext cx="345" cy="345"/>
            </a:xfrm>
            <a:prstGeom prst="rect">
              <a:avLst/>
            </a:prstGeom>
            <a:solidFill>
              <a:srgbClr val="BFFDED"/>
            </a:solidFill>
            <a:ln w="1905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</a:rPr>
                <a:t>120,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</a:rPr>
                <a:t>40</a:t>
              </a:r>
            </a:p>
          </p:txBody>
        </p:sp>
        <p:sp>
          <p:nvSpPr>
            <p:cNvPr id="217" name="Freeform 23"/>
            <p:cNvSpPr>
              <a:spLocks/>
            </p:cNvSpPr>
            <p:nvPr/>
          </p:nvSpPr>
          <p:spPr bwMode="auto">
            <a:xfrm>
              <a:off x="301" y="913"/>
              <a:ext cx="2172" cy="1441"/>
            </a:xfrm>
            <a:custGeom>
              <a:avLst/>
              <a:gdLst/>
              <a:ahLst/>
              <a:cxnLst>
                <a:cxn ang="0">
                  <a:pos x="2122" y="1441"/>
                </a:cxn>
                <a:cxn ang="0">
                  <a:pos x="2001" y="1306"/>
                </a:cxn>
                <a:cxn ang="0">
                  <a:pos x="1098" y="1315"/>
                </a:cxn>
                <a:cxn ang="0">
                  <a:pos x="548" y="1238"/>
                </a:cxn>
                <a:cxn ang="0">
                  <a:pos x="333" y="997"/>
                </a:cxn>
                <a:cxn ang="0">
                  <a:pos x="230" y="756"/>
                </a:cxn>
                <a:cxn ang="0">
                  <a:pos x="7" y="223"/>
                </a:cxn>
                <a:cxn ang="0">
                  <a:pos x="273" y="0"/>
                </a:cxn>
              </a:cxnLst>
              <a:rect l="0" t="0" r="r" b="b"/>
              <a:pathLst>
                <a:path w="2172" h="1441">
                  <a:moveTo>
                    <a:pt x="2122" y="1441"/>
                  </a:moveTo>
                  <a:cubicBezTo>
                    <a:pt x="2102" y="1419"/>
                    <a:pt x="2172" y="1327"/>
                    <a:pt x="2001" y="1306"/>
                  </a:cubicBezTo>
                  <a:cubicBezTo>
                    <a:pt x="1830" y="1285"/>
                    <a:pt x="1340" y="1326"/>
                    <a:pt x="1098" y="1315"/>
                  </a:cubicBezTo>
                  <a:cubicBezTo>
                    <a:pt x="856" y="1304"/>
                    <a:pt x="676" y="1291"/>
                    <a:pt x="548" y="1238"/>
                  </a:cubicBezTo>
                  <a:cubicBezTo>
                    <a:pt x="420" y="1185"/>
                    <a:pt x="386" y="1077"/>
                    <a:pt x="333" y="997"/>
                  </a:cubicBezTo>
                  <a:cubicBezTo>
                    <a:pt x="280" y="917"/>
                    <a:pt x="284" y="885"/>
                    <a:pt x="230" y="756"/>
                  </a:cubicBezTo>
                  <a:cubicBezTo>
                    <a:pt x="176" y="627"/>
                    <a:pt x="0" y="349"/>
                    <a:pt x="7" y="223"/>
                  </a:cubicBezTo>
                  <a:cubicBezTo>
                    <a:pt x="14" y="97"/>
                    <a:pt x="218" y="46"/>
                    <a:pt x="273" y="0"/>
                  </a:cubicBezTo>
                </a:path>
              </a:pathLst>
            </a:custGeom>
            <a:noFill/>
            <a:ln w="38100" cap="flat" cmpd="sng">
              <a:solidFill>
                <a:srgbClr val="D269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18" name="Freeform 24"/>
            <p:cNvSpPr>
              <a:spLocks/>
            </p:cNvSpPr>
            <p:nvPr/>
          </p:nvSpPr>
          <p:spPr bwMode="auto">
            <a:xfrm>
              <a:off x="746" y="1175"/>
              <a:ext cx="851" cy="1182"/>
            </a:xfrm>
            <a:custGeom>
              <a:avLst/>
              <a:gdLst/>
              <a:ahLst/>
              <a:cxnLst>
                <a:cxn ang="0">
                  <a:pos x="310" y="1182"/>
                </a:cxn>
                <a:cxn ang="0">
                  <a:pos x="26" y="615"/>
                </a:cxn>
                <a:cxn ang="0">
                  <a:pos x="155" y="99"/>
                </a:cxn>
                <a:cxn ang="0">
                  <a:pos x="851" y="21"/>
                </a:cxn>
              </a:cxnLst>
              <a:rect l="0" t="0" r="r" b="b"/>
              <a:pathLst>
                <a:path w="851" h="1182">
                  <a:moveTo>
                    <a:pt x="310" y="1182"/>
                  </a:moveTo>
                  <a:cubicBezTo>
                    <a:pt x="263" y="1088"/>
                    <a:pt x="52" y="795"/>
                    <a:pt x="26" y="615"/>
                  </a:cubicBezTo>
                  <a:cubicBezTo>
                    <a:pt x="0" y="435"/>
                    <a:pt x="17" y="198"/>
                    <a:pt x="155" y="99"/>
                  </a:cubicBezTo>
                  <a:cubicBezTo>
                    <a:pt x="293" y="0"/>
                    <a:pt x="706" y="37"/>
                    <a:pt x="851" y="21"/>
                  </a:cubicBezTo>
                </a:path>
              </a:pathLst>
            </a:custGeom>
            <a:noFill/>
            <a:ln w="38100" cap="flat" cmpd="sng">
              <a:solidFill>
                <a:srgbClr val="D269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19" name="Freeform 25"/>
            <p:cNvSpPr>
              <a:spLocks/>
            </p:cNvSpPr>
            <p:nvPr/>
          </p:nvSpPr>
          <p:spPr bwMode="auto">
            <a:xfrm>
              <a:off x="1037" y="1842"/>
              <a:ext cx="730" cy="524"/>
            </a:xfrm>
            <a:custGeom>
              <a:avLst/>
              <a:gdLst/>
              <a:ahLst/>
              <a:cxnLst>
                <a:cxn ang="0">
                  <a:pos x="730" y="524"/>
                </a:cxn>
                <a:cxn ang="0">
                  <a:pos x="113" y="214"/>
                </a:cxn>
                <a:cxn ang="0">
                  <a:pos x="53" y="33"/>
                </a:cxn>
                <a:cxn ang="0">
                  <a:pos x="233" y="16"/>
                </a:cxn>
              </a:cxnLst>
              <a:rect l="0" t="0" r="r" b="b"/>
              <a:pathLst>
                <a:path w="730" h="524">
                  <a:moveTo>
                    <a:pt x="730" y="524"/>
                  </a:moveTo>
                  <a:cubicBezTo>
                    <a:pt x="627" y="472"/>
                    <a:pt x="226" y="296"/>
                    <a:pt x="113" y="214"/>
                  </a:cubicBezTo>
                  <a:cubicBezTo>
                    <a:pt x="0" y="132"/>
                    <a:pt x="33" y="66"/>
                    <a:pt x="53" y="33"/>
                  </a:cubicBezTo>
                  <a:cubicBezTo>
                    <a:pt x="73" y="0"/>
                    <a:pt x="196" y="20"/>
                    <a:pt x="233" y="16"/>
                  </a:cubicBezTo>
                </a:path>
              </a:pathLst>
            </a:custGeom>
            <a:noFill/>
            <a:ln w="38100" cap="flat" cmpd="sng">
              <a:solidFill>
                <a:srgbClr val="D269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</a:endParaRPr>
            </a:p>
          </p:txBody>
        </p:sp>
      </p:grpSp>
      <p:grpSp>
        <p:nvGrpSpPr>
          <p:cNvPr id="220" name="Group 26"/>
          <p:cNvGrpSpPr>
            <a:grpSpLocks/>
          </p:cNvGrpSpPr>
          <p:nvPr/>
        </p:nvGrpSpPr>
        <p:grpSpPr bwMode="auto">
          <a:xfrm>
            <a:off x="3189288" y="1687513"/>
            <a:ext cx="4605337" cy="3767137"/>
            <a:chOff x="864" y="891"/>
            <a:chExt cx="2901" cy="2373"/>
          </a:xfrm>
        </p:grpSpPr>
        <p:sp>
          <p:nvSpPr>
            <p:cNvPr id="221" name="Rectangle 27"/>
            <p:cNvSpPr>
              <a:spLocks noChangeArrowheads="1"/>
            </p:cNvSpPr>
            <p:nvPr/>
          </p:nvSpPr>
          <p:spPr bwMode="auto">
            <a:xfrm>
              <a:off x="2910" y="2305"/>
              <a:ext cx="345" cy="345"/>
            </a:xfrm>
            <a:prstGeom prst="rect">
              <a:avLst/>
            </a:prstGeom>
            <a:solidFill>
              <a:srgbClr val="BFFDED"/>
            </a:solidFill>
            <a:ln w="1905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303030"/>
                  </a:solidFill>
                  <a:effectLst/>
                  <a:uLnTx/>
                  <a:uFillTx/>
                  <a:latin typeface="Tahoma" charset="0"/>
                </a:rPr>
                <a:t>6</a:t>
              </a:r>
            </a:p>
          </p:txBody>
        </p:sp>
        <p:sp>
          <p:nvSpPr>
            <p:cNvPr id="222" name="Rectangle 28"/>
            <p:cNvSpPr>
              <a:spLocks noChangeArrowheads="1"/>
            </p:cNvSpPr>
            <p:nvPr/>
          </p:nvSpPr>
          <p:spPr bwMode="auto">
            <a:xfrm>
              <a:off x="2574" y="2305"/>
              <a:ext cx="345" cy="345"/>
            </a:xfrm>
            <a:prstGeom prst="rect">
              <a:avLst/>
            </a:prstGeom>
            <a:solidFill>
              <a:srgbClr val="BFFDED"/>
            </a:solidFill>
            <a:ln w="1905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</a:rPr>
                <a:t>70, 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</a:rPr>
                <a:t>50</a:t>
              </a:r>
            </a:p>
          </p:txBody>
        </p:sp>
        <p:sp>
          <p:nvSpPr>
            <p:cNvPr id="223" name="Freeform 29"/>
            <p:cNvSpPr>
              <a:spLocks/>
            </p:cNvSpPr>
            <p:nvPr/>
          </p:nvSpPr>
          <p:spPr bwMode="auto">
            <a:xfrm>
              <a:off x="2706" y="891"/>
              <a:ext cx="1059" cy="1466"/>
            </a:xfrm>
            <a:custGeom>
              <a:avLst/>
              <a:gdLst/>
              <a:ahLst/>
              <a:cxnLst>
                <a:cxn ang="0">
                  <a:pos x="0" y="1466"/>
                </a:cxn>
                <a:cxn ang="0">
                  <a:pos x="181" y="623"/>
                </a:cxn>
                <a:cxn ang="0">
                  <a:pos x="396" y="99"/>
                </a:cxn>
                <a:cxn ang="0">
                  <a:pos x="1059" y="31"/>
                </a:cxn>
              </a:cxnLst>
              <a:rect l="0" t="0" r="r" b="b"/>
              <a:pathLst>
                <a:path w="1059" h="1466">
                  <a:moveTo>
                    <a:pt x="0" y="1466"/>
                  </a:moveTo>
                  <a:cubicBezTo>
                    <a:pt x="30" y="1326"/>
                    <a:pt x="115" y="851"/>
                    <a:pt x="181" y="623"/>
                  </a:cubicBezTo>
                  <a:cubicBezTo>
                    <a:pt x="247" y="395"/>
                    <a:pt x="250" y="198"/>
                    <a:pt x="396" y="99"/>
                  </a:cubicBezTo>
                  <a:cubicBezTo>
                    <a:pt x="542" y="0"/>
                    <a:pt x="921" y="45"/>
                    <a:pt x="1059" y="31"/>
                  </a:cubicBezTo>
                </a:path>
              </a:pathLst>
            </a:custGeom>
            <a:noFill/>
            <a:ln w="38100" cap="flat" cmpd="sng">
              <a:solidFill>
                <a:srgbClr val="D269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24" name="Text Box 30"/>
            <p:cNvSpPr txBox="1">
              <a:spLocks noChangeArrowheads="1"/>
            </p:cNvSpPr>
            <p:nvPr/>
          </p:nvSpPr>
          <p:spPr bwMode="auto">
            <a:xfrm>
              <a:off x="2557" y="2650"/>
              <a:ext cx="218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0" cap="none" spc="0" normalizeH="0" baseline="0" noProof="0" smtClean="0">
                  <a:ln>
                    <a:noFill/>
                  </a:ln>
                  <a:solidFill>
                    <a:srgbClr val="D26900"/>
                  </a:solidFill>
                  <a:effectLst/>
                  <a:uLnTx/>
                  <a:uFillTx/>
                  <a:latin typeface="Tahoma" charset="0"/>
                </a:rPr>
                <a:t>0</a:t>
              </a:r>
            </a:p>
          </p:txBody>
        </p:sp>
        <p:sp>
          <p:nvSpPr>
            <p:cNvPr id="225" name="Text Box 31"/>
            <p:cNvSpPr txBox="1">
              <a:spLocks noChangeArrowheads="1"/>
            </p:cNvSpPr>
            <p:nvPr/>
          </p:nvSpPr>
          <p:spPr bwMode="auto">
            <a:xfrm>
              <a:off x="2221" y="2650"/>
              <a:ext cx="218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0" cap="none" spc="0" normalizeH="0" baseline="0" noProof="0" smtClean="0">
                  <a:ln>
                    <a:noFill/>
                  </a:ln>
                  <a:solidFill>
                    <a:srgbClr val="D26900"/>
                  </a:solidFill>
                  <a:effectLst/>
                  <a:uLnTx/>
                  <a:uFillTx/>
                  <a:latin typeface="Tahoma" charset="0"/>
                </a:rPr>
                <a:t>1</a:t>
              </a:r>
            </a:p>
          </p:txBody>
        </p:sp>
        <p:sp>
          <p:nvSpPr>
            <p:cNvPr id="226" name="Text Box 32"/>
            <p:cNvSpPr txBox="1">
              <a:spLocks noChangeArrowheads="1"/>
            </p:cNvSpPr>
            <p:nvPr/>
          </p:nvSpPr>
          <p:spPr bwMode="auto">
            <a:xfrm>
              <a:off x="1885" y="2650"/>
              <a:ext cx="218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0" cap="none" spc="0" normalizeH="0" baseline="0" noProof="0" smtClean="0">
                  <a:ln>
                    <a:noFill/>
                  </a:ln>
                  <a:solidFill>
                    <a:srgbClr val="D26900"/>
                  </a:solidFill>
                  <a:effectLst/>
                  <a:uLnTx/>
                  <a:uFillTx/>
                  <a:latin typeface="Tahoma" charset="0"/>
                </a:rPr>
                <a:t>2</a:t>
              </a:r>
            </a:p>
          </p:txBody>
        </p:sp>
        <p:sp>
          <p:nvSpPr>
            <p:cNvPr id="227" name="Text Box 33"/>
            <p:cNvSpPr txBox="1">
              <a:spLocks noChangeArrowheads="1"/>
            </p:cNvSpPr>
            <p:nvPr/>
          </p:nvSpPr>
          <p:spPr bwMode="auto">
            <a:xfrm>
              <a:off x="1586" y="2650"/>
              <a:ext cx="218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0" cap="none" spc="0" normalizeH="0" baseline="0" noProof="0" smtClean="0">
                  <a:ln>
                    <a:noFill/>
                  </a:ln>
                  <a:solidFill>
                    <a:srgbClr val="D26900"/>
                  </a:solidFill>
                  <a:effectLst/>
                  <a:uLnTx/>
                  <a:uFillTx/>
                  <a:latin typeface="Tahoma" charset="0"/>
                </a:rPr>
                <a:t>3</a:t>
              </a:r>
            </a:p>
          </p:txBody>
        </p:sp>
        <p:sp>
          <p:nvSpPr>
            <p:cNvPr id="228" name="Text Box 34"/>
            <p:cNvSpPr txBox="1">
              <a:spLocks noChangeArrowheads="1"/>
            </p:cNvSpPr>
            <p:nvPr/>
          </p:nvSpPr>
          <p:spPr bwMode="auto">
            <a:xfrm>
              <a:off x="1250" y="2650"/>
              <a:ext cx="218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0" cap="none" spc="0" normalizeH="0" baseline="0" noProof="0" smtClean="0">
                  <a:ln>
                    <a:noFill/>
                  </a:ln>
                  <a:solidFill>
                    <a:srgbClr val="D26900"/>
                  </a:solidFill>
                  <a:effectLst/>
                  <a:uLnTx/>
                  <a:uFillTx/>
                  <a:latin typeface="Tahoma" charset="0"/>
                </a:rPr>
                <a:t>4</a:t>
              </a:r>
            </a:p>
          </p:txBody>
        </p:sp>
        <p:sp>
          <p:nvSpPr>
            <p:cNvPr id="229" name="Text Box 35"/>
            <p:cNvSpPr txBox="1">
              <a:spLocks noChangeArrowheads="1"/>
            </p:cNvSpPr>
            <p:nvPr/>
          </p:nvSpPr>
          <p:spPr bwMode="auto">
            <a:xfrm>
              <a:off x="914" y="2650"/>
              <a:ext cx="218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0" cap="none" spc="0" normalizeH="0" baseline="0" noProof="0" smtClean="0">
                  <a:ln>
                    <a:noFill/>
                  </a:ln>
                  <a:solidFill>
                    <a:srgbClr val="D26900"/>
                  </a:solidFill>
                  <a:effectLst/>
                  <a:uLnTx/>
                  <a:uFillTx/>
                  <a:latin typeface="Tahoma" charset="0"/>
                </a:rPr>
                <a:t>5</a:t>
              </a:r>
            </a:p>
          </p:txBody>
        </p:sp>
        <p:sp>
          <p:nvSpPr>
            <p:cNvPr id="230" name="AutoShape 36"/>
            <p:cNvSpPr>
              <a:spLocks/>
            </p:cNvSpPr>
            <p:nvPr/>
          </p:nvSpPr>
          <p:spPr bwMode="auto">
            <a:xfrm rot="16200000">
              <a:off x="1853" y="1699"/>
              <a:ext cx="374" cy="2352"/>
            </a:xfrm>
            <a:prstGeom prst="leftBrace">
              <a:avLst>
                <a:gd name="adj1" fmla="val 52406"/>
                <a:gd name="adj2" fmla="val 50000"/>
              </a:avLst>
            </a:prstGeom>
            <a:noFill/>
            <a:ln w="9525">
              <a:solidFill>
                <a:srgbClr val="000099"/>
              </a:solidFill>
              <a:round/>
              <a:headEnd/>
              <a:tailEnd type="none" w="lg" len="lg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31" name="Text Box 37"/>
            <p:cNvSpPr txBox="1">
              <a:spLocks noChangeArrowheads="1"/>
            </p:cNvSpPr>
            <p:nvPr/>
          </p:nvSpPr>
          <p:spPr bwMode="auto">
            <a:xfrm>
              <a:off x="1536" y="3014"/>
              <a:ext cx="1053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</a:rPr>
                <a:t>Slot directory</a:t>
              </a:r>
            </a:p>
          </p:txBody>
        </p:sp>
      </p:grpSp>
      <p:grpSp>
        <p:nvGrpSpPr>
          <p:cNvPr id="232" name="Group 38"/>
          <p:cNvGrpSpPr>
            <a:grpSpLocks/>
          </p:cNvGrpSpPr>
          <p:nvPr/>
        </p:nvGrpSpPr>
        <p:grpSpPr bwMode="auto">
          <a:xfrm>
            <a:off x="1893888" y="3487738"/>
            <a:ext cx="5624512" cy="2014537"/>
            <a:chOff x="48" y="2025"/>
            <a:chExt cx="3543" cy="1269"/>
          </a:xfrm>
        </p:grpSpPr>
        <p:grpSp>
          <p:nvGrpSpPr>
            <p:cNvPr id="233" name="Group 39"/>
            <p:cNvGrpSpPr>
              <a:grpSpLocks/>
            </p:cNvGrpSpPr>
            <p:nvPr/>
          </p:nvGrpSpPr>
          <p:grpSpPr bwMode="auto">
            <a:xfrm>
              <a:off x="170" y="2025"/>
              <a:ext cx="3421" cy="979"/>
              <a:chOff x="170" y="2025"/>
              <a:chExt cx="3421" cy="979"/>
            </a:xfrm>
          </p:grpSpPr>
          <p:sp>
            <p:nvSpPr>
              <p:cNvPr id="235" name="Rectangle 40"/>
              <p:cNvSpPr>
                <a:spLocks noChangeArrowheads="1"/>
              </p:cNvSpPr>
              <p:nvPr/>
            </p:nvSpPr>
            <p:spPr bwMode="auto">
              <a:xfrm>
                <a:off x="3246" y="2305"/>
                <a:ext cx="345" cy="345"/>
              </a:xfrm>
              <a:prstGeom prst="rect">
                <a:avLst/>
              </a:prstGeom>
              <a:solidFill>
                <a:srgbClr val="BFFDED"/>
              </a:solidFill>
              <a:ln w="19050">
                <a:solidFill>
                  <a:sysClr val="windowText" lastClr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</a:endParaRPr>
              </a:p>
            </p:txBody>
          </p:sp>
          <p:sp>
            <p:nvSpPr>
              <p:cNvPr id="236" name="Freeform 41"/>
              <p:cNvSpPr>
                <a:spLocks/>
              </p:cNvSpPr>
              <p:nvPr/>
            </p:nvSpPr>
            <p:spPr bwMode="auto">
              <a:xfrm>
                <a:off x="170" y="2025"/>
                <a:ext cx="3278" cy="979"/>
              </a:xfrm>
              <a:custGeom>
                <a:avLst/>
                <a:gdLst/>
                <a:ahLst/>
                <a:cxnLst>
                  <a:cxn ang="0">
                    <a:pos x="3278" y="384"/>
                  </a:cxn>
                  <a:cxn ang="0">
                    <a:pos x="2998" y="864"/>
                  </a:cxn>
                  <a:cxn ang="0">
                    <a:pos x="2125" y="963"/>
                  </a:cxn>
                  <a:cxn ang="0">
                    <a:pos x="280" y="819"/>
                  </a:cxn>
                  <a:cxn ang="0">
                    <a:pos x="446" y="0"/>
                  </a:cxn>
                </a:cxnLst>
                <a:rect l="0" t="0" r="r" b="b"/>
                <a:pathLst>
                  <a:path w="3278" h="979">
                    <a:moveTo>
                      <a:pt x="3278" y="384"/>
                    </a:moveTo>
                    <a:cubicBezTo>
                      <a:pt x="3231" y="464"/>
                      <a:pt x="3190" y="768"/>
                      <a:pt x="2998" y="864"/>
                    </a:cubicBezTo>
                    <a:cubicBezTo>
                      <a:pt x="2806" y="960"/>
                      <a:pt x="2578" y="971"/>
                      <a:pt x="2125" y="963"/>
                    </a:cubicBezTo>
                    <a:cubicBezTo>
                      <a:pt x="1672" y="955"/>
                      <a:pt x="560" y="979"/>
                      <a:pt x="280" y="819"/>
                    </a:cubicBezTo>
                    <a:cubicBezTo>
                      <a:pt x="0" y="659"/>
                      <a:pt x="412" y="170"/>
                      <a:pt x="446" y="0"/>
                    </a:cubicBezTo>
                  </a:path>
                </a:pathLst>
              </a:custGeom>
              <a:noFill/>
              <a:ln w="38100" cap="flat" cmpd="sng">
                <a:solidFill>
                  <a:srgbClr val="000099"/>
                </a:solidFill>
                <a:prstDash val="sysDot"/>
                <a:round/>
                <a:headEnd type="none" w="med" len="med"/>
                <a:tailEnd type="stealth" w="lg" len="lg"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</a:endParaRPr>
              </a:p>
            </p:txBody>
          </p:sp>
        </p:grpSp>
        <p:sp>
          <p:nvSpPr>
            <p:cNvPr id="234" name="Text Box 42"/>
            <p:cNvSpPr txBox="1">
              <a:spLocks noChangeArrowheads="1"/>
            </p:cNvSpPr>
            <p:nvPr/>
          </p:nvSpPr>
          <p:spPr bwMode="auto">
            <a:xfrm>
              <a:off x="48" y="2890"/>
              <a:ext cx="906" cy="40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303030"/>
                  </a:solidFill>
                  <a:effectLst/>
                  <a:uLnTx/>
                  <a:uFillTx/>
                  <a:latin typeface="Tahoma" charset="0"/>
                </a:rPr>
                <a:t>Free Space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303030"/>
                  </a:solidFill>
                  <a:effectLst/>
                  <a:uLnTx/>
                  <a:uFillTx/>
                  <a:latin typeface="Tahoma" charset="0"/>
                </a:rPr>
                <a:t>Pointer</a:t>
              </a:r>
            </a:p>
          </p:txBody>
        </p:sp>
      </p:grpSp>
      <p:sp>
        <p:nvSpPr>
          <p:cNvPr id="237" name="Rectangle 43"/>
          <p:cNvSpPr txBox="1">
            <a:spLocks noChangeArrowheads="1"/>
          </p:cNvSpPr>
          <p:nvPr/>
        </p:nvSpPr>
        <p:spPr>
          <a:xfrm>
            <a:off x="7289800" y="4587875"/>
            <a:ext cx="4191000" cy="2133600"/>
          </a:xfrm>
          <a:prstGeom prst="rect">
            <a:avLst/>
          </a:prstGeom>
          <a:noFill/>
          <a:ln/>
        </p:spPr>
        <p:txBody>
          <a:bodyPr vert="horz" lIns="90488" tIns="44450" rIns="90488" bIns="4445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"/>
                <a:cs typeface=""/>
              </a:rPr>
              <a:t>Directory grows backwards!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"/>
                <a:cs typeface=""/>
              </a:rPr>
              <a:t>Move records on same page; rid unchanged! Good for fixed-length records too.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sp>
        <p:nvSpPr>
          <p:cNvPr id="238" name="Text Box 44"/>
          <p:cNvSpPr txBox="1">
            <a:spLocks noChangeArrowheads="1"/>
          </p:cNvSpPr>
          <p:nvPr/>
        </p:nvSpPr>
        <p:spPr bwMode="auto">
          <a:xfrm>
            <a:off x="3640138" y="1508125"/>
            <a:ext cx="957262" cy="3968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FF"/>
                </a:solidFill>
                <a:latin typeface="Tahoma" charset="0"/>
              </a:rPr>
              <a:t>Rid=?</a:t>
            </a:r>
          </a:p>
        </p:txBody>
      </p:sp>
      <p:sp>
        <p:nvSpPr>
          <p:cNvPr id="239" name="Text Box 45"/>
          <p:cNvSpPr txBox="1">
            <a:spLocks noChangeArrowheads="1"/>
          </p:cNvSpPr>
          <p:nvPr/>
        </p:nvSpPr>
        <p:spPr bwMode="auto">
          <a:xfrm>
            <a:off x="3646488" y="1508125"/>
            <a:ext cx="1848032" cy="400110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FF"/>
                </a:solidFill>
                <a:latin typeface="Tahoma" charset="0"/>
              </a:rPr>
              <a:t>Rid= </a:t>
            </a:r>
            <a:r>
              <a:rPr lang="en-US" sz="2000" b="1" dirty="0" smtClean="0">
                <a:solidFill>
                  <a:srgbClr val="0000FF"/>
                </a:solidFill>
                <a:latin typeface="Tahoma" charset="0"/>
              </a:rPr>
              <a:t> (</a:t>
            </a:r>
            <a:r>
              <a:rPr lang="en-US" sz="2000" b="1" dirty="0">
                <a:solidFill>
                  <a:srgbClr val="0000FF"/>
                </a:solidFill>
                <a:latin typeface="Tahoma" charset="0"/>
              </a:rPr>
              <a:t>11, 1)</a:t>
            </a:r>
          </a:p>
        </p:txBody>
      </p:sp>
      <p:sp>
        <p:nvSpPr>
          <p:cNvPr id="240" name="Text Box 46"/>
          <p:cNvSpPr txBox="1">
            <a:spLocks noChangeArrowheads="1"/>
          </p:cNvSpPr>
          <p:nvPr/>
        </p:nvSpPr>
        <p:spPr bwMode="auto">
          <a:xfrm>
            <a:off x="2716213" y="1171575"/>
            <a:ext cx="2136775" cy="3968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>
                <a:solidFill>
                  <a:srgbClr val="006600"/>
                </a:solidFill>
                <a:latin typeface="Tahoma" charset="0"/>
              </a:rPr>
              <a:t>Page num = 11</a:t>
            </a:r>
          </a:p>
        </p:txBody>
      </p:sp>
      <p:sp>
        <p:nvSpPr>
          <p:cNvPr id="241" name="Text Box 47"/>
          <p:cNvSpPr txBox="1">
            <a:spLocks noChangeArrowheads="1"/>
          </p:cNvSpPr>
          <p:nvPr/>
        </p:nvSpPr>
        <p:spPr bwMode="auto">
          <a:xfrm>
            <a:off x="2498725" y="5715000"/>
            <a:ext cx="2151551" cy="707886"/>
          </a:xfrm>
          <a:prstGeom prst="rect">
            <a:avLst/>
          </a:prstGeom>
          <a:solidFill>
            <a:srgbClr val="F5D2C7"/>
          </a:solidFill>
          <a:ln w="38100">
            <a:noFill/>
            <a:miter lim="800000"/>
            <a:headEnd/>
            <a:tailEnd type="none" w="lg" len="lg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D26900"/>
                </a:solidFill>
                <a:latin typeface="Tahoma" charset="0"/>
              </a:rPr>
              <a:t>Delete a </a:t>
            </a:r>
            <a:r>
              <a:rPr lang="en-US" sz="2000" b="1" dirty="0" smtClean="0">
                <a:solidFill>
                  <a:srgbClr val="D26900"/>
                </a:solidFill>
                <a:latin typeface="Tahoma" charset="0"/>
              </a:rPr>
              <a:t>record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Tahoma" charset="0"/>
              </a:rPr>
              <a:t>Offset is set to -1</a:t>
            </a:r>
            <a:endParaRPr lang="en-US" sz="2000" dirty="0">
              <a:latin typeface="Tahoma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232400" y="4511675"/>
            <a:ext cx="3972044" cy="2034580"/>
            <a:chOff x="5232400" y="4511675"/>
            <a:chExt cx="3972044" cy="2034580"/>
          </a:xfrm>
        </p:grpSpPr>
        <p:sp>
          <p:nvSpPr>
            <p:cNvPr id="242" name="Text Box 48"/>
            <p:cNvSpPr txBox="1">
              <a:spLocks noChangeArrowheads="1"/>
            </p:cNvSpPr>
            <p:nvPr/>
          </p:nvSpPr>
          <p:spPr bwMode="auto">
            <a:xfrm>
              <a:off x="5232400" y="5622925"/>
              <a:ext cx="2078646" cy="92333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prstClr val="black"/>
                  </a:solidFill>
                  <a:latin typeface="Tahoma" charset="0"/>
                </a:rPr>
                <a:t>Slot Entry: Offset,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prstClr val="black"/>
                  </a:solidFill>
                  <a:latin typeface="Tahoma" charset="0"/>
                </a:rPr>
                <a:t>                </a:t>
              </a:r>
              <a:r>
                <a:rPr lang="en-US" dirty="0" smtClean="0">
                  <a:solidFill>
                    <a:prstClr val="black"/>
                  </a:solidFill>
                  <a:latin typeface="Tahoma" charset="0"/>
                </a:rPr>
                <a:t>record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prstClr val="black"/>
                  </a:solidFill>
                  <a:latin typeface="Tahoma" charset="0"/>
                </a:rPr>
                <a:t> </a:t>
              </a:r>
              <a:r>
                <a:rPr lang="en-US" dirty="0" smtClean="0">
                  <a:solidFill>
                    <a:prstClr val="black"/>
                  </a:solidFill>
                  <a:latin typeface="Tahoma" charset="0"/>
                </a:rPr>
                <a:t>               length</a:t>
              </a:r>
              <a:endParaRPr lang="en-US" dirty="0">
                <a:solidFill>
                  <a:prstClr val="black"/>
                </a:solidFill>
                <a:latin typeface="Tahoma" charset="0"/>
              </a:endParaRPr>
            </a:p>
          </p:txBody>
        </p:sp>
        <p:sp>
          <p:nvSpPr>
            <p:cNvPr id="243" name="Line 49"/>
            <p:cNvSpPr>
              <a:spLocks noChangeShapeType="1"/>
            </p:cNvSpPr>
            <p:nvPr/>
          </p:nvSpPr>
          <p:spPr bwMode="auto">
            <a:xfrm flipH="1" flipV="1">
              <a:off x="6223000" y="4511675"/>
              <a:ext cx="76200" cy="1143000"/>
            </a:xfrm>
            <a:prstGeom prst="line">
              <a:avLst/>
            </a:prstGeom>
            <a:noFill/>
            <a:ln w="19050">
              <a:solidFill>
                <a:srgbClr val="30303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6680200" y="4537015"/>
              <a:ext cx="2524244" cy="1998722"/>
              <a:chOff x="6680200" y="4537015"/>
              <a:chExt cx="2524244" cy="1998722"/>
            </a:xfrm>
          </p:grpSpPr>
          <p:sp>
            <p:nvSpPr>
              <p:cNvPr id="244" name="Text Box 48"/>
              <p:cNvSpPr txBox="1">
                <a:spLocks noChangeArrowheads="1"/>
              </p:cNvSpPr>
              <p:nvPr/>
            </p:nvSpPr>
            <p:spPr bwMode="auto">
              <a:xfrm>
                <a:off x="7407157" y="6166405"/>
                <a:ext cx="1797287" cy="369332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prstClr val="black"/>
                    </a:solidFill>
                    <a:latin typeface="Tahoma" charset="0"/>
                  </a:rPr>
                  <a:t>Number of slots</a:t>
                </a:r>
                <a:endParaRPr lang="en-US" dirty="0">
                  <a:solidFill>
                    <a:prstClr val="black"/>
                  </a:solidFill>
                  <a:latin typeface="Tahoma" charset="0"/>
                </a:endParaRPr>
              </a:p>
            </p:txBody>
          </p:sp>
          <p:sp>
            <p:nvSpPr>
              <p:cNvPr id="245" name="Line 49"/>
              <p:cNvSpPr>
                <a:spLocks noChangeShapeType="1"/>
              </p:cNvSpPr>
              <p:nvPr/>
            </p:nvSpPr>
            <p:spPr bwMode="auto">
              <a:xfrm flipH="1" flipV="1">
                <a:off x="6680200" y="4537015"/>
                <a:ext cx="738188" cy="1569568"/>
              </a:xfrm>
              <a:prstGeom prst="line">
                <a:avLst/>
              </a:prstGeom>
              <a:noFill/>
              <a:ln w="19050">
                <a:solidFill>
                  <a:srgbClr val="30303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</a:endParaRP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4841876" y="3892551"/>
            <a:ext cx="558800" cy="67786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90520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C1F45-44FA-8847-8CFE-38EE644CF68B}" type="slidenum">
              <a:rPr lang="en-US"/>
              <a:pPr/>
              <a:t>58</a:t>
            </a:fld>
            <a:endParaRPr lang="en-US"/>
          </a:p>
        </p:txBody>
      </p:sp>
      <p:sp>
        <p:nvSpPr>
          <p:cNvPr id="608258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8259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82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81200" y="4114800"/>
            <a:ext cx="8153400" cy="1828800"/>
          </a:xfrm>
          <a:noFill/>
          <a:ln/>
        </p:spPr>
        <p:txBody>
          <a:bodyPr vert="horz" lIns="90488" tIns="44450" rIns="90488" bIns="44450" rtlCol="0">
            <a:noAutofit/>
          </a:bodyPr>
          <a:lstStyle/>
          <a:p>
            <a:r>
              <a:rPr lang="en-US" dirty="0"/>
              <a:t>All records on the page are the same length</a:t>
            </a:r>
          </a:p>
          <a:p>
            <a:r>
              <a:rPr lang="en-US" dirty="0"/>
              <a:t>Information about field types same for all records in a file; stored in </a:t>
            </a:r>
            <a:r>
              <a:rPr lang="en-US" i="1" dirty="0">
                <a:solidFill>
                  <a:schemeClr val="accent2"/>
                </a:solidFill>
              </a:rPr>
              <a:t>system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solidFill>
                  <a:schemeClr val="accent2"/>
                </a:solidFill>
              </a:rPr>
              <a:t>catalogs.</a:t>
            </a:r>
          </a:p>
        </p:txBody>
      </p:sp>
      <p:grpSp>
        <p:nvGrpSpPr>
          <p:cNvPr id="608262" name="Group 6"/>
          <p:cNvGrpSpPr>
            <a:grpSpLocks/>
          </p:cNvGrpSpPr>
          <p:nvPr/>
        </p:nvGrpSpPr>
        <p:grpSpPr bwMode="auto">
          <a:xfrm>
            <a:off x="2955926" y="1524001"/>
            <a:ext cx="5648325" cy="2187575"/>
            <a:chOff x="902" y="960"/>
            <a:chExt cx="3558" cy="1378"/>
          </a:xfrm>
        </p:grpSpPr>
        <p:grpSp>
          <p:nvGrpSpPr>
            <p:cNvPr id="608263" name="Group 7"/>
            <p:cNvGrpSpPr>
              <a:grpSpLocks/>
            </p:cNvGrpSpPr>
            <p:nvPr/>
          </p:nvGrpSpPr>
          <p:grpSpPr bwMode="auto">
            <a:xfrm>
              <a:off x="1156" y="1261"/>
              <a:ext cx="3304" cy="472"/>
              <a:chOff x="1156" y="1588"/>
              <a:chExt cx="3304" cy="472"/>
            </a:xfrm>
          </p:grpSpPr>
          <p:sp>
            <p:nvSpPr>
              <p:cNvPr id="608264" name="Rectangle 8"/>
              <p:cNvSpPr>
                <a:spLocks noChangeArrowheads="1"/>
              </p:cNvSpPr>
              <p:nvPr/>
            </p:nvSpPr>
            <p:spPr bwMode="auto">
              <a:xfrm>
                <a:off x="1156" y="1588"/>
                <a:ext cx="856" cy="472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8265" name="Rectangle 9"/>
              <p:cNvSpPr>
                <a:spLocks noChangeArrowheads="1"/>
              </p:cNvSpPr>
              <p:nvPr/>
            </p:nvSpPr>
            <p:spPr bwMode="auto">
              <a:xfrm>
                <a:off x="2020" y="1588"/>
                <a:ext cx="856" cy="472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8266" name="Rectangle 10"/>
              <p:cNvSpPr>
                <a:spLocks noChangeArrowheads="1"/>
              </p:cNvSpPr>
              <p:nvPr/>
            </p:nvSpPr>
            <p:spPr bwMode="auto">
              <a:xfrm>
                <a:off x="2884" y="1588"/>
                <a:ext cx="1096" cy="472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8267" name="Rectangle 11"/>
              <p:cNvSpPr>
                <a:spLocks noChangeArrowheads="1"/>
              </p:cNvSpPr>
              <p:nvPr/>
            </p:nvSpPr>
            <p:spPr bwMode="auto">
              <a:xfrm>
                <a:off x="3988" y="1588"/>
                <a:ext cx="472" cy="472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08268" name="Line 12"/>
            <p:cNvSpPr>
              <a:spLocks noChangeShapeType="1"/>
            </p:cNvSpPr>
            <p:nvPr/>
          </p:nvSpPr>
          <p:spPr bwMode="auto">
            <a:xfrm flipH="1" flipV="1">
              <a:off x="1152" y="1737"/>
              <a:ext cx="96" cy="33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8269" name="Rectangle 13"/>
            <p:cNvSpPr>
              <a:spLocks noChangeArrowheads="1"/>
            </p:cNvSpPr>
            <p:nvPr/>
          </p:nvSpPr>
          <p:spPr bwMode="auto">
            <a:xfrm>
              <a:off x="902" y="2107"/>
              <a:ext cx="1085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>
                  <a:solidFill>
                    <a:srgbClr val="CF0E30"/>
                  </a:solidFill>
                </a:rPr>
                <a:t>Base address (B)</a:t>
              </a:r>
            </a:p>
          </p:txBody>
        </p:sp>
        <p:sp>
          <p:nvSpPr>
            <p:cNvPr id="608270" name="Rectangle 14"/>
            <p:cNvSpPr>
              <a:spLocks noChangeArrowheads="1"/>
            </p:cNvSpPr>
            <p:nvPr/>
          </p:nvSpPr>
          <p:spPr bwMode="auto">
            <a:xfrm>
              <a:off x="1430" y="1344"/>
              <a:ext cx="25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/>
                <a:t>L1</a:t>
              </a:r>
            </a:p>
          </p:txBody>
        </p:sp>
        <p:sp>
          <p:nvSpPr>
            <p:cNvPr id="608271" name="Line 15"/>
            <p:cNvSpPr>
              <a:spLocks noChangeShapeType="1"/>
            </p:cNvSpPr>
            <p:nvPr/>
          </p:nvSpPr>
          <p:spPr bwMode="auto">
            <a:xfrm flipH="1">
              <a:off x="1152" y="1497"/>
              <a:ext cx="288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8272" name="Line 16"/>
            <p:cNvSpPr>
              <a:spLocks noChangeShapeType="1"/>
            </p:cNvSpPr>
            <p:nvPr/>
          </p:nvSpPr>
          <p:spPr bwMode="auto">
            <a:xfrm>
              <a:off x="1728" y="1497"/>
              <a:ext cx="288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8273" name="Rectangle 17"/>
            <p:cNvSpPr>
              <a:spLocks noChangeArrowheads="1"/>
            </p:cNvSpPr>
            <p:nvPr/>
          </p:nvSpPr>
          <p:spPr bwMode="auto">
            <a:xfrm>
              <a:off x="2246" y="1344"/>
              <a:ext cx="25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/>
                <a:t>L2</a:t>
              </a:r>
            </a:p>
          </p:txBody>
        </p:sp>
        <p:sp>
          <p:nvSpPr>
            <p:cNvPr id="608274" name="Rectangle 18"/>
            <p:cNvSpPr>
              <a:spLocks noChangeArrowheads="1"/>
            </p:cNvSpPr>
            <p:nvPr/>
          </p:nvSpPr>
          <p:spPr bwMode="auto">
            <a:xfrm>
              <a:off x="3206" y="1344"/>
              <a:ext cx="25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/>
                <a:t>L3</a:t>
              </a:r>
            </a:p>
          </p:txBody>
        </p:sp>
        <p:sp>
          <p:nvSpPr>
            <p:cNvPr id="608275" name="Rectangle 19"/>
            <p:cNvSpPr>
              <a:spLocks noChangeArrowheads="1"/>
            </p:cNvSpPr>
            <p:nvPr/>
          </p:nvSpPr>
          <p:spPr bwMode="auto">
            <a:xfrm>
              <a:off x="4022" y="1344"/>
              <a:ext cx="25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/>
                <a:t>L4</a:t>
              </a:r>
            </a:p>
          </p:txBody>
        </p:sp>
        <p:sp>
          <p:nvSpPr>
            <p:cNvPr id="608276" name="Rectangle 20"/>
            <p:cNvSpPr>
              <a:spLocks noChangeArrowheads="1"/>
            </p:cNvSpPr>
            <p:nvPr/>
          </p:nvSpPr>
          <p:spPr bwMode="auto">
            <a:xfrm>
              <a:off x="1478" y="960"/>
              <a:ext cx="255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/>
                <a:t>F1</a:t>
              </a:r>
            </a:p>
          </p:txBody>
        </p:sp>
        <p:sp>
          <p:nvSpPr>
            <p:cNvPr id="608277" name="Rectangle 21"/>
            <p:cNvSpPr>
              <a:spLocks noChangeArrowheads="1"/>
            </p:cNvSpPr>
            <p:nvPr/>
          </p:nvSpPr>
          <p:spPr bwMode="auto">
            <a:xfrm>
              <a:off x="2246" y="960"/>
              <a:ext cx="255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/>
                <a:t>F2</a:t>
              </a:r>
            </a:p>
          </p:txBody>
        </p:sp>
        <p:sp>
          <p:nvSpPr>
            <p:cNvPr id="608278" name="Rectangle 22"/>
            <p:cNvSpPr>
              <a:spLocks noChangeArrowheads="1"/>
            </p:cNvSpPr>
            <p:nvPr/>
          </p:nvSpPr>
          <p:spPr bwMode="auto">
            <a:xfrm>
              <a:off x="3206" y="960"/>
              <a:ext cx="255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/>
                <a:t>F3</a:t>
              </a:r>
            </a:p>
          </p:txBody>
        </p:sp>
        <p:sp>
          <p:nvSpPr>
            <p:cNvPr id="608279" name="Rectangle 23"/>
            <p:cNvSpPr>
              <a:spLocks noChangeArrowheads="1"/>
            </p:cNvSpPr>
            <p:nvPr/>
          </p:nvSpPr>
          <p:spPr bwMode="auto">
            <a:xfrm>
              <a:off x="4022" y="960"/>
              <a:ext cx="255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/>
                <a:t>F4</a:t>
              </a:r>
            </a:p>
          </p:txBody>
        </p:sp>
        <p:sp>
          <p:nvSpPr>
            <p:cNvPr id="608280" name="Line 24"/>
            <p:cNvSpPr>
              <a:spLocks noChangeShapeType="1"/>
            </p:cNvSpPr>
            <p:nvPr/>
          </p:nvSpPr>
          <p:spPr bwMode="auto">
            <a:xfrm flipH="1" flipV="1">
              <a:off x="2880" y="1737"/>
              <a:ext cx="96" cy="33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8281" name="Rectangle 25"/>
            <p:cNvSpPr>
              <a:spLocks noChangeArrowheads="1"/>
            </p:cNvSpPr>
            <p:nvPr/>
          </p:nvSpPr>
          <p:spPr bwMode="auto">
            <a:xfrm>
              <a:off x="2534" y="2107"/>
              <a:ext cx="1221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>
                  <a:solidFill>
                    <a:srgbClr val="CF0E30"/>
                  </a:solidFill>
                </a:rPr>
                <a:t>Address = B+L1+L2</a:t>
              </a:r>
            </a:p>
          </p:txBody>
        </p:sp>
      </p:grpSp>
      <p:sp>
        <p:nvSpPr>
          <p:cNvPr id="29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Record Formats: Fixed Length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31" name="Rectangle 3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88780" y="-22510"/>
              <a:ext cx="18950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10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</a:t>
              </a:r>
              <a:r>
                <a:rPr lang="en-US" sz="1400" b="1" i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</a:t>
              </a:r>
              <a:r>
                <a:rPr lang="en-US" sz="1400" b="1" i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3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504825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E882F-5CE6-DD4E-9256-59BC04FB46AA}" type="slidenum">
              <a:rPr lang="en-US"/>
              <a:pPr/>
              <a:t>59</a:t>
            </a:fld>
            <a:endParaRPr lang="en-US"/>
          </a:p>
        </p:txBody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19866" y="1427646"/>
            <a:ext cx="7543800" cy="685800"/>
          </a:xfrm>
          <a:noFill/>
          <a:ln/>
        </p:spPr>
        <p:txBody>
          <a:bodyPr vert="horz" lIns="90488" tIns="44450" rIns="90488" bIns="44450" rtlCol="0">
            <a:normAutofit/>
          </a:bodyPr>
          <a:lstStyle/>
          <a:p>
            <a:pPr>
              <a:buFont typeface="Wingdings" charset="2"/>
              <a:buNone/>
            </a:pPr>
            <a:r>
              <a:rPr lang="en-US" dirty="0"/>
              <a:t>Two alternative formats (# fields is fixed):</a:t>
            </a:r>
          </a:p>
        </p:txBody>
      </p:sp>
      <p:grpSp>
        <p:nvGrpSpPr>
          <p:cNvPr id="610308" name="Group 4"/>
          <p:cNvGrpSpPr>
            <a:grpSpLocks/>
          </p:cNvGrpSpPr>
          <p:nvPr/>
        </p:nvGrpSpPr>
        <p:grpSpPr bwMode="auto">
          <a:xfrm>
            <a:off x="2091266" y="3631096"/>
            <a:ext cx="6629400" cy="869950"/>
            <a:chOff x="240" y="2236"/>
            <a:chExt cx="4176" cy="548"/>
          </a:xfrm>
        </p:grpSpPr>
        <p:sp>
          <p:nvSpPr>
            <p:cNvPr id="610309" name="Rectangle 5"/>
            <p:cNvSpPr>
              <a:spLocks noChangeArrowheads="1"/>
            </p:cNvSpPr>
            <p:nvPr/>
          </p:nvSpPr>
          <p:spPr bwMode="auto">
            <a:xfrm>
              <a:off x="864" y="2236"/>
              <a:ext cx="116" cy="233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1905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610310" name="Rectangle 6"/>
            <p:cNvSpPr>
              <a:spLocks noChangeArrowheads="1"/>
            </p:cNvSpPr>
            <p:nvPr/>
          </p:nvSpPr>
          <p:spPr bwMode="auto">
            <a:xfrm>
              <a:off x="1008" y="2236"/>
              <a:ext cx="116" cy="233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1905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610311" name="Rectangle 7"/>
            <p:cNvSpPr>
              <a:spLocks noChangeArrowheads="1"/>
            </p:cNvSpPr>
            <p:nvPr/>
          </p:nvSpPr>
          <p:spPr bwMode="auto">
            <a:xfrm>
              <a:off x="1152" y="2236"/>
              <a:ext cx="116" cy="233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1905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610312" name="Rectangle 8"/>
            <p:cNvSpPr>
              <a:spLocks noChangeArrowheads="1"/>
            </p:cNvSpPr>
            <p:nvPr/>
          </p:nvSpPr>
          <p:spPr bwMode="auto">
            <a:xfrm>
              <a:off x="1296" y="2236"/>
              <a:ext cx="116" cy="233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1905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610313" name="Rectangle 9"/>
            <p:cNvSpPr>
              <a:spLocks noChangeArrowheads="1"/>
            </p:cNvSpPr>
            <p:nvPr/>
          </p:nvSpPr>
          <p:spPr bwMode="auto">
            <a:xfrm>
              <a:off x="1440" y="2236"/>
              <a:ext cx="116" cy="233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1905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610314" name="Rectangle 10"/>
            <p:cNvSpPr>
              <a:spLocks noChangeArrowheads="1"/>
            </p:cNvSpPr>
            <p:nvPr/>
          </p:nvSpPr>
          <p:spPr bwMode="auto">
            <a:xfrm>
              <a:off x="1584" y="2236"/>
              <a:ext cx="116" cy="233"/>
            </a:xfrm>
            <a:prstGeom prst="rect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610315" name="Rectangle 11"/>
            <p:cNvSpPr>
              <a:spLocks noChangeArrowheads="1"/>
            </p:cNvSpPr>
            <p:nvPr/>
          </p:nvSpPr>
          <p:spPr bwMode="auto">
            <a:xfrm>
              <a:off x="2160" y="2236"/>
              <a:ext cx="720" cy="233"/>
            </a:xfrm>
            <a:prstGeom prst="rect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610316" name="Rectangle 12"/>
            <p:cNvSpPr>
              <a:spLocks noChangeArrowheads="1"/>
            </p:cNvSpPr>
            <p:nvPr/>
          </p:nvSpPr>
          <p:spPr bwMode="auto">
            <a:xfrm>
              <a:off x="2880" y="2236"/>
              <a:ext cx="480" cy="233"/>
            </a:xfrm>
            <a:prstGeom prst="rect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610317" name="Rectangle 13"/>
            <p:cNvSpPr>
              <a:spLocks noChangeArrowheads="1"/>
            </p:cNvSpPr>
            <p:nvPr/>
          </p:nvSpPr>
          <p:spPr bwMode="auto">
            <a:xfrm>
              <a:off x="3360" y="2236"/>
              <a:ext cx="1056" cy="233"/>
            </a:xfrm>
            <a:prstGeom prst="rect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610318" name="Freeform 14"/>
            <p:cNvSpPr>
              <a:spLocks/>
            </p:cNvSpPr>
            <p:nvPr/>
          </p:nvSpPr>
          <p:spPr bwMode="auto">
            <a:xfrm>
              <a:off x="912" y="2352"/>
              <a:ext cx="672" cy="2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6" y="528"/>
                </a:cxn>
                <a:cxn ang="0">
                  <a:pos x="672" y="192"/>
                </a:cxn>
              </a:cxnLst>
              <a:rect l="0" t="0" r="r" b="b"/>
              <a:pathLst>
                <a:path w="672" h="560">
                  <a:moveTo>
                    <a:pt x="0" y="0"/>
                  </a:moveTo>
                  <a:cubicBezTo>
                    <a:pt x="112" y="248"/>
                    <a:pt x="224" y="496"/>
                    <a:pt x="336" y="528"/>
                  </a:cubicBezTo>
                  <a:cubicBezTo>
                    <a:pt x="448" y="560"/>
                    <a:pt x="560" y="376"/>
                    <a:pt x="672" y="192"/>
                  </a:cubicBezTo>
                </a:path>
              </a:pathLst>
            </a:custGeom>
            <a:noFill/>
            <a:ln w="19050" cap="flat" cmpd="sng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610319" name="Freeform 15"/>
            <p:cNvSpPr>
              <a:spLocks/>
            </p:cNvSpPr>
            <p:nvPr/>
          </p:nvSpPr>
          <p:spPr bwMode="auto">
            <a:xfrm>
              <a:off x="1053" y="2349"/>
              <a:ext cx="1104" cy="2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4" y="528"/>
                </a:cxn>
                <a:cxn ang="0">
                  <a:pos x="1104" y="192"/>
                </a:cxn>
              </a:cxnLst>
              <a:rect l="0" t="0" r="r" b="b"/>
              <a:pathLst>
                <a:path w="1104" h="560">
                  <a:moveTo>
                    <a:pt x="0" y="0"/>
                  </a:moveTo>
                  <a:cubicBezTo>
                    <a:pt x="340" y="248"/>
                    <a:pt x="680" y="496"/>
                    <a:pt x="864" y="528"/>
                  </a:cubicBezTo>
                  <a:cubicBezTo>
                    <a:pt x="1048" y="560"/>
                    <a:pt x="1064" y="248"/>
                    <a:pt x="1104" y="192"/>
                  </a:cubicBezTo>
                </a:path>
              </a:pathLst>
            </a:custGeom>
            <a:noFill/>
            <a:ln w="19050" cap="flat" cmpd="sng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610320" name="Freeform 16"/>
            <p:cNvSpPr>
              <a:spLocks/>
            </p:cNvSpPr>
            <p:nvPr/>
          </p:nvSpPr>
          <p:spPr bwMode="auto">
            <a:xfrm>
              <a:off x="1200" y="2352"/>
              <a:ext cx="1680" cy="2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8" y="528"/>
                </a:cxn>
                <a:cxn ang="0">
                  <a:pos x="1680" y="192"/>
                </a:cxn>
              </a:cxnLst>
              <a:rect l="0" t="0" r="r" b="b"/>
              <a:pathLst>
                <a:path w="1680" h="560">
                  <a:moveTo>
                    <a:pt x="0" y="0"/>
                  </a:moveTo>
                  <a:cubicBezTo>
                    <a:pt x="484" y="248"/>
                    <a:pt x="968" y="496"/>
                    <a:pt x="1248" y="528"/>
                  </a:cubicBezTo>
                  <a:cubicBezTo>
                    <a:pt x="1528" y="560"/>
                    <a:pt x="1604" y="376"/>
                    <a:pt x="1680" y="192"/>
                  </a:cubicBezTo>
                </a:path>
              </a:pathLst>
            </a:custGeom>
            <a:noFill/>
            <a:ln w="19050" cap="flat" cmpd="sng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610321" name="Freeform 17"/>
            <p:cNvSpPr>
              <a:spLocks/>
            </p:cNvSpPr>
            <p:nvPr/>
          </p:nvSpPr>
          <p:spPr bwMode="auto">
            <a:xfrm>
              <a:off x="1344" y="2352"/>
              <a:ext cx="2016" cy="2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92" y="528"/>
                </a:cxn>
                <a:cxn ang="0">
                  <a:pos x="2016" y="192"/>
                </a:cxn>
              </a:cxnLst>
              <a:rect l="0" t="0" r="r" b="b"/>
              <a:pathLst>
                <a:path w="2016" h="560">
                  <a:moveTo>
                    <a:pt x="0" y="0"/>
                  </a:moveTo>
                  <a:cubicBezTo>
                    <a:pt x="528" y="248"/>
                    <a:pt x="1056" y="496"/>
                    <a:pt x="1392" y="528"/>
                  </a:cubicBezTo>
                  <a:cubicBezTo>
                    <a:pt x="1728" y="560"/>
                    <a:pt x="1872" y="376"/>
                    <a:pt x="2016" y="192"/>
                  </a:cubicBezTo>
                </a:path>
              </a:pathLst>
            </a:custGeom>
            <a:noFill/>
            <a:ln w="19050" cap="flat" cmpd="sng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610322" name="Freeform 18"/>
            <p:cNvSpPr>
              <a:spLocks/>
            </p:cNvSpPr>
            <p:nvPr/>
          </p:nvSpPr>
          <p:spPr bwMode="auto">
            <a:xfrm>
              <a:off x="1488" y="2352"/>
              <a:ext cx="2928" cy="2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0" y="528"/>
                </a:cxn>
                <a:cxn ang="0">
                  <a:pos x="2928" y="192"/>
                </a:cxn>
              </a:cxnLst>
              <a:rect l="0" t="0" r="r" b="b"/>
              <a:pathLst>
                <a:path w="2928" h="560">
                  <a:moveTo>
                    <a:pt x="0" y="0"/>
                  </a:moveTo>
                  <a:cubicBezTo>
                    <a:pt x="956" y="248"/>
                    <a:pt x="1912" y="496"/>
                    <a:pt x="2400" y="528"/>
                  </a:cubicBezTo>
                  <a:cubicBezTo>
                    <a:pt x="2888" y="560"/>
                    <a:pt x="2908" y="376"/>
                    <a:pt x="2928" y="192"/>
                  </a:cubicBezTo>
                </a:path>
              </a:pathLst>
            </a:custGeom>
            <a:noFill/>
            <a:ln w="19050" cap="flat" cmpd="sng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610323" name="Text Box 19"/>
            <p:cNvSpPr txBox="1">
              <a:spLocks noChangeArrowheads="1"/>
            </p:cNvSpPr>
            <p:nvPr/>
          </p:nvSpPr>
          <p:spPr bwMode="auto">
            <a:xfrm>
              <a:off x="240" y="2380"/>
              <a:ext cx="624" cy="40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Array of Offsets</a:t>
              </a:r>
            </a:p>
          </p:txBody>
        </p:sp>
      </p:grpSp>
      <p:grpSp>
        <p:nvGrpSpPr>
          <p:cNvPr id="610324" name="Group 20"/>
          <p:cNvGrpSpPr>
            <a:grpSpLocks/>
          </p:cNvGrpSpPr>
          <p:nvPr/>
        </p:nvGrpSpPr>
        <p:grpSpPr bwMode="auto">
          <a:xfrm>
            <a:off x="2396066" y="1940410"/>
            <a:ext cx="8001000" cy="1620837"/>
            <a:chOff x="624" y="947"/>
            <a:chExt cx="5040" cy="1021"/>
          </a:xfrm>
        </p:grpSpPr>
        <p:grpSp>
          <p:nvGrpSpPr>
            <p:cNvPr id="610325" name="Group 21"/>
            <p:cNvGrpSpPr>
              <a:grpSpLocks/>
            </p:cNvGrpSpPr>
            <p:nvPr/>
          </p:nvGrpSpPr>
          <p:grpSpPr bwMode="auto">
            <a:xfrm>
              <a:off x="624" y="947"/>
              <a:ext cx="3890" cy="973"/>
              <a:chOff x="666" y="947"/>
              <a:chExt cx="3890" cy="973"/>
            </a:xfrm>
          </p:grpSpPr>
          <p:grpSp>
            <p:nvGrpSpPr>
              <p:cNvPr id="610326" name="Group 22"/>
              <p:cNvGrpSpPr>
                <a:grpSpLocks/>
              </p:cNvGrpSpPr>
              <p:nvPr/>
            </p:nvGrpSpPr>
            <p:grpSpPr bwMode="auto">
              <a:xfrm>
                <a:off x="854" y="1156"/>
                <a:ext cx="3702" cy="376"/>
                <a:chOff x="758" y="1492"/>
                <a:chExt cx="3702" cy="376"/>
              </a:xfrm>
            </p:grpSpPr>
            <p:grpSp>
              <p:nvGrpSpPr>
                <p:cNvPr id="610327" name="Group 23"/>
                <p:cNvGrpSpPr>
                  <a:grpSpLocks/>
                </p:cNvGrpSpPr>
                <p:nvPr/>
              </p:nvGrpSpPr>
              <p:grpSpPr bwMode="auto">
                <a:xfrm>
                  <a:off x="772" y="1492"/>
                  <a:ext cx="856" cy="376"/>
                  <a:chOff x="772" y="1492"/>
                  <a:chExt cx="856" cy="376"/>
                </a:xfrm>
              </p:grpSpPr>
              <p:sp>
                <p:nvSpPr>
                  <p:cNvPr id="610328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772" y="1492"/>
                    <a:ext cx="232" cy="37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0329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1012" y="1492"/>
                    <a:ext cx="616" cy="37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610330" name="Rectangle 26"/>
                <p:cNvSpPr>
                  <a:spLocks noChangeArrowheads="1"/>
                </p:cNvSpPr>
                <p:nvPr/>
              </p:nvSpPr>
              <p:spPr bwMode="auto">
                <a:xfrm>
                  <a:off x="1636" y="1492"/>
                  <a:ext cx="232" cy="376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0331" name="Rectangle 27"/>
                <p:cNvSpPr>
                  <a:spLocks noChangeArrowheads="1"/>
                </p:cNvSpPr>
                <p:nvPr/>
              </p:nvSpPr>
              <p:spPr bwMode="auto">
                <a:xfrm>
                  <a:off x="1876" y="1492"/>
                  <a:ext cx="616" cy="376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610332" name="Group 28"/>
                <p:cNvGrpSpPr>
                  <a:grpSpLocks/>
                </p:cNvGrpSpPr>
                <p:nvPr/>
              </p:nvGrpSpPr>
              <p:grpSpPr bwMode="auto">
                <a:xfrm>
                  <a:off x="2500" y="1492"/>
                  <a:ext cx="856" cy="376"/>
                  <a:chOff x="2500" y="1492"/>
                  <a:chExt cx="856" cy="376"/>
                </a:xfrm>
              </p:grpSpPr>
              <p:sp>
                <p:nvSpPr>
                  <p:cNvPr id="610333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2500" y="1492"/>
                    <a:ext cx="232" cy="37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0334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2740" y="1492"/>
                    <a:ext cx="616" cy="37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10335" name="Group 31"/>
                <p:cNvGrpSpPr>
                  <a:grpSpLocks/>
                </p:cNvGrpSpPr>
                <p:nvPr/>
              </p:nvGrpSpPr>
              <p:grpSpPr bwMode="auto">
                <a:xfrm>
                  <a:off x="3364" y="1492"/>
                  <a:ext cx="856" cy="376"/>
                  <a:chOff x="3364" y="1492"/>
                  <a:chExt cx="856" cy="376"/>
                </a:xfrm>
              </p:grpSpPr>
              <p:sp>
                <p:nvSpPr>
                  <p:cNvPr id="610336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3364" y="1492"/>
                    <a:ext cx="232" cy="37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0337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3604" y="1492"/>
                    <a:ext cx="616" cy="37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610338" name="Rectangle 34"/>
                <p:cNvSpPr>
                  <a:spLocks noChangeArrowheads="1"/>
                </p:cNvSpPr>
                <p:nvPr/>
              </p:nvSpPr>
              <p:spPr bwMode="auto">
                <a:xfrm>
                  <a:off x="758" y="1557"/>
                  <a:ext cx="189" cy="23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>
                      <a:solidFill>
                        <a:schemeClr val="hlink"/>
                      </a:solidFill>
                    </a:rPr>
                    <a:t>4</a:t>
                  </a:r>
                </a:p>
              </p:txBody>
            </p:sp>
            <p:sp>
              <p:nvSpPr>
                <p:cNvPr id="610339" name="Rectangle 35"/>
                <p:cNvSpPr>
                  <a:spLocks noChangeArrowheads="1"/>
                </p:cNvSpPr>
                <p:nvPr/>
              </p:nvSpPr>
              <p:spPr bwMode="auto">
                <a:xfrm>
                  <a:off x="1670" y="1557"/>
                  <a:ext cx="189" cy="23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>
                      <a:solidFill>
                        <a:schemeClr val="hlink"/>
                      </a:solidFill>
                    </a:rPr>
                    <a:t>$</a:t>
                  </a:r>
                </a:p>
              </p:txBody>
            </p:sp>
            <p:sp>
              <p:nvSpPr>
                <p:cNvPr id="610340" name="Rectangle 36"/>
                <p:cNvSpPr>
                  <a:spLocks noChangeArrowheads="1"/>
                </p:cNvSpPr>
                <p:nvPr/>
              </p:nvSpPr>
              <p:spPr bwMode="auto">
                <a:xfrm>
                  <a:off x="2534" y="1557"/>
                  <a:ext cx="189" cy="23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>
                      <a:solidFill>
                        <a:schemeClr val="hlink"/>
                      </a:solidFill>
                    </a:rPr>
                    <a:t>$</a:t>
                  </a:r>
                </a:p>
              </p:txBody>
            </p:sp>
            <p:sp>
              <p:nvSpPr>
                <p:cNvPr id="610341" name="Rectangle 37"/>
                <p:cNvSpPr>
                  <a:spLocks noChangeArrowheads="1"/>
                </p:cNvSpPr>
                <p:nvPr/>
              </p:nvSpPr>
              <p:spPr bwMode="auto">
                <a:xfrm>
                  <a:off x="3398" y="1557"/>
                  <a:ext cx="189" cy="23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>
                      <a:solidFill>
                        <a:schemeClr val="hlink"/>
                      </a:solidFill>
                    </a:rPr>
                    <a:t>$</a:t>
                  </a:r>
                </a:p>
              </p:txBody>
            </p:sp>
            <p:sp>
              <p:nvSpPr>
                <p:cNvPr id="610342" name="Rectangle 38"/>
                <p:cNvSpPr>
                  <a:spLocks noChangeArrowheads="1"/>
                </p:cNvSpPr>
                <p:nvPr/>
              </p:nvSpPr>
              <p:spPr bwMode="auto">
                <a:xfrm>
                  <a:off x="4228" y="1492"/>
                  <a:ext cx="232" cy="376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0343" name="Rectangle 39"/>
                <p:cNvSpPr>
                  <a:spLocks noChangeArrowheads="1"/>
                </p:cNvSpPr>
                <p:nvPr/>
              </p:nvSpPr>
              <p:spPr bwMode="auto">
                <a:xfrm>
                  <a:off x="4262" y="1557"/>
                  <a:ext cx="189" cy="23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>
                      <a:solidFill>
                        <a:schemeClr val="hlink"/>
                      </a:solidFill>
                    </a:rPr>
                    <a:t>$</a:t>
                  </a:r>
                </a:p>
              </p:txBody>
            </p:sp>
          </p:grpSp>
          <p:sp>
            <p:nvSpPr>
              <p:cNvPr id="610344" name="Rectangle 40"/>
              <p:cNvSpPr>
                <a:spLocks noChangeArrowheads="1"/>
              </p:cNvSpPr>
              <p:nvPr/>
            </p:nvSpPr>
            <p:spPr bwMode="auto">
              <a:xfrm>
                <a:off x="666" y="1518"/>
                <a:ext cx="486" cy="40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/>
                  <a:t>Field</a:t>
                </a:r>
              </a:p>
              <a:p>
                <a:pPr eaLnBrk="0" hangingPunct="0"/>
                <a:r>
                  <a:rPr lang="en-US"/>
                  <a:t>Count</a:t>
                </a:r>
              </a:p>
            </p:txBody>
          </p:sp>
          <p:sp>
            <p:nvSpPr>
              <p:cNvPr id="610345" name="Rectangle 41"/>
              <p:cNvSpPr>
                <a:spLocks noChangeArrowheads="1"/>
              </p:cNvSpPr>
              <p:nvPr/>
            </p:nvSpPr>
            <p:spPr bwMode="auto">
              <a:xfrm>
                <a:off x="1239" y="947"/>
                <a:ext cx="2643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>
                    <a:solidFill>
                      <a:schemeClr val="hlink"/>
                    </a:solidFill>
                  </a:rPr>
                  <a:t>F1                    F2                   F3                    F4</a:t>
                </a:r>
              </a:p>
            </p:txBody>
          </p:sp>
        </p:grpSp>
        <p:sp>
          <p:nvSpPr>
            <p:cNvPr id="610346" name="AutoShape 42"/>
            <p:cNvSpPr>
              <a:spLocks noChangeArrowheads="1"/>
            </p:cNvSpPr>
            <p:nvPr/>
          </p:nvSpPr>
          <p:spPr bwMode="auto">
            <a:xfrm>
              <a:off x="4512" y="1536"/>
              <a:ext cx="1152" cy="432"/>
            </a:xfrm>
            <a:prstGeom prst="wedgeRoundRectCallout">
              <a:avLst>
                <a:gd name="adj1" fmla="val -49653"/>
                <a:gd name="adj2" fmla="val -68750"/>
                <a:gd name="adj3" fmla="val 16667"/>
              </a:avLst>
            </a:prstGeom>
            <a:solidFill>
              <a:srgbClr val="DDDDDD">
                <a:alpha val="50000"/>
              </a:srgb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Field delimiter (special symbol)</a:t>
              </a:r>
            </a:p>
          </p:txBody>
        </p:sp>
      </p:grpSp>
      <p:sp>
        <p:nvSpPr>
          <p:cNvPr id="610347" name="Rectangle 43"/>
          <p:cNvSpPr>
            <a:spLocks noChangeArrowheads="1"/>
          </p:cNvSpPr>
          <p:nvPr/>
        </p:nvSpPr>
        <p:spPr bwMode="auto">
          <a:xfrm>
            <a:off x="1862666" y="4704246"/>
            <a:ext cx="8382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charset="2"/>
              <a:buChar char="n"/>
            </a:pPr>
            <a:r>
              <a:rPr lang="en-US" dirty="0"/>
              <a:t>Second alternative offers direct access to </a:t>
            </a:r>
            <a:r>
              <a:rPr lang="en-US" dirty="0" err="1"/>
              <a:t>i</a:t>
            </a:r>
            <a:r>
              <a:rPr lang="en-US" dirty="0" err="1"/>
              <a:t>’th</a:t>
            </a:r>
            <a:r>
              <a:rPr lang="en-US" dirty="0"/>
              <a:t> </a:t>
            </a:r>
            <a:r>
              <a:rPr lang="en-US" dirty="0"/>
              <a:t>field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buChar char="n"/>
            </a:pPr>
            <a:r>
              <a:rPr lang="en-US" sz="2000" dirty="0"/>
              <a:t>Efficient storage of nulls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buChar char="n"/>
            </a:pPr>
            <a:r>
              <a:rPr lang="en-US" sz="2000" dirty="0"/>
              <a:t>Small directory overhead.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charset="2"/>
              <a:buChar char="n"/>
            </a:pPr>
            <a:r>
              <a:rPr lang="en-US" dirty="0"/>
              <a:t>Issues with growing records!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buChar char="n"/>
            </a:pPr>
            <a:r>
              <a:rPr lang="en-US" sz="2000" dirty="0"/>
              <a:t>changes in attribute value, add/drop attributes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charset="2"/>
              <a:buChar char="n"/>
            </a:pPr>
            <a:r>
              <a:rPr lang="en-US" dirty="0"/>
              <a:t> Records larger than pages</a:t>
            </a: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Record Formats: Variable Length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50" name="Rectangle 49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88780" y="-22510"/>
              <a:ext cx="18950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10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</a:t>
              </a:r>
              <a:r>
                <a:rPr lang="en-US" sz="1400" b="1" i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</a:t>
              </a:r>
              <a:r>
                <a:rPr lang="en-US" sz="1400" b="1" i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3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8190441" y="4303737"/>
            <a:ext cx="3844051" cy="8845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/>
              <a:t>Use an array of integer offsets in the beginning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550105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0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0347" grpId="0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5FE80-8C52-5B4F-BD44-665E90378C2A}" type="slidenum">
              <a:rPr lang="en-US"/>
              <a:pPr/>
              <a:t>6</a:t>
            </a:fld>
            <a:endParaRPr lang="en-US"/>
          </a:p>
        </p:txBody>
      </p:sp>
      <p:sp>
        <p:nvSpPr>
          <p:cNvPr id="479234" name="Rectangle 2"/>
          <p:cNvSpPr>
            <a:spLocks noChangeArrowheads="1"/>
          </p:cNvSpPr>
          <p:nvPr/>
        </p:nvSpPr>
        <p:spPr bwMode="auto">
          <a:xfrm>
            <a:off x="2209800" y="66548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9235" name="Rectangle 3"/>
          <p:cNvSpPr>
            <a:spLocks noChangeArrowheads="1"/>
          </p:cNvSpPr>
          <p:nvPr/>
        </p:nvSpPr>
        <p:spPr bwMode="auto">
          <a:xfrm>
            <a:off x="4648200" y="66548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92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676400" y="1405465"/>
            <a:ext cx="8839200" cy="1752600"/>
          </a:xfrm>
          <a:noFill/>
          <a:ln w="12700">
            <a:solidFill>
              <a:schemeClr val="tx2"/>
            </a:solidFill>
          </a:ln>
        </p:spPr>
        <p:txBody>
          <a:bodyPr vert="horz" lIns="90488" tIns="44450" rIns="90488" bIns="4445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Data must be in RAM for DBMS to operate on it!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Can’t keep all the DBMS pages in main memory</a:t>
            </a:r>
          </a:p>
          <a:p>
            <a:pPr>
              <a:lnSpc>
                <a:spcPct val="90000"/>
              </a:lnSpc>
            </a:pPr>
            <a:r>
              <a:rPr lang="en-US" dirty="0"/>
              <a:t>Buffer Manager: Efficiently uses main memory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Memory divided into </a:t>
            </a:r>
            <a:r>
              <a:rPr lang="en-US" dirty="0">
                <a:solidFill>
                  <a:srgbClr val="0000FF"/>
                </a:solidFill>
              </a:rPr>
              <a:t>buffer frames</a:t>
            </a:r>
            <a:r>
              <a:rPr lang="en-US" dirty="0"/>
              <a:t>: slots for holding disk pages</a:t>
            </a:r>
          </a:p>
        </p:txBody>
      </p:sp>
      <p:sp>
        <p:nvSpPr>
          <p:cNvPr id="479276" name="Text Box 44"/>
          <p:cNvSpPr txBox="1">
            <a:spLocks noChangeArrowheads="1"/>
          </p:cNvSpPr>
          <p:nvPr/>
        </p:nvSpPr>
        <p:spPr bwMode="auto">
          <a:xfrm>
            <a:off x="7924800" y="3683001"/>
            <a:ext cx="2514600" cy="1616075"/>
          </a:xfrm>
          <a:prstGeom prst="rect">
            <a:avLst/>
          </a:prstGeom>
          <a:solidFill>
            <a:schemeClr val="folHlink">
              <a:alpha val="5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tx2"/>
                </a:solidFill>
              </a:rPr>
              <a:t>Upper levels:</a:t>
            </a:r>
          </a:p>
          <a:p>
            <a:pPr>
              <a:buFontTx/>
              <a:buChar char="•"/>
            </a:pPr>
            <a:r>
              <a:rPr lang="en-US" sz="2000" b="1">
                <a:solidFill>
                  <a:schemeClr val="tx2"/>
                </a:solidFill>
              </a:rPr>
              <a:t> release pages </a:t>
            </a:r>
            <a:br>
              <a:rPr lang="en-US" sz="2000" b="1">
                <a:solidFill>
                  <a:schemeClr val="tx2"/>
                </a:solidFill>
              </a:rPr>
            </a:br>
            <a:r>
              <a:rPr lang="en-US" sz="2000" b="1">
                <a:solidFill>
                  <a:schemeClr val="tx2"/>
                </a:solidFill>
              </a:rPr>
              <a:t>   when done</a:t>
            </a:r>
          </a:p>
          <a:p>
            <a:pPr>
              <a:buFontTx/>
              <a:buChar char="•"/>
            </a:pPr>
            <a:r>
              <a:rPr lang="en-US" sz="2000" b="1">
                <a:solidFill>
                  <a:schemeClr val="tx2"/>
                </a:solidFill>
              </a:rPr>
              <a:t> indicate if a</a:t>
            </a:r>
            <a:br>
              <a:rPr lang="en-US" sz="2000" b="1">
                <a:solidFill>
                  <a:schemeClr val="tx2"/>
                </a:solidFill>
              </a:rPr>
            </a:br>
            <a:r>
              <a:rPr lang="en-US" sz="2000" b="1">
                <a:solidFill>
                  <a:schemeClr val="tx2"/>
                </a:solidFill>
              </a:rPr>
              <a:t>   page is modified</a:t>
            </a:r>
          </a:p>
        </p:txBody>
      </p:sp>
      <p:grpSp>
        <p:nvGrpSpPr>
          <p:cNvPr id="479283" name="Group 51"/>
          <p:cNvGrpSpPr>
            <a:grpSpLocks/>
          </p:cNvGrpSpPr>
          <p:nvPr/>
        </p:nvGrpSpPr>
        <p:grpSpPr bwMode="auto">
          <a:xfrm>
            <a:off x="1828800" y="3149600"/>
            <a:ext cx="7443788" cy="3505200"/>
            <a:chOff x="0" y="1632"/>
            <a:chExt cx="4689" cy="2208"/>
          </a:xfrm>
        </p:grpSpPr>
        <p:grpSp>
          <p:nvGrpSpPr>
            <p:cNvPr id="479282" name="Group 50"/>
            <p:cNvGrpSpPr>
              <a:grpSpLocks/>
            </p:cNvGrpSpPr>
            <p:nvPr/>
          </p:nvGrpSpPr>
          <p:grpSpPr bwMode="auto">
            <a:xfrm>
              <a:off x="0" y="1632"/>
              <a:ext cx="4689" cy="2208"/>
              <a:chOff x="0" y="1632"/>
              <a:chExt cx="4689" cy="2208"/>
            </a:xfrm>
          </p:grpSpPr>
          <p:grpSp>
            <p:nvGrpSpPr>
              <p:cNvPr id="479238" name="Group 6"/>
              <p:cNvGrpSpPr>
                <a:grpSpLocks/>
              </p:cNvGrpSpPr>
              <p:nvPr/>
            </p:nvGrpSpPr>
            <p:grpSpPr bwMode="auto">
              <a:xfrm>
                <a:off x="971" y="1958"/>
                <a:ext cx="2665" cy="1084"/>
                <a:chOff x="1598" y="1518"/>
                <a:chExt cx="2665" cy="1084"/>
              </a:xfrm>
            </p:grpSpPr>
            <p:sp>
              <p:nvSpPr>
                <p:cNvPr id="479239" name="Rectangle 7"/>
                <p:cNvSpPr>
                  <a:spLocks noChangeArrowheads="1"/>
                </p:cNvSpPr>
                <p:nvPr/>
              </p:nvSpPr>
              <p:spPr bwMode="auto">
                <a:xfrm>
                  <a:off x="1606" y="1526"/>
                  <a:ext cx="2649" cy="1068"/>
                </a:xfrm>
                <a:prstGeom prst="rect">
                  <a:avLst/>
                </a:prstGeom>
                <a:noFill/>
                <a:ln w="2540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9240" name="Rectangle 8"/>
                <p:cNvSpPr>
                  <a:spLocks noChangeArrowheads="1"/>
                </p:cNvSpPr>
                <p:nvPr/>
              </p:nvSpPr>
              <p:spPr bwMode="auto">
                <a:xfrm>
                  <a:off x="1602" y="1522"/>
                  <a:ext cx="428" cy="1076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9241" name="Rectangle 9"/>
                <p:cNvSpPr>
                  <a:spLocks noChangeArrowheads="1"/>
                </p:cNvSpPr>
                <p:nvPr/>
              </p:nvSpPr>
              <p:spPr bwMode="auto">
                <a:xfrm>
                  <a:off x="2038" y="1522"/>
                  <a:ext cx="430" cy="1076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9242" name="Rectangle 10"/>
                <p:cNvSpPr>
                  <a:spLocks noChangeArrowheads="1"/>
                </p:cNvSpPr>
                <p:nvPr/>
              </p:nvSpPr>
              <p:spPr bwMode="auto">
                <a:xfrm>
                  <a:off x="2476" y="1522"/>
                  <a:ext cx="429" cy="1076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9243" name="Rectangle 11"/>
                <p:cNvSpPr>
                  <a:spLocks noChangeArrowheads="1"/>
                </p:cNvSpPr>
                <p:nvPr/>
              </p:nvSpPr>
              <p:spPr bwMode="auto">
                <a:xfrm>
                  <a:off x="2913" y="1522"/>
                  <a:ext cx="428" cy="1076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9244" name="Rectangle 12"/>
                <p:cNvSpPr>
                  <a:spLocks noChangeArrowheads="1"/>
                </p:cNvSpPr>
                <p:nvPr/>
              </p:nvSpPr>
              <p:spPr bwMode="auto">
                <a:xfrm>
                  <a:off x="3349" y="1522"/>
                  <a:ext cx="429" cy="1076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9245" name="Line 13"/>
                <p:cNvSpPr>
                  <a:spLocks noChangeShapeType="1"/>
                </p:cNvSpPr>
                <p:nvPr/>
              </p:nvSpPr>
              <p:spPr bwMode="auto">
                <a:xfrm>
                  <a:off x="1598" y="1865"/>
                  <a:ext cx="2665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9246" name="Line 14"/>
                <p:cNvSpPr>
                  <a:spLocks noChangeShapeType="1"/>
                </p:cNvSpPr>
                <p:nvPr/>
              </p:nvSpPr>
              <p:spPr bwMode="auto">
                <a:xfrm>
                  <a:off x="1598" y="2255"/>
                  <a:ext cx="2665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9247" name="Rectangle 15"/>
                <p:cNvSpPr>
                  <a:spLocks noChangeArrowheads="1"/>
                </p:cNvSpPr>
                <p:nvPr/>
              </p:nvSpPr>
              <p:spPr bwMode="auto">
                <a:xfrm>
                  <a:off x="1598" y="1518"/>
                  <a:ext cx="436" cy="347"/>
                </a:xfrm>
                <a:prstGeom prst="rect">
                  <a:avLst/>
                </a:prstGeom>
                <a:solidFill>
                  <a:schemeClr val="tx2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9248" name="Rectangle 16"/>
                <p:cNvSpPr>
                  <a:spLocks noChangeArrowheads="1"/>
                </p:cNvSpPr>
                <p:nvPr/>
              </p:nvSpPr>
              <p:spPr bwMode="auto">
                <a:xfrm>
                  <a:off x="2472" y="1518"/>
                  <a:ext cx="437" cy="347"/>
                </a:xfrm>
                <a:prstGeom prst="rect">
                  <a:avLst/>
                </a:prstGeom>
                <a:solidFill>
                  <a:schemeClr val="tx2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9249" name="Rectangle 17"/>
                <p:cNvSpPr>
                  <a:spLocks noChangeArrowheads="1"/>
                </p:cNvSpPr>
                <p:nvPr/>
              </p:nvSpPr>
              <p:spPr bwMode="auto">
                <a:xfrm>
                  <a:off x="2909" y="2255"/>
                  <a:ext cx="436" cy="347"/>
                </a:xfrm>
                <a:prstGeom prst="rect">
                  <a:avLst/>
                </a:prstGeom>
                <a:solidFill>
                  <a:schemeClr val="tx2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79250" name="Group 18"/>
              <p:cNvGrpSpPr>
                <a:grpSpLocks/>
              </p:cNvGrpSpPr>
              <p:nvPr/>
            </p:nvGrpSpPr>
            <p:grpSpPr bwMode="auto">
              <a:xfrm>
                <a:off x="1845" y="3406"/>
                <a:ext cx="830" cy="434"/>
                <a:chOff x="2472" y="2966"/>
                <a:chExt cx="830" cy="434"/>
              </a:xfrm>
            </p:grpSpPr>
            <p:grpSp>
              <p:nvGrpSpPr>
                <p:cNvPr id="479251" name="Group 19"/>
                <p:cNvGrpSpPr>
                  <a:grpSpLocks/>
                </p:cNvGrpSpPr>
                <p:nvPr/>
              </p:nvGrpSpPr>
              <p:grpSpPr bwMode="auto">
                <a:xfrm>
                  <a:off x="2472" y="2966"/>
                  <a:ext cx="830" cy="434"/>
                  <a:chOff x="2472" y="2966"/>
                  <a:chExt cx="830" cy="434"/>
                </a:xfrm>
              </p:grpSpPr>
              <p:sp>
                <p:nvSpPr>
                  <p:cNvPr id="479252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2480" y="2966"/>
                    <a:ext cx="814" cy="97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9253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2480" y="3303"/>
                    <a:ext cx="814" cy="97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9254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2472" y="3015"/>
                    <a:ext cx="0" cy="337"/>
                  </a:xfrm>
                  <a:prstGeom prst="line">
                    <a:avLst/>
                  </a:prstGeom>
                  <a:noFill/>
                  <a:ln w="25400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9255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3302" y="3015"/>
                    <a:ext cx="0" cy="337"/>
                  </a:xfrm>
                  <a:prstGeom prst="line">
                    <a:avLst/>
                  </a:prstGeom>
                  <a:noFill/>
                  <a:ln w="25400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479256" name="Rectangle 24"/>
                <p:cNvSpPr>
                  <a:spLocks noChangeArrowheads="1"/>
                </p:cNvSpPr>
                <p:nvPr/>
              </p:nvSpPr>
              <p:spPr bwMode="auto">
                <a:xfrm>
                  <a:off x="2672" y="3034"/>
                  <a:ext cx="399" cy="23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lIns="90488" tIns="44450" rIns="90488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/>
                    <a:t>DB</a:t>
                  </a:r>
                </a:p>
              </p:txBody>
            </p:sp>
          </p:grpSp>
          <p:sp>
            <p:nvSpPr>
              <p:cNvPr id="479257" name="Line 25"/>
              <p:cNvSpPr>
                <a:spLocks noChangeShapeType="1"/>
              </p:cNvSpPr>
              <p:nvPr/>
            </p:nvSpPr>
            <p:spPr bwMode="auto">
              <a:xfrm>
                <a:off x="316" y="3263"/>
                <a:ext cx="1878" cy="0"/>
              </a:xfrm>
              <a:prstGeom prst="line">
                <a:avLst/>
              </a:prstGeom>
              <a:noFill/>
              <a:ln w="12700">
                <a:solidFill>
                  <a:srgbClr val="B760F9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258" name="Rectangle 26"/>
              <p:cNvSpPr>
                <a:spLocks noChangeArrowheads="1"/>
              </p:cNvSpPr>
              <p:nvPr/>
            </p:nvSpPr>
            <p:spPr bwMode="auto">
              <a:xfrm>
                <a:off x="0" y="3021"/>
                <a:ext cx="1076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b="1">
                    <a:solidFill>
                      <a:schemeClr val="accent2"/>
                    </a:solidFill>
                  </a:rPr>
                  <a:t>MAIN MEMORY</a:t>
                </a:r>
              </a:p>
            </p:txBody>
          </p:sp>
          <p:sp>
            <p:nvSpPr>
              <p:cNvPr id="479259" name="Rectangle 27"/>
              <p:cNvSpPr>
                <a:spLocks noChangeArrowheads="1"/>
              </p:cNvSpPr>
              <p:nvPr/>
            </p:nvSpPr>
            <p:spPr bwMode="auto">
              <a:xfrm>
                <a:off x="1" y="3335"/>
                <a:ext cx="394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b="1">
                    <a:solidFill>
                      <a:schemeClr val="accent2"/>
                    </a:solidFill>
                  </a:rPr>
                  <a:t>DISK</a:t>
                </a:r>
              </a:p>
            </p:txBody>
          </p:sp>
          <p:sp>
            <p:nvSpPr>
              <p:cNvPr id="479260" name="Freeform 28"/>
              <p:cNvSpPr>
                <a:spLocks/>
              </p:cNvSpPr>
              <p:nvPr/>
            </p:nvSpPr>
            <p:spPr bwMode="auto">
              <a:xfrm>
                <a:off x="294" y="2068"/>
                <a:ext cx="656" cy="190"/>
              </a:xfrm>
              <a:custGeom>
                <a:avLst/>
                <a:gdLst/>
                <a:ahLst/>
                <a:cxnLst>
                  <a:cxn ang="0">
                    <a:pos x="0" y="189"/>
                  </a:cxn>
                  <a:cxn ang="0">
                    <a:pos x="3" y="155"/>
                  </a:cxn>
                  <a:cxn ang="0">
                    <a:pos x="16" y="135"/>
                  </a:cxn>
                  <a:cxn ang="0">
                    <a:pos x="23" y="114"/>
                  </a:cxn>
                  <a:cxn ang="0">
                    <a:pos x="50" y="81"/>
                  </a:cxn>
                  <a:cxn ang="0">
                    <a:pos x="71" y="54"/>
                  </a:cxn>
                  <a:cxn ang="0">
                    <a:pos x="98" y="33"/>
                  </a:cxn>
                  <a:cxn ang="0">
                    <a:pos x="126" y="6"/>
                  </a:cxn>
                  <a:cxn ang="0">
                    <a:pos x="146" y="0"/>
                  </a:cxn>
                  <a:cxn ang="0">
                    <a:pos x="166" y="0"/>
                  </a:cxn>
                  <a:cxn ang="0">
                    <a:pos x="186" y="6"/>
                  </a:cxn>
                  <a:cxn ang="0">
                    <a:pos x="207" y="20"/>
                  </a:cxn>
                  <a:cxn ang="0">
                    <a:pos x="227" y="33"/>
                  </a:cxn>
                  <a:cxn ang="0">
                    <a:pos x="248" y="54"/>
                  </a:cxn>
                  <a:cxn ang="0">
                    <a:pos x="268" y="68"/>
                  </a:cxn>
                  <a:cxn ang="0">
                    <a:pos x="289" y="87"/>
                  </a:cxn>
                  <a:cxn ang="0">
                    <a:pos x="317" y="101"/>
                  </a:cxn>
                  <a:cxn ang="0">
                    <a:pos x="344" y="114"/>
                  </a:cxn>
                  <a:cxn ang="0">
                    <a:pos x="364" y="114"/>
                  </a:cxn>
                  <a:cxn ang="0">
                    <a:pos x="391" y="114"/>
                  </a:cxn>
                  <a:cxn ang="0">
                    <a:pos x="412" y="114"/>
                  </a:cxn>
                  <a:cxn ang="0">
                    <a:pos x="439" y="114"/>
                  </a:cxn>
                  <a:cxn ang="0">
                    <a:pos x="467" y="114"/>
                  </a:cxn>
                  <a:cxn ang="0">
                    <a:pos x="494" y="108"/>
                  </a:cxn>
                  <a:cxn ang="0">
                    <a:pos x="514" y="101"/>
                  </a:cxn>
                  <a:cxn ang="0">
                    <a:pos x="549" y="95"/>
                  </a:cxn>
                  <a:cxn ang="0">
                    <a:pos x="576" y="81"/>
                  </a:cxn>
                  <a:cxn ang="0">
                    <a:pos x="596" y="68"/>
                  </a:cxn>
                  <a:cxn ang="0">
                    <a:pos x="617" y="54"/>
                  </a:cxn>
                  <a:cxn ang="0">
                    <a:pos x="637" y="41"/>
                  </a:cxn>
                  <a:cxn ang="0">
                    <a:pos x="655" y="16"/>
                  </a:cxn>
                </a:cxnLst>
                <a:rect l="0" t="0" r="r" b="b"/>
                <a:pathLst>
                  <a:path w="656" h="190">
                    <a:moveTo>
                      <a:pt x="0" y="189"/>
                    </a:moveTo>
                    <a:lnTo>
                      <a:pt x="3" y="155"/>
                    </a:lnTo>
                    <a:lnTo>
                      <a:pt x="16" y="135"/>
                    </a:lnTo>
                    <a:lnTo>
                      <a:pt x="23" y="114"/>
                    </a:lnTo>
                    <a:lnTo>
                      <a:pt x="50" y="81"/>
                    </a:lnTo>
                    <a:lnTo>
                      <a:pt x="71" y="54"/>
                    </a:lnTo>
                    <a:lnTo>
                      <a:pt x="98" y="33"/>
                    </a:lnTo>
                    <a:lnTo>
                      <a:pt x="126" y="6"/>
                    </a:lnTo>
                    <a:lnTo>
                      <a:pt x="146" y="0"/>
                    </a:lnTo>
                    <a:lnTo>
                      <a:pt x="166" y="0"/>
                    </a:lnTo>
                    <a:lnTo>
                      <a:pt x="186" y="6"/>
                    </a:lnTo>
                    <a:lnTo>
                      <a:pt x="207" y="20"/>
                    </a:lnTo>
                    <a:lnTo>
                      <a:pt x="227" y="33"/>
                    </a:lnTo>
                    <a:lnTo>
                      <a:pt x="248" y="54"/>
                    </a:lnTo>
                    <a:lnTo>
                      <a:pt x="268" y="68"/>
                    </a:lnTo>
                    <a:lnTo>
                      <a:pt x="289" y="87"/>
                    </a:lnTo>
                    <a:lnTo>
                      <a:pt x="317" y="101"/>
                    </a:lnTo>
                    <a:lnTo>
                      <a:pt x="344" y="114"/>
                    </a:lnTo>
                    <a:lnTo>
                      <a:pt x="364" y="114"/>
                    </a:lnTo>
                    <a:lnTo>
                      <a:pt x="391" y="114"/>
                    </a:lnTo>
                    <a:lnTo>
                      <a:pt x="412" y="114"/>
                    </a:lnTo>
                    <a:lnTo>
                      <a:pt x="439" y="114"/>
                    </a:lnTo>
                    <a:lnTo>
                      <a:pt x="467" y="114"/>
                    </a:lnTo>
                    <a:lnTo>
                      <a:pt x="494" y="108"/>
                    </a:lnTo>
                    <a:lnTo>
                      <a:pt x="514" y="101"/>
                    </a:lnTo>
                    <a:lnTo>
                      <a:pt x="549" y="95"/>
                    </a:lnTo>
                    <a:lnTo>
                      <a:pt x="576" y="81"/>
                    </a:lnTo>
                    <a:lnTo>
                      <a:pt x="596" y="68"/>
                    </a:lnTo>
                    <a:lnTo>
                      <a:pt x="617" y="54"/>
                    </a:lnTo>
                    <a:lnTo>
                      <a:pt x="637" y="41"/>
                    </a:lnTo>
                    <a:lnTo>
                      <a:pt x="655" y="16"/>
                    </a:lnTo>
                  </a:path>
                </a:pathLst>
              </a:custGeom>
              <a:noFill/>
              <a:ln w="12700" cap="rnd" cmpd="sng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261" name="Rectangle 29"/>
              <p:cNvSpPr>
                <a:spLocks noChangeArrowheads="1"/>
              </p:cNvSpPr>
              <p:nvPr/>
            </p:nvSpPr>
            <p:spPr bwMode="auto">
              <a:xfrm>
                <a:off x="127" y="2243"/>
                <a:ext cx="667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/>
                  <a:t>disk page</a:t>
                </a:r>
              </a:p>
            </p:txBody>
          </p:sp>
          <p:sp>
            <p:nvSpPr>
              <p:cNvPr id="479262" name="Freeform 30"/>
              <p:cNvSpPr>
                <a:spLocks/>
              </p:cNvSpPr>
              <p:nvPr/>
            </p:nvSpPr>
            <p:spPr bwMode="auto">
              <a:xfrm>
                <a:off x="447" y="2507"/>
                <a:ext cx="655" cy="189"/>
              </a:xfrm>
              <a:custGeom>
                <a:avLst/>
                <a:gdLst/>
                <a:ahLst/>
                <a:cxnLst>
                  <a:cxn ang="0">
                    <a:pos x="0" y="188"/>
                  </a:cxn>
                  <a:cxn ang="0">
                    <a:pos x="3" y="154"/>
                  </a:cxn>
                  <a:cxn ang="0">
                    <a:pos x="16" y="134"/>
                  </a:cxn>
                  <a:cxn ang="0">
                    <a:pos x="23" y="114"/>
                  </a:cxn>
                  <a:cxn ang="0">
                    <a:pos x="50" y="81"/>
                  </a:cxn>
                  <a:cxn ang="0">
                    <a:pos x="71" y="54"/>
                  </a:cxn>
                  <a:cxn ang="0">
                    <a:pos x="98" y="33"/>
                  </a:cxn>
                  <a:cxn ang="0">
                    <a:pos x="125" y="6"/>
                  </a:cxn>
                  <a:cxn ang="0">
                    <a:pos x="145" y="0"/>
                  </a:cxn>
                  <a:cxn ang="0">
                    <a:pos x="166" y="0"/>
                  </a:cxn>
                  <a:cxn ang="0">
                    <a:pos x="186" y="6"/>
                  </a:cxn>
                  <a:cxn ang="0">
                    <a:pos x="207" y="20"/>
                  </a:cxn>
                  <a:cxn ang="0">
                    <a:pos x="227" y="33"/>
                  </a:cxn>
                  <a:cxn ang="0">
                    <a:pos x="248" y="54"/>
                  </a:cxn>
                  <a:cxn ang="0">
                    <a:pos x="268" y="67"/>
                  </a:cxn>
                  <a:cxn ang="0">
                    <a:pos x="289" y="87"/>
                  </a:cxn>
                  <a:cxn ang="0">
                    <a:pos x="316" y="100"/>
                  </a:cxn>
                  <a:cxn ang="0">
                    <a:pos x="343" y="114"/>
                  </a:cxn>
                  <a:cxn ang="0">
                    <a:pos x="363" y="114"/>
                  </a:cxn>
                  <a:cxn ang="0">
                    <a:pos x="391" y="114"/>
                  </a:cxn>
                  <a:cxn ang="0">
                    <a:pos x="411" y="114"/>
                  </a:cxn>
                  <a:cxn ang="0">
                    <a:pos x="439" y="114"/>
                  </a:cxn>
                  <a:cxn ang="0">
                    <a:pos x="466" y="114"/>
                  </a:cxn>
                  <a:cxn ang="0">
                    <a:pos x="493" y="107"/>
                  </a:cxn>
                  <a:cxn ang="0">
                    <a:pos x="513" y="100"/>
                  </a:cxn>
                  <a:cxn ang="0">
                    <a:pos x="548" y="94"/>
                  </a:cxn>
                  <a:cxn ang="0">
                    <a:pos x="575" y="81"/>
                  </a:cxn>
                  <a:cxn ang="0">
                    <a:pos x="595" y="67"/>
                  </a:cxn>
                  <a:cxn ang="0">
                    <a:pos x="616" y="54"/>
                  </a:cxn>
                  <a:cxn ang="0">
                    <a:pos x="636" y="40"/>
                  </a:cxn>
                  <a:cxn ang="0">
                    <a:pos x="654" y="16"/>
                  </a:cxn>
                </a:cxnLst>
                <a:rect l="0" t="0" r="r" b="b"/>
                <a:pathLst>
                  <a:path w="655" h="189">
                    <a:moveTo>
                      <a:pt x="0" y="188"/>
                    </a:moveTo>
                    <a:lnTo>
                      <a:pt x="3" y="154"/>
                    </a:lnTo>
                    <a:lnTo>
                      <a:pt x="16" y="134"/>
                    </a:lnTo>
                    <a:lnTo>
                      <a:pt x="23" y="114"/>
                    </a:lnTo>
                    <a:lnTo>
                      <a:pt x="50" y="81"/>
                    </a:lnTo>
                    <a:lnTo>
                      <a:pt x="71" y="54"/>
                    </a:lnTo>
                    <a:lnTo>
                      <a:pt x="98" y="33"/>
                    </a:lnTo>
                    <a:lnTo>
                      <a:pt x="125" y="6"/>
                    </a:lnTo>
                    <a:lnTo>
                      <a:pt x="145" y="0"/>
                    </a:lnTo>
                    <a:lnTo>
                      <a:pt x="166" y="0"/>
                    </a:lnTo>
                    <a:lnTo>
                      <a:pt x="186" y="6"/>
                    </a:lnTo>
                    <a:lnTo>
                      <a:pt x="207" y="20"/>
                    </a:lnTo>
                    <a:lnTo>
                      <a:pt x="227" y="33"/>
                    </a:lnTo>
                    <a:lnTo>
                      <a:pt x="248" y="54"/>
                    </a:lnTo>
                    <a:lnTo>
                      <a:pt x="268" y="67"/>
                    </a:lnTo>
                    <a:lnTo>
                      <a:pt x="289" y="87"/>
                    </a:lnTo>
                    <a:lnTo>
                      <a:pt x="316" y="100"/>
                    </a:lnTo>
                    <a:lnTo>
                      <a:pt x="343" y="114"/>
                    </a:lnTo>
                    <a:lnTo>
                      <a:pt x="363" y="114"/>
                    </a:lnTo>
                    <a:lnTo>
                      <a:pt x="391" y="114"/>
                    </a:lnTo>
                    <a:lnTo>
                      <a:pt x="411" y="114"/>
                    </a:lnTo>
                    <a:lnTo>
                      <a:pt x="439" y="114"/>
                    </a:lnTo>
                    <a:lnTo>
                      <a:pt x="466" y="114"/>
                    </a:lnTo>
                    <a:lnTo>
                      <a:pt x="493" y="107"/>
                    </a:lnTo>
                    <a:lnTo>
                      <a:pt x="513" y="100"/>
                    </a:lnTo>
                    <a:lnTo>
                      <a:pt x="548" y="94"/>
                    </a:lnTo>
                    <a:lnTo>
                      <a:pt x="575" y="81"/>
                    </a:lnTo>
                    <a:lnTo>
                      <a:pt x="595" y="67"/>
                    </a:lnTo>
                    <a:lnTo>
                      <a:pt x="616" y="54"/>
                    </a:lnTo>
                    <a:lnTo>
                      <a:pt x="636" y="40"/>
                    </a:lnTo>
                    <a:lnTo>
                      <a:pt x="654" y="16"/>
                    </a:lnTo>
                  </a:path>
                </a:pathLst>
              </a:custGeom>
              <a:noFill/>
              <a:ln w="12700" cap="rnd" cmpd="sng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263" name="Rectangle 31"/>
              <p:cNvSpPr>
                <a:spLocks noChangeArrowheads="1"/>
              </p:cNvSpPr>
              <p:nvPr/>
            </p:nvSpPr>
            <p:spPr bwMode="auto">
              <a:xfrm>
                <a:off x="171" y="2680"/>
                <a:ext cx="737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/>
                  <a:t>free frame</a:t>
                </a:r>
              </a:p>
            </p:txBody>
          </p:sp>
          <p:sp>
            <p:nvSpPr>
              <p:cNvPr id="479264" name="Line 32"/>
              <p:cNvSpPr>
                <a:spLocks noChangeShapeType="1"/>
              </p:cNvSpPr>
              <p:nvPr/>
            </p:nvSpPr>
            <p:spPr bwMode="auto">
              <a:xfrm>
                <a:off x="2256" y="1677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265" name="Rectangle 33"/>
              <p:cNvSpPr>
                <a:spLocks noChangeArrowheads="1"/>
              </p:cNvSpPr>
              <p:nvPr/>
            </p:nvSpPr>
            <p:spPr bwMode="auto">
              <a:xfrm>
                <a:off x="2320" y="1632"/>
                <a:ext cx="2369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2000" b="1" dirty="0">
                    <a:solidFill>
                      <a:schemeClr val="accent1"/>
                    </a:solidFill>
                  </a:rPr>
                  <a:t>Page Requests from Higher Levels</a:t>
                </a:r>
              </a:p>
            </p:txBody>
          </p:sp>
          <p:sp>
            <p:nvSpPr>
              <p:cNvPr id="479266" name="Rectangle 34"/>
              <p:cNvSpPr>
                <a:spLocks noChangeArrowheads="1"/>
              </p:cNvSpPr>
              <p:nvPr/>
            </p:nvSpPr>
            <p:spPr bwMode="auto">
              <a:xfrm>
                <a:off x="913" y="1771"/>
                <a:ext cx="931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/>
                  <a:t>BUFFER POOL</a:t>
                </a:r>
              </a:p>
            </p:txBody>
          </p:sp>
          <p:sp>
            <p:nvSpPr>
              <p:cNvPr id="479268" name="Rectangle 36"/>
              <p:cNvSpPr>
                <a:spLocks noChangeArrowheads="1"/>
              </p:cNvSpPr>
              <p:nvPr/>
            </p:nvSpPr>
            <p:spPr bwMode="auto">
              <a:xfrm>
                <a:off x="2832" y="3312"/>
                <a:ext cx="1669" cy="40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dirty="0"/>
                  <a:t>choice of frame dictated</a:t>
                </a:r>
              </a:p>
              <a:p>
                <a:pPr eaLnBrk="0" hangingPunct="0"/>
                <a:r>
                  <a:rPr lang="en-US" dirty="0"/>
                  <a:t>by </a:t>
                </a:r>
                <a:r>
                  <a:rPr lang="en-US" dirty="0"/>
                  <a:t>the </a:t>
                </a:r>
                <a:r>
                  <a:rPr lang="en-US" b="1" dirty="0"/>
                  <a:t>replacement </a:t>
                </a:r>
                <a:r>
                  <a:rPr lang="en-US" b="1" dirty="0"/>
                  <a:t>policy</a:t>
                </a:r>
              </a:p>
            </p:txBody>
          </p:sp>
          <p:sp>
            <p:nvSpPr>
              <p:cNvPr id="479269" name="Line 37"/>
              <p:cNvSpPr>
                <a:spLocks noChangeShapeType="1"/>
              </p:cNvSpPr>
              <p:nvPr/>
            </p:nvSpPr>
            <p:spPr bwMode="auto">
              <a:xfrm>
                <a:off x="2282" y="3057"/>
                <a:ext cx="0" cy="346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9279" name="Freeform 47"/>
            <p:cNvSpPr>
              <a:spLocks/>
            </p:cNvSpPr>
            <p:nvPr/>
          </p:nvSpPr>
          <p:spPr bwMode="auto">
            <a:xfrm>
              <a:off x="2352" y="3161"/>
              <a:ext cx="480" cy="233"/>
            </a:xfrm>
            <a:custGeom>
              <a:avLst/>
              <a:gdLst/>
              <a:ahLst/>
              <a:cxnLst>
                <a:cxn ang="0">
                  <a:pos x="480" y="344"/>
                </a:cxn>
                <a:cxn ang="0">
                  <a:pos x="288" y="56"/>
                </a:cxn>
                <a:cxn ang="0">
                  <a:pos x="0" y="8"/>
                </a:cxn>
              </a:cxnLst>
              <a:rect l="0" t="0" r="r" b="b"/>
              <a:pathLst>
                <a:path w="480" h="344">
                  <a:moveTo>
                    <a:pt x="480" y="344"/>
                  </a:moveTo>
                  <a:cubicBezTo>
                    <a:pt x="424" y="228"/>
                    <a:pt x="368" y="112"/>
                    <a:pt x="288" y="56"/>
                  </a:cubicBezTo>
                  <a:cubicBezTo>
                    <a:pt x="208" y="0"/>
                    <a:pt x="104" y="4"/>
                    <a:pt x="0" y="8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563"/>
          </a:xfrm>
        </p:spPr>
        <p:txBody>
          <a:bodyPr/>
          <a:lstStyle/>
          <a:p>
            <a:r>
              <a:rPr lang="en-US" dirty="0"/>
              <a:t>Buffer Management in a DBMS</a:t>
            </a:r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0" y="-22511"/>
            <a:ext cx="12192000" cy="307777"/>
            <a:chOff x="0" y="-22510"/>
            <a:chExt cx="12192000" cy="307777"/>
          </a:xfrm>
        </p:grpSpPr>
        <p:sp>
          <p:nvSpPr>
            <p:cNvPr id="51" name="Rectangle 5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88780" y="-22510"/>
              <a:ext cx="18437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10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Section </a:t>
              </a:r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1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29906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92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9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9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9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276" grpId="0" build="p" animBg="1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Column Stores: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Consider a table: </a:t>
            </a:r>
          </a:p>
          <a:p>
            <a:pPr lvl="1"/>
            <a:r>
              <a:rPr lang="en-US" dirty="0" smtClean="0"/>
              <a:t>Foo (a INTEGER, b INTEGER, c VARCHAR(255), …)</a:t>
            </a:r>
          </a:p>
          <a:p>
            <a:pPr lvl="1"/>
            <a:endParaRPr lang="en-US" dirty="0"/>
          </a:p>
          <a:p>
            <a:r>
              <a:rPr lang="en-US" dirty="0" smtClean="0"/>
              <a:t>And the </a:t>
            </a:r>
            <a:r>
              <a:rPr lang="en-US" dirty="0" smtClean="0"/>
              <a:t>query`: </a:t>
            </a:r>
            <a:endParaRPr lang="en-US" dirty="0" smtClean="0"/>
          </a:p>
          <a:p>
            <a:pPr lvl="1"/>
            <a:r>
              <a:rPr lang="en-US" dirty="0" smtClean="0"/>
              <a:t>SELECT </a:t>
            </a:r>
            <a:r>
              <a:rPr lang="en-US" dirty="0"/>
              <a:t>a</a:t>
            </a:r>
            <a:r>
              <a:rPr lang="en-US" dirty="0" smtClean="0"/>
              <a:t> FROM Foo WHERE a &gt; 10</a:t>
            </a:r>
          </a:p>
          <a:p>
            <a:pPr lvl="1"/>
            <a:endParaRPr lang="en-US" dirty="0"/>
          </a:p>
          <a:p>
            <a:r>
              <a:rPr lang="en-US" dirty="0" smtClean="0"/>
              <a:t>What happens with the previous record format in terms of the bytes that have to be read from the IO subsystem?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E4065-6240-C141-9574-41188974F236}" type="slidenum">
              <a:rPr lang="en-US" smtClean="0"/>
              <a:pPr/>
              <a:t>60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8780" y="-22510"/>
              <a:ext cx="18950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10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</a:t>
              </a:r>
              <a:r>
                <a:rPr lang="en-US" sz="1400" b="1" i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</a:t>
              </a:r>
              <a:r>
                <a:rPr lang="en-US" sz="1400" b="1" i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3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881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5977" y="1334552"/>
            <a:ext cx="8915400" cy="1981199"/>
          </a:xfrm>
        </p:spPr>
        <p:txBody>
          <a:bodyPr>
            <a:normAutofit/>
          </a:bodyPr>
          <a:lstStyle/>
          <a:p>
            <a:r>
              <a:rPr lang="en-US" dirty="0"/>
              <a:t>Store data “vertically”</a:t>
            </a:r>
          </a:p>
          <a:p>
            <a:r>
              <a:rPr lang="en-US" dirty="0"/>
              <a:t>Contrast that with a “row-store” that stores all the attributes of a tuple/record contiguously</a:t>
            </a:r>
          </a:p>
          <a:p>
            <a:pPr lvl="1"/>
            <a:r>
              <a:rPr lang="en-US" dirty="0"/>
              <a:t>The previous record formats are </a:t>
            </a:r>
            <a:r>
              <a:rPr lang="en-US" dirty="0"/>
              <a:t>“</a:t>
            </a:r>
            <a:r>
              <a:rPr lang="en-US" dirty="0"/>
              <a:t>row stores</a:t>
            </a:r>
            <a:r>
              <a:rPr lang="en-US" dirty="0"/>
              <a:t>”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E4065-6240-C141-9574-41188974F236}" type="slidenum">
              <a:rPr lang="en-US" smtClean="0"/>
              <a:pPr/>
              <a:t>61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735667" y="3315751"/>
            <a:ext cx="3886200" cy="381000"/>
            <a:chOff x="990600" y="4038600"/>
            <a:chExt cx="4876800" cy="304800"/>
          </a:xfrm>
        </p:grpSpPr>
        <p:sp>
          <p:nvSpPr>
            <p:cNvPr id="8" name="Rectangle 7"/>
            <p:cNvSpPr/>
            <p:nvPr/>
          </p:nvSpPr>
          <p:spPr>
            <a:xfrm>
              <a:off x="990600" y="4038600"/>
              <a:ext cx="9144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111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905000" y="4038600"/>
              <a:ext cx="9144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212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819400" y="4038600"/>
              <a:ext cx="30480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It was a cold morning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735667" y="3696751"/>
            <a:ext cx="3886200" cy="381000"/>
            <a:chOff x="990600" y="4038600"/>
            <a:chExt cx="4876800" cy="304800"/>
          </a:xfrm>
        </p:grpSpPr>
        <p:sp>
          <p:nvSpPr>
            <p:cNvPr id="13" name="Rectangle 12"/>
            <p:cNvSpPr/>
            <p:nvPr/>
          </p:nvSpPr>
          <p:spPr>
            <a:xfrm>
              <a:off x="990600" y="4038600"/>
              <a:ext cx="9144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222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905000" y="4038600"/>
              <a:ext cx="9144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222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819400" y="4038600"/>
              <a:ext cx="30480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Warm and sunny here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735667" y="4077751"/>
            <a:ext cx="3886200" cy="381000"/>
            <a:chOff x="990600" y="4038600"/>
            <a:chExt cx="4876800" cy="304800"/>
          </a:xfrm>
        </p:grpSpPr>
        <p:sp>
          <p:nvSpPr>
            <p:cNvPr id="17" name="Rectangle 16"/>
            <p:cNvSpPr/>
            <p:nvPr/>
          </p:nvSpPr>
          <p:spPr>
            <a:xfrm>
              <a:off x="990600" y="4038600"/>
              <a:ext cx="9144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333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905000" y="4038600"/>
              <a:ext cx="9144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232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819400" y="4038600"/>
              <a:ext cx="30480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Artic winter conditions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735667" y="4458751"/>
            <a:ext cx="3886200" cy="381000"/>
            <a:chOff x="990600" y="4038600"/>
            <a:chExt cx="4876800" cy="304800"/>
          </a:xfrm>
        </p:grpSpPr>
        <p:sp>
          <p:nvSpPr>
            <p:cNvPr id="21" name="Rectangle 20"/>
            <p:cNvSpPr/>
            <p:nvPr/>
          </p:nvSpPr>
          <p:spPr>
            <a:xfrm>
              <a:off x="990600" y="4038600"/>
              <a:ext cx="9144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444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905000" y="4038600"/>
              <a:ext cx="9144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242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819400" y="4038600"/>
              <a:ext cx="30480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Tropical weather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Oval 23"/>
          <p:cNvSpPr/>
          <p:nvPr/>
        </p:nvSpPr>
        <p:spPr>
          <a:xfrm>
            <a:off x="3259667" y="4915951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259667" y="5144551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259667" y="5373151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307668" y="3315751"/>
            <a:ext cx="728663" cy="381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111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179205" y="3315751"/>
            <a:ext cx="728663" cy="381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212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069793" y="3315751"/>
            <a:ext cx="2428875" cy="381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It was a cold morning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307668" y="3696751"/>
            <a:ext cx="728663" cy="381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222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179205" y="3696751"/>
            <a:ext cx="728663" cy="381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222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069793" y="3696751"/>
            <a:ext cx="2428875" cy="381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Warm and sunny here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307668" y="4077751"/>
            <a:ext cx="728663" cy="381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333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179205" y="4077751"/>
            <a:ext cx="728663" cy="381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232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069793" y="4077751"/>
            <a:ext cx="2428875" cy="381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Artic winter conditions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307668" y="4458751"/>
            <a:ext cx="728663" cy="381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444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179205" y="4458751"/>
            <a:ext cx="728663" cy="381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242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069793" y="4458751"/>
            <a:ext cx="2428875" cy="381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Tropical weather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6612467" y="4992151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612467" y="5220751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612467" y="5449351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450667" y="4992151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7450667" y="5220751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450667" y="5449351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9355667" y="4992151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9355667" y="5220751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9355667" y="5449351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6233539" y="5599519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File 1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7224139" y="5599519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File 2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8898468" y="5599519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File 3</a:t>
            </a:r>
            <a:endParaRPr lang="en-US" dirty="0"/>
          </a:p>
        </p:txBody>
      </p:sp>
      <p:sp>
        <p:nvSpPr>
          <p:cNvPr id="58" name="Pentagon 57"/>
          <p:cNvSpPr/>
          <p:nvPr/>
        </p:nvSpPr>
        <p:spPr>
          <a:xfrm>
            <a:off x="5774267" y="3849151"/>
            <a:ext cx="381000" cy="5334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Column Stores: Motivation</a:t>
            </a:r>
            <a:endParaRPr lang="en-US" dirty="0"/>
          </a:p>
        </p:txBody>
      </p:sp>
      <p:grpSp>
        <p:nvGrpSpPr>
          <p:cNvPr id="60" name="Group 5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61" name="Rectangle 6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88780" y="-22510"/>
              <a:ext cx="18950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10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</a:t>
              </a:r>
              <a:r>
                <a:rPr lang="en-US" sz="1400" b="1" i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</a:t>
              </a:r>
              <a:r>
                <a:rPr lang="en-US" sz="1400" b="1" i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3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3737129" y="5968851"/>
            <a:ext cx="697402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Each file is a set of pages. </a:t>
            </a:r>
          </a:p>
          <a:p>
            <a:pPr algn="ctr"/>
            <a:r>
              <a:rPr lang="en-US" sz="2400" dirty="0"/>
              <a:t>Columns can be stored in compressed form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4128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41" grpId="0" animBg="1"/>
      <p:bldP spid="42" grpId="0" animBg="1"/>
      <p:bldP spid="43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5" grpId="0"/>
      <p:bldP spid="56" grpId="0"/>
      <p:bldP spid="57" grpId="0"/>
      <p:bldP spid="58" grpId="0" animBg="1"/>
      <p:bldP spid="6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there any disadvantages associated with column stores?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E4065-6240-C141-9574-41188974F236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33601" y="2743201"/>
            <a:ext cx="7046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Updates are slower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Retrieving back more than one attribute can be slower, e.g. Queries like SELECT * are slower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Column Stores: Motivation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950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10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</a:t>
              </a:r>
              <a:r>
                <a:rPr lang="en-US" sz="1400" b="1" i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</a:t>
              </a:r>
              <a:r>
                <a:rPr lang="en-US" sz="1400" b="1" i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3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906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5FE80-8C52-5B4F-BD44-665E90378C2A}" type="slidenum">
              <a:rPr lang="en-US"/>
              <a:pPr/>
              <a:t>7</a:t>
            </a:fld>
            <a:endParaRPr lang="en-US"/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563"/>
          </a:xfrm>
        </p:spPr>
        <p:txBody>
          <a:bodyPr/>
          <a:lstStyle/>
          <a:p>
            <a:r>
              <a:rPr lang="en-US" dirty="0"/>
              <a:t>Buffer </a:t>
            </a:r>
            <a:r>
              <a:rPr lang="en-US" dirty="0" smtClean="0"/>
              <a:t>Manager</a:t>
            </a:r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0" y="-22511"/>
            <a:ext cx="12192000" cy="307777"/>
            <a:chOff x="0" y="-22510"/>
            <a:chExt cx="12192000" cy="307777"/>
          </a:xfrm>
        </p:grpSpPr>
        <p:sp>
          <p:nvSpPr>
            <p:cNvPr id="51" name="Rectangle 5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88780" y="-22510"/>
              <a:ext cx="18437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10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Section </a:t>
              </a:r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1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46" name="Content Placeholder 2"/>
          <p:cNvSpPr>
            <a:spLocks noGrp="1"/>
          </p:cNvSpPr>
          <p:nvPr>
            <p:ph idx="1"/>
          </p:nvPr>
        </p:nvSpPr>
        <p:spPr>
          <a:xfrm>
            <a:off x="609599" y="1600201"/>
            <a:ext cx="10938933" cy="496569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200" dirty="0"/>
              <a:t>Bookkeeping per frame: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3200" b="1" i="1" dirty="0" smtClean="0"/>
              <a:t>Pin </a:t>
            </a:r>
            <a:r>
              <a:rPr lang="en-US" sz="3200" b="1" i="1" dirty="0"/>
              <a:t>count </a:t>
            </a:r>
            <a:r>
              <a:rPr lang="en-US" sz="3200" dirty="0"/>
              <a:t>: # users of the page in the frame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3200" i="1" dirty="0">
                <a:solidFill>
                  <a:schemeClr val="accent1"/>
                </a:solidFill>
              </a:rPr>
              <a:t>Pinning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/>
              <a:t>: Indicate that the page is in use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3200" i="1" dirty="0">
                <a:solidFill>
                  <a:srgbClr val="AD0101"/>
                </a:solidFill>
              </a:rPr>
              <a:t>Unpinning</a:t>
            </a:r>
            <a:r>
              <a:rPr lang="en-US" sz="3200" dirty="0">
                <a:solidFill>
                  <a:srgbClr val="AD0101"/>
                </a:solidFill>
              </a:rPr>
              <a:t> </a:t>
            </a:r>
            <a:r>
              <a:rPr lang="en-US" sz="3200" dirty="0"/>
              <a:t>: Release the page, and also indicate if the page is </a:t>
            </a:r>
            <a:r>
              <a:rPr lang="en-US" sz="3200" i="1" dirty="0">
                <a:solidFill>
                  <a:srgbClr val="AD0101"/>
                </a:solidFill>
              </a:rPr>
              <a:t>dirtied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3200" b="1" i="1" dirty="0" smtClean="0"/>
              <a:t>Dirty </a:t>
            </a:r>
            <a:r>
              <a:rPr lang="en-US" sz="3200" b="1" i="1" dirty="0"/>
              <a:t>bit</a:t>
            </a:r>
            <a:r>
              <a:rPr lang="en-US" sz="3200" i="1" dirty="0">
                <a:solidFill>
                  <a:schemeClr val="accent2"/>
                </a:solidFill>
              </a:rPr>
              <a:t> </a:t>
            </a:r>
            <a:r>
              <a:rPr lang="en-US" sz="3200" dirty="0"/>
              <a:t>: Indicates if changes must be propagated to disk</a:t>
            </a:r>
            <a:endParaRPr lang="en-US" sz="3200" dirty="0"/>
          </a:p>
        </p:txBody>
      </p:sp>
      <p:sp>
        <p:nvSpPr>
          <p:cNvPr id="47" name="Text Box 12"/>
          <p:cNvSpPr txBox="1">
            <a:spLocks noChangeArrowheads="1"/>
          </p:cNvSpPr>
          <p:nvPr/>
        </p:nvSpPr>
        <p:spPr bwMode="auto">
          <a:xfrm>
            <a:off x="7924800" y="898242"/>
            <a:ext cx="3429000" cy="1239838"/>
          </a:xfrm>
          <a:prstGeom prst="rect">
            <a:avLst/>
          </a:prstGeom>
          <a:solidFill>
            <a:srgbClr val="CCECFF">
              <a:alpha val="50000"/>
            </a:srgbClr>
          </a:solidFill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60000"/>
              <a:buFont typeface="Wingdings" charset="2"/>
              <a:buNone/>
            </a:pPr>
            <a:r>
              <a:rPr lang="en-US" sz="2000" dirty="0">
                <a:solidFill>
                  <a:schemeClr val="hlink"/>
                </a:solidFill>
              </a:rPr>
              <a:t>2 requestors want to modify the same page?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60000"/>
              <a:buFont typeface="Wingdings" charset="2"/>
              <a:buNone/>
            </a:pPr>
            <a:r>
              <a:rPr lang="en-US" sz="1600" dirty="0">
                <a:solidFill>
                  <a:schemeClr val="tx2"/>
                </a:solidFill>
              </a:rPr>
              <a:t>Handled by the concurrency control manager (using locks)</a:t>
            </a:r>
          </a:p>
        </p:txBody>
      </p:sp>
    </p:spTree>
    <p:extLst>
      <p:ext uri="{BB962C8B-B14F-4D97-AF65-F5344CB8AC3E}">
        <p14:creationId xmlns:p14="http://schemas.microsoft.com/office/powerpoint/2010/main" val="165339009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uiExpand="1" build="p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5FE80-8C52-5B4F-BD44-665E90378C2A}" type="slidenum">
              <a:rPr lang="en-US"/>
              <a:pPr/>
              <a:t>8</a:t>
            </a:fld>
            <a:endParaRPr lang="en-US"/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563"/>
          </a:xfrm>
        </p:spPr>
        <p:txBody>
          <a:bodyPr/>
          <a:lstStyle/>
          <a:p>
            <a:r>
              <a:rPr lang="en-US" dirty="0"/>
              <a:t>Buffer </a:t>
            </a:r>
            <a:r>
              <a:rPr lang="en-US" dirty="0" smtClean="0"/>
              <a:t>Manager</a:t>
            </a:r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0" y="-22511"/>
            <a:ext cx="12192000" cy="307777"/>
            <a:chOff x="0" y="-22510"/>
            <a:chExt cx="12192000" cy="307777"/>
          </a:xfrm>
        </p:grpSpPr>
        <p:sp>
          <p:nvSpPr>
            <p:cNvPr id="51" name="Rectangle 5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88780" y="-22510"/>
              <a:ext cx="18437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10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Section </a:t>
              </a:r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1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46" name="Content Placeholder 2"/>
          <p:cNvSpPr>
            <a:spLocks noGrp="1"/>
          </p:cNvSpPr>
          <p:nvPr>
            <p:ph idx="1"/>
          </p:nvPr>
        </p:nvSpPr>
        <p:spPr>
          <a:xfrm>
            <a:off x="626533" y="1540669"/>
            <a:ext cx="10938933" cy="496569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000" dirty="0"/>
              <a:t>When a Page is requested: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3000" dirty="0"/>
              <a:t>In buffer pool -&gt; return a handle to the frame. Done!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3000" dirty="0"/>
              <a:t>Increment the pin count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3000" dirty="0"/>
              <a:t>Not in the buffer pool: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SzPct val="75000"/>
            </a:pPr>
            <a:r>
              <a:rPr lang="en-US" sz="3000" dirty="0"/>
              <a:t>Choose a frame for </a:t>
            </a:r>
            <a:r>
              <a:rPr lang="en-US" sz="3000" i="1" dirty="0">
                <a:solidFill>
                  <a:schemeClr val="accent2"/>
                </a:solidFill>
              </a:rPr>
              <a:t>replacement</a:t>
            </a:r>
          </a:p>
          <a:p>
            <a:pPr marL="914400" lvl="2" indent="0">
              <a:lnSpc>
                <a:spcPct val="120000"/>
              </a:lnSpc>
              <a:spcBef>
                <a:spcPts val="0"/>
              </a:spcBef>
              <a:buSzPct val="75000"/>
              <a:buNone/>
            </a:pPr>
            <a:r>
              <a:rPr lang="en-US" sz="3000" b="1" i="1" dirty="0"/>
              <a:t>    </a:t>
            </a:r>
            <a:r>
              <a:rPr lang="en-US" sz="3000" b="1" dirty="0"/>
              <a:t>(Only replace pages with pin count == 0)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SzPct val="75000"/>
            </a:pPr>
            <a:r>
              <a:rPr lang="en-US" sz="3000" dirty="0"/>
              <a:t>If frame is dirty, write it to disk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SzPct val="75000"/>
            </a:pPr>
            <a:r>
              <a:rPr lang="en-US" sz="3000" dirty="0"/>
              <a:t>Read requested page into chosen frame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SzPct val="75000"/>
            </a:pPr>
            <a:r>
              <a:rPr lang="en-US" sz="3000" dirty="0"/>
              <a:t>Pin the page and return its address</a:t>
            </a:r>
            <a:endParaRPr lang="en-US" sz="3000" dirty="0"/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8267700" y="4913594"/>
            <a:ext cx="3429000" cy="995363"/>
          </a:xfrm>
          <a:prstGeom prst="rect">
            <a:avLst/>
          </a:prstGeom>
          <a:solidFill>
            <a:srgbClr val="F5D2C7">
              <a:alpha val="50000"/>
            </a:srgbClr>
          </a:solidFill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60000"/>
              <a:buFont typeface="Wingdings" charset="2"/>
              <a:buNone/>
            </a:pPr>
            <a:r>
              <a:rPr lang="en-US" sz="2000" dirty="0">
                <a:solidFill>
                  <a:schemeClr val="hlink"/>
                </a:solidFill>
              </a:rPr>
              <a:t>Can you tell the # current users of a page in the BP?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60000"/>
              <a:buFont typeface="Wingdings" charset="2"/>
              <a:buNone/>
            </a:pPr>
            <a:r>
              <a:rPr lang="en-US" sz="1600" dirty="0">
                <a:solidFill>
                  <a:schemeClr val="tx2"/>
                </a:solidFill>
              </a:rPr>
              <a:t>Pin Count!</a:t>
            </a:r>
          </a:p>
        </p:txBody>
      </p:sp>
    </p:spTree>
    <p:extLst>
      <p:ext uri="{BB962C8B-B14F-4D97-AF65-F5344CB8AC3E}">
        <p14:creationId xmlns:p14="http://schemas.microsoft.com/office/powerpoint/2010/main" val="138554701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143000" indent="-1143000">
              <a:buFont typeface="+mj-lt"/>
              <a:buAutoNum type="arabicPeriod" startAt="2"/>
            </a:pPr>
            <a:r>
              <a:rPr lang="en-US" dirty="0" smtClean="0"/>
              <a:t>Replacement Policies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9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8780" y="-22510"/>
              <a:ext cx="18437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10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Section </a:t>
              </a:r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2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327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6767</TotalTime>
  <Words>2537</Words>
  <Application>Microsoft Macintosh PowerPoint</Application>
  <PresentationFormat>Widescreen</PresentationFormat>
  <Paragraphs>621</Paragraphs>
  <Slides>62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9" baseType="lpstr">
      <vt:lpstr>Calibri</vt:lpstr>
      <vt:lpstr>Calibri Light</vt:lpstr>
      <vt:lpstr>Tahoma</vt:lpstr>
      <vt:lpstr>Times New Roman</vt:lpstr>
      <vt:lpstr>Wingdings</vt:lpstr>
      <vt:lpstr>Arial</vt:lpstr>
      <vt:lpstr>Office Theme</vt:lpstr>
      <vt:lpstr>Lecture 10: Buffer Manager and File Organization</vt:lpstr>
      <vt:lpstr>Today’s Lecture</vt:lpstr>
      <vt:lpstr> Buffer Manager</vt:lpstr>
      <vt:lpstr>What you will learn about in this section</vt:lpstr>
      <vt:lpstr>The Buffer (Pool)</vt:lpstr>
      <vt:lpstr>Buffer Management in a DBMS</vt:lpstr>
      <vt:lpstr>Buffer Manager</vt:lpstr>
      <vt:lpstr>Buffer Manager</vt:lpstr>
      <vt:lpstr>Replacement Policies</vt:lpstr>
      <vt:lpstr>What you will learn about in this section</vt:lpstr>
      <vt:lpstr>Buffer replacement policy</vt:lpstr>
      <vt:lpstr>LRU</vt:lpstr>
      <vt:lpstr>LRU Example</vt:lpstr>
      <vt:lpstr>LRU Example</vt:lpstr>
      <vt:lpstr>LRU Example</vt:lpstr>
      <vt:lpstr>LRU Example</vt:lpstr>
      <vt:lpstr>LRU Example</vt:lpstr>
      <vt:lpstr>LRU Example</vt:lpstr>
      <vt:lpstr>Clock</vt:lpstr>
      <vt:lpstr>Clock Example</vt:lpstr>
      <vt:lpstr>Clock Example</vt:lpstr>
      <vt:lpstr>Clock Example</vt:lpstr>
      <vt:lpstr>Clock Example</vt:lpstr>
      <vt:lpstr>Clock Example</vt:lpstr>
      <vt:lpstr>Clock Example</vt:lpstr>
      <vt:lpstr>Clock Example</vt:lpstr>
      <vt:lpstr>Clock Example</vt:lpstr>
      <vt:lpstr>Clock Example</vt:lpstr>
      <vt:lpstr>Clock Example</vt:lpstr>
      <vt:lpstr>Clock Example</vt:lpstr>
      <vt:lpstr>Clock Example</vt:lpstr>
      <vt:lpstr>Clock Example</vt:lpstr>
      <vt:lpstr>Clock Example</vt:lpstr>
      <vt:lpstr>Sequential Flooding</vt:lpstr>
      <vt:lpstr>Sequential Flooding Example</vt:lpstr>
      <vt:lpstr>Sequential Flooding Example</vt:lpstr>
      <vt:lpstr>Sequential Flooding Example</vt:lpstr>
      <vt:lpstr>Sequential Flooding Example</vt:lpstr>
      <vt:lpstr>Sequential Flooding Example</vt:lpstr>
      <vt:lpstr>Sequential Flooding Example</vt:lpstr>
      <vt:lpstr>Sequential Flooding Example</vt:lpstr>
      <vt:lpstr>Sequential Flooding Example</vt:lpstr>
      <vt:lpstr>Sequential Flooding</vt:lpstr>
      <vt:lpstr>Files and Records</vt:lpstr>
      <vt:lpstr>What you will learn about in this section</vt:lpstr>
      <vt:lpstr>Managing Disk Space</vt:lpstr>
      <vt:lpstr>File Operations </vt:lpstr>
      <vt:lpstr>File Organization: Unordered (Heap) Files</vt:lpstr>
      <vt:lpstr>Heap File as a List</vt:lpstr>
      <vt:lpstr>Heap File as a Page Directory</vt:lpstr>
      <vt:lpstr>Managing Disk Space</vt:lpstr>
      <vt:lpstr>Page Organization: Page Formats</vt:lpstr>
      <vt:lpstr>Page Formats: Fixed Length Records</vt:lpstr>
      <vt:lpstr>Page Formats: Fixed Length Records</vt:lpstr>
      <vt:lpstr>Page Formats: Variable Length Records</vt:lpstr>
      <vt:lpstr>Page Formats: Variable Length Records</vt:lpstr>
      <vt:lpstr>Page Formats: Variable Length Records</vt:lpstr>
      <vt:lpstr>PowerPoint Presentation</vt:lpstr>
      <vt:lpstr>PowerPoint Presentation</vt:lpstr>
      <vt:lpstr>Column Stores: Motivation</vt:lpstr>
      <vt:lpstr>Column Stores: Motivation</vt:lpstr>
      <vt:lpstr>Column Stores: Motivation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4: The ER Model</dc:title>
  <dc:creator>Alex Ratner</dc:creator>
  <cp:lastModifiedBy>Theodoros Rekatsinas</cp:lastModifiedBy>
  <cp:revision>457</cp:revision>
  <cp:lastPrinted>2017-10-04T01:54:06Z</cp:lastPrinted>
  <dcterms:created xsi:type="dcterms:W3CDTF">2015-09-18T05:48:25Z</dcterms:created>
  <dcterms:modified xsi:type="dcterms:W3CDTF">2017-10-06T18:28:56Z</dcterms:modified>
</cp:coreProperties>
</file>