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7" r:id="rId2"/>
    <p:sldId id="801" r:id="rId3"/>
    <p:sldId id="761" r:id="rId4"/>
    <p:sldId id="802" r:id="rId5"/>
    <p:sldId id="803" r:id="rId6"/>
    <p:sldId id="804" r:id="rId7"/>
    <p:sldId id="805" r:id="rId8"/>
    <p:sldId id="806" r:id="rId9"/>
    <p:sldId id="800" r:id="rId10"/>
    <p:sldId id="807" r:id="rId11"/>
    <p:sldId id="808" r:id="rId12"/>
    <p:sldId id="809" r:id="rId13"/>
    <p:sldId id="810" r:id="rId14"/>
    <p:sldId id="812" r:id="rId15"/>
    <p:sldId id="813" r:id="rId16"/>
    <p:sldId id="814" r:id="rId17"/>
    <p:sldId id="815" r:id="rId18"/>
    <p:sldId id="811" r:id="rId19"/>
    <p:sldId id="816" r:id="rId20"/>
    <p:sldId id="817" r:id="rId21"/>
    <p:sldId id="818" r:id="rId22"/>
    <p:sldId id="819" r:id="rId23"/>
    <p:sldId id="821" r:id="rId24"/>
    <p:sldId id="822" r:id="rId25"/>
    <p:sldId id="82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6777F86-1AD3-E745-8504-58BCD5495FDB}">
          <p14:sldIdLst>
            <p14:sldId id="257"/>
            <p14:sldId id="801"/>
            <p14:sldId id="761"/>
            <p14:sldId id="802"/>
            <p14:sldId id="803"/>
            <p14:sldId id="804"/>
            <p14:sldId id="805"/>
            <p14:sldId id="806"/>
            <p14:sldId id="800"/>
            <p14:sldId id="807"/>
            <p14:sldId id="808"/>
            <p14:sldId id="809"/>
            <p14:sldId id="810"/>
            <p14:sldId id="812"/>
            <p14:sldId id="813"/>
            <p14:sldId id="814"/>
            <p14:sldId id="815"/>
            <p14:sldId id="811"/>
            <p14:sldId id="816"/>
            <p14:sldId id="817"/>
            <p14:sldId id="818"/>
            <p14:sldId id="819"/>
            <p14:sldId id="821"/>
            <p14:sldId id="822"/>
            <p14:sldId id="8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BDBEBD"/>
    <a:srgbClr val="00E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2"/>
    <p:restoredTop sz="93887"/>
  </p:normalViewPr>
  <p:slideViewPr>
    <p:cSldViewPr snapToGrid="0" snapToObjects="1">
      <p:cViewPr>
        <p:scale>
          <a:sx n="81" d="100"/>
          <a:sy n="81" d="100"/>
        </p:scale>
        <p:origin x="1424" y="23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8A9A7-2F8A-8542-A5B3-1DCBE9DCB46D}" type="datetimeFigureOut">
              <a:rPr lang="en-US" smtClean="0"/>
              <a:t>4/24/18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1345F-47DA-8D41-A25D-7C1673F27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5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99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66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1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380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8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362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457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126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45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6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7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60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81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53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59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48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5508-BB0A-464D-ADEF-3A0075ABE227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59A3-DF54-4C46-A244-9A1C3258A5D5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1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3A13-4A4C-C245-A282-B82029FF14A9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1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BABF-E9B9-0B48-88BB-0E26979FE3C3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6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F0DC-4CC6-E74B-ADE9-A3A724E54A70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2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A4E7-51A4-4043-B144-32E78EB53B2F}" type="datetime1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5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3EF-D8E3-0440-8139-36EEB92428E3}" type="datetime1">
              <a:rPr lang="en-US" smtClean="0"/>
              <a:t>4/24/18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3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77A2-9965-7C42-98E1-8D5C145B4EDB}" type="datetime1">
              <a:rPr lang="en-US" smtClean="0"/>
              <a:t>4/24/18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1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7D39-643B-3A4B-8B1B-C9B22069A6E3}" type="datetime1">
              <a:rPr lang="en-US" smtClean="0"/>
              <a:t>4/24/18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1225-698E-4144-BE2D-C0FAD87E1DE5}" type="datetime1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4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CE43-A1E8-1340-A845-87D6176A44FB}" type="datetime1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3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80DAD-0F0E-1C48-9551-E0290ADDD356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15754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Lecture </a:t>
            </a:r>
            <a:r>
              <a:rPr lang="en-US" dirty="0" smtClean="0"/>
              <a:t>24: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Model Hub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Facilities: </a:t>
            </a:r>
            <a:r>
              <a:rPr lang="en-US" dirty="0" err="1" smtClean="0"/>
              <a:t>EnumerationQueries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1033234" cy="4486275"/>
          </a:xfrm>
        </p:spPr>
        <p:txBody>
          <a:bodyPr>
            <a:normAutofit/>
          </a:bodyPr>
          <a:lstStyle/>
          <a:p>
            <a:r>
              <a:rPr lang="en-US" dirty="0" smtClean="0"/>
              <a:t>Select models from repo</a:t>
            </a:r>
          </a:p>
          <a:p>
            <a:r>
              <a:rPr lang="en-US" dirty="0" smtClean="0"/>
              <a:t>Slice models to get components</a:t>
            </a:r>
          </a:p>
          <a:p>
            <a:r>
              <a:rPr lang="en-US" dirty="0" smtClean="0"/>
              <a:t>Construct new models by mutating existing ones</a:t>
            </a:r>
          </a:p>
          <a:p>
            <a:r>
              <a:rPr lang="en-US" dirty="0" smtClean="0"/>
              <a:t>Try new </a:t>
            </a:r>
            <a:r>
              <a:rPr lang="en-US" dirty="0" err="1" smtClean="0"/>
              <a:t>configs</a:t>
            </a:r>
            <a:r>
              <a:rPr lang="en-US" dirty="0" smtClean="0"/>
              <a:t> on existing models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Design a domain-specific language for </a:t>
            </a:r>
            <a:r>
              <a:rPr lang="en-US" dirty="0" err="1" smtClean="0"/>
              <a:t>ModelHub</a:t>
            </a:r>
            <a:r>
              <a:rPr lang="en-US" dirty="0" smtClean="0"/>
              <a:t>. Based on SQL.</a:t>
            </a:r>
          </a:p>
        </p:txBody>
      </p:sp>
    </p:spTree>
    <p:extLst>
      <p:ext uri="{BB962C8B-B14F-4D97-AF65-F5344CB8AC3E}">
        <p14:creationId xmlns:p14="http://schemas.microsoft.com/office/powerpoint/2010/main" val="98926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DQL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356724"/>
            <a:ext cx="10602945" cy="244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1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DQL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536" y="2331326"/>
            <a:ext cx="11637464" cy="283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24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DQL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6805" y="2470587"/>
            <a:ext cx="9478702" cy="214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1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DQL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460" y="1984264"/>
            <a:ext cx="9096653" cy="340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2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Archival Storage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4292600" cy="4486275"/>
          </a:xfrm>
        </p:spPr>
        <p:txBody>
          <a:bodyPr>
            <a:normAutofit/>
          </a:bodyPr>
          <a:lstStyle/>
          <a:p>
            <a:r>
              <a:rPr lang="en-US" dirty="0" smtClean="0"/>
              <a:t>Use a version graph</a:t>
            </a:r>
            <a:endParaRPr lang="en-US" dirty="0"/>
          </a:p>
          <a:p>
            <a:r>
              <a:rPr lang="en-US" dirty="0" smtClean="0"/>
              <a:t>Snapshots corresponds to model instances during training</a:t>
            </a:r>
          </a:p>
          <a:p>
            <a:r>
              <a:rPr lang="en-US" dirty="0" smtClean="0"/>
              <a:t>Nodes </a:t>
            </a:r>
            <a:r>
              <a:rPr lang="en-US" dirty="0"/>
              <a:t>V</a:t>
            </a:r>
            <a:r>
              <a:rPr lang="en-US" dirty="0" smtClean="0"/>
              <a:t> correspond to model versions</a:t>
            </a:r>
          </a:p>
          <a:p>
            <a:endParaRPr lang="en-US" dirty="0"/>
          </a:p>
          <a:p>
            <a:r>
              <a:rPr lang="en-US" dirty="0" smtClean="0"/>
              <a:t>Question: How do you store all this data?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0" y="1793054"/>
            <a:ext cx="70612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4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765221" cy="4486275"/>
          </a:xfrm>
        </p:spPr>
        <p:txBody>
          <a:bodyPr>
            <a:normAutofit/>
          </a:bodyPr>
          <a:lstStyle/>
          <a:p>
            <a:r>
              <a:rPr lang="en-US" dirty="0" smtClean="0"/>
              <a:t>Similarity among fine-tuned models (e.g., similar parameters)</a:t>
            </a:r>
          </a:p>
          <a:p>
            <a:r>
              <a:rPr lang="en-US" dirty="0" smtClean="0"/>
              <a:t>Co-usage constraints</a:t>
            </a:r>
          </a:p>
          <a:p>
            <a:r>
              <a:rPr lang="en-US" dirty="0" smtClean="0"/>
              <a:t>Low-precision tolerance (DNNs tolerate small variances)</a:t>
            </a:r>
          </a:p>
          <a:p>
            <a:r>
              <a:rPr lang="en-US" dirty="0" smtClean="0"/>
              <a:t>Unbalanced access frequencies (not all models are great)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86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765221" cy="44862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standard tricks:</a:t>
            </a:r>
          </a:p>
          <a:p>
            <a:pPr lvl="1"/>
            <a:r>
              <a:rPr lang="en-US" dirty="0" smtClean="0"/>
              <a:t>Lower the precision</a:t>
            </a:r>
          </a:p>
          <a:p>
            <a:pPr lvl="1"/>
            <a:r>
              <a:rPr lang="en-US" dirty="0" smtClean="0"/>
              <a:t>Used fixed point encoding</a:t>
            </a:r>
          </a:p>
          <a:p>
            <a:pPr lvl="1"/>
            <a:r>
              <a:rPr lang="en-US" dirty="0" smtClean="0"/>
              <a:t>Quantization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Still high-entropy of float numbers</a:t>
            </a:r>
          </a:p>
          <a:p>
            <a:pPr lvl="1"/>
            <a:r>
              <a:rPr lang="en-US" dirty="0" smtClean="0"/>
              <a:t>Separate high-order and low-order bits</a:t>
            </a:r>
          </a:p>
          <a:p>
            <a:pPr lvl="1"/>
            <a:r>
              <a:rPr lang="en-US" dirty="0" smtClean="0"/>
              <a:t>Float matrix is stored in multiple chuncks:8 high-order bits first rest are segmented in one byte per chunk.</a:t>
            </a:r>
          </a:p>
          <a:p>
            <a:pPr lvl="1"/>
            <a:endParaRPr lang="en-US" dirty="0"/>
          </a:p>
          <a:p>
            <a:r>
              <a:rPr lang="en-US" dirty="0" smtClean="0"/>
              <a:t>Delta encoding between </a:t>
            </a:r>
            <a:r>
              <a:rPr lang="en-US" dirty="0" err="1" smtClean="0"/>
              <a:t>checkpointed</a:t>
            </a:r>
            <a:r>
              <a:rPr lang="en-US" dirty="0" smtClean="0"/>
              <a:t> snapshot in one model and latest snapshots across multiple model versions.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13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Storage and Graph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60" y="3114697"/>
            <a:ext cx="8676498" cy="342421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765221" cy="4486275"/>
          </a:xfrm>
        </p:spPr>
        <p:txBody>
          <a:bodyPr>
            <a:normAutofit/>
          </a:bodyPr>
          <a:lstStyle/>
          <a:p>
            <a:r>
              <a:rPr lang="en-US" dirty="0" smtClean="0"/>
              <a:t>Same problems now as versioning control we saw before. </a:t>
            </a:r>
          </a:p>
          <a:p>
            <a:r>
              <a:rPr lang="en-US" dirty="0" smtClean="0"/>
              <a:t>Optimize for average snapshot recreation or storage cost</a:t>
            </a:r>
          </a:p>
        </p:txBody>
      </p:sp>
    </p:spTree>
    <p:extLst>
      <p:ext uri="{BB962C8B-B14F-4D97-AF65-F5344CB8AC3E}">
        <p14:creationId xmlns:p14="http://schemas.microsoft.com/office/powerpoint/2010/main" val="1235990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19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765221" cy="4486275"/>
          </a:xfrm>
        </p:spPr>
        <p:txBody>
          <a:bodyPr>
            <a:normAutofit/>
          </a:bodyPr>
          <a:lstStyle/>
          <a:p>
            <a:r>
              <a:rPr lang="en-US" dirty="0" smtClean="0"/>
              <a:t>Apply DNN on a data point to get the prediction</a:t>
            </a:r>
          </a:p>
          <a:p>
            <a:r>
              <a:rPr lang="en-US" dirty="0" smtClean="0"/>
              <a:t>For exploration: Decompress and evaluate a model</a:t>
            </a:r>
          </a:p>
          <a:p>
            <a:pPr lvl="1"/>
            <a:r>
              <a:rPr lang="en-US" dirty="0" smtClean="0"/>
              <a:t>Expensive!</a:t>
            </a:r>
          </a:p>
          <a:p>
            <a:pPr lvl="1"/>
            <a:endParaRPr lang="en-US" dirty="0"/>
          </a:p>
          <a:p>
            <a:r>
              <a:rPr lang="en-US" dirty="0" smtClean="0"/>
              <a:t>Segmented parameters: you know min </a:t>
            </a:r>
            <a:r>
              <a:rPr lang="mr-IN" dirty="0" smtClean="0"/>
              <a:t>–</a:t>
            </a:r>
            <a:r>
              <a:rPr lang="en-US" dirty="0" smtClean="0"/>
              <a:t> max for that range</a:t>
            </a:r>
          </a:p>
          <a:p>
            <a:pPr lvl="1"/>
            <a:r>
              <a:rPr lang="en-US" dirty="0" smtClean="0"/>
              <a:t>If prediction is the same then no need to access lower order bytes</a:t>
            </a:r>
          </a:p>
          <a:p>
            <a:pPr lvl="1"/>
            <a:r>
              <a:rPr lang="en-US" dirty="0" smtClean="0"/>
              <a:t>Think of stability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288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33234" cy="4351338"/>
          </a:xfrm>
        </p:spPr>
        <p:txBody>
          <a:bodyPr/>
          <a:lstStyle/>
          <a:p>
            <a:r>
              <a:rPr lang="en-US" b="1" u="sng" dirty="0" smtClean="0"/>
              <a:t>No class on Thursday:</a:t>
            </a:r>
            <a:r>
              <a:rPr lang="en-US" dirty="0"/>
              <a:t> </a:t>
            </a:r>
            <a:r>
              <a:rPr lang="en-US" dirty="0" smtClean="0"/>
              <a:t>Push for the projects.</a:t>
            </a:r>
            <a:endParaRPr lang="en-US" dirty="0"/>
          </a:p>
          <a:p>
            <a:endParaRPr lang="en-US" dirty="0"/>
          </a:p>
          <a:p>
            <a:r>
              <a:rPr lang="en-US" b="1" u="sng" dirty="0" smtClean="0"/>
              <a:t>Presentations next week:</a:t>
            </a:r>
          </a:p>
          <a:p>
            <a:pPr lvl="1"/>
            <a:r>
              <a:rPr lang="en-US" dirty="0" smtClean="0"/>
              <a:t>15+3 minutes per group</a:t>
            </a:r>
          </a:p>
          <a:p>
            <a:pPr lvl="1"/>
            <a:r>
              <a:rPr lang="en-US" dirty="0" smtClean="0"/>
              <a:t>Should be like a conference presentation</a:t>
            </a:r>
          </a:p>
          <a:p>
            <a:pPr lvl="2"/>
            <a:r>
              <a:rPr lang="en-US" dirty="0" smtClean="0"/>
              <a:t>Motivation, problem + background, approach, results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Tuesday 5/1: Groups 1 - 4</a:t>
            </a:r>
          </a:p>
          <a:p>
            <a:pPr lvl="1"/>
            <a:r>
              <a:rPr lang="en-US" dirty="0" smtClean="0"/>
              <a:t>Thursday  5/3: Groups 5 - 8</a:t>
            </a:r>
          </a:p>
        </p:txBody>
      </p:sp>
    </p:spTree>
    <p:extLst>
      <p:ext uri="{BB962C8B-B14F-4D97-AF65-F5344CB8AC3E}">
        <p14:creationId xmlns:p14="http://schemas.microsoft.com/office/powerpoint/2010/main" val="34796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915" y="1531663"/>
            <a:ext cx="10110169" cy="316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60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Model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100" y="1690688"/>
            <a:ext cx="8051800" cy="914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486819"/>
            <a:ext cx="7772400" cy="2159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100" y="4695990"/>
            <a:ext cx="79121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21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6165" y="1207969"/>
            <a:ext cx="6012574" cy="514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827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795" y="1408651"/>
            <a:ext cx="5590409" cy="522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00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100" y="1690688"/>
            <a:ext cx="9575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175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33234" cy="4351338"/>
          </a:xfrm>
        </p:spPr>
        <p:txBody>
          <a:bodyPr/>
          <a:lstStyle/>
          <a:p>
            <a:r>
              <a:rPr lang="en-US" b="1" u="sng" dirty="0" smtClean="0"/>
              <a:t>No class on Thursday:</a:t>
            </a:r>
            <a:r>
              <a:rPr lang="en-US" dirty="0"/>
              <a:t> </a:t>
            </a:r>
            <a:r>
              <a:rPr lang="en-US" dirty="0" smtClean="0"/>
              <a:t>Push for the projects.</a:t>
            </a:r>
            <a:endParaRPr lang="en-US" dirty="0"/>
          </a:p>
          <a:p>
            <a:endParaRPr lang="en-US" dirty="0"/>
          </a:p>
          <a:p>
            <a:r>
              <a:rPr lang="en-US" b="1" u="sng" dirty="0" smtClean="0"/>
              <a:t>Presentations next week:</a:t>
            </a:r>
          </a:p>
          <a:p>
            <a:pPr lvl="1"/>
            <a:r>
              <a:rPr lang="en-US" dirty="0" smtClean="0"/>
              <a:t>15+3 minutes per group</a:t>
            </a:r>
          </a:p>
          <a:p>
            <a:pPr lvl="1"/>
            <a:r>
              <a:rPr lang="en-US" dirty="0" smtClean="0"/>
              <a:t>Should be like a conference presentation</a:t>
            </a:r>
          </a:p>
          <a:p>
            <a:pPr lvl="2"/>
            <a:r>
              <a:rPr lang="en-US" dirty="0" smtClean="0"/>
              <a:t>Motivation, problem + background, approach, results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Tuesday 5/1: Groups 1 - 4</a:t>
            </a:r>
          </a:p>
          <a:p>
            <a:pPr lvl="1"/>
            <a:r>
              <a:rPr lang="en-US" dirty="0" smtClean="0"/>
              <a:t>Thursday  5/3: Groups 5 - 8</a:t>
            </a:r>
          </a:p>
        </p:txBody>
      </p:sp>
    </p:spTree>
    <p:extLst>
      <p:ext uri="{BB962C8B-B14F-4D97-AF65-F5344CB8AC3E}">
        <p14:creationId xmlns:p14="http://schemas.microsoft.com/office/powerpoint/2010/main" val="63663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learning everywhere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33234" cy="4351338"/>
          </a:xfrm>
        </p:spPr>
        <p:txBody>
          <a:bodyPr/>
          <a:lstStyle/>
          <a:p>
            <a:r>
              <a:rPr lang="en-US" dirty="0" smtClean="0"/>
              <a:t>Everyone is using DL models</a:t>
            </a:r>
          </a:p>
          <a:p>
            <a:pPr lvl="1"/>
            <a:r>
              <a:rPr lang="en-US" i="1" dirty="0" smtClean="0"/>
              <a:t>Multiple users/models even for the same task</a:t>
            </a:r>
            <a:endParaRPr lang="en-US" i="1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Train, evaluate, and serve.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0900" y="4001294"/>
            <a:ext cx="79502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3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training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33234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Current tools focus on model building, training, and evaluation of single model</a:t>
            </a:r>
            <a:endParaRPr lang="en-US" i="1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How do we reason about model variations?</a:t>
            </a:r>
          </a:p>
          <a:p>
            <a:pPr lvl="1"/>
            <a:r>
              <a:rPr lang="en-US" dirty="0" smtClean="0"/>
              <a:t>Different architectures, features</a:t>
            </a:r>
          </a:p>
          <a:p>
            <a:pPr lvl="1"/>
            <a:endParaRPr lang="en-US" dirty="0"/>
          </a:p>
          <a:p>
            <a:r>
              <a:rPr lang="en-US" dirty="0" smtClean="0"/>
              <a:t>Questions/Tasks:</a:t>
            </a:r>
          </a:p>
          <a:p>
            <a:pPr lvl="1"/>
            <a:r>
              <a:rPr lang="en-US" dirty="0" smtClean="0"/>
              <a:t>How to understand and compare models?</a:t>
            </a:r>
          </a:p>
          <a:p>
            <a:pPr lvl="1"/>
            <a:r>
              <a:rPr lang="en-US" dirty="0" smtClean="0"/>
              <a:t>How to adjust models? </a:t>
            </a:r>
            <a:r>
              <a:rPr lang="en-US" dirty="0" err="1" smtClean="0"/>
              <a:t>Hyperparameter</a:t>
            </a:r>
            <a:r>
              <a:rPr lang="en-US" dirty="0" smtClean="0"/>
              <a:t> tuning</a:t>
            </a:r>
          </a:p>
          <a:p>
            <a:pPr lvl="1"/>
            <a:r>
              <a:rPr lang="en-US" dirty="0" smtClean="0"/>
              <a:t>Model versioning: reuse weights for warm start</a:t>
            </a:r>
          </a:p>
          <a:p>
            <a:pPr lvl="1"/>
            <a:r>
              <a:rPr lang="en-US" dirty="0" smtClean="0"/>
              <a:t>Parameter archiving</a:t>
            </a:r>
          </a:p>
          <a:p>
            <a:pPr lvl="1"/>
            <a:r>
              <a:rPr lang="en-US" dirty="0" smtClean="0"/>
              <a:t>Model results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013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ModelHub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74324" cy="4351338"/>
          </a:xfrm>
        </p:spPr>
        <p:txBody>
          <a:bodyPr>
            <a:normAutofit/>
          </a:bodyPr>
          <a:lstStyle/>
          <a:p>
            <a:r>
              <a:rPr lang="en-US" dirty="0" err="1" smtClean="0"/>
              <a:t>ModelHub</a:t>
            </a:r>
            <a:r>
              <a:rPr lang="en-US" dirty="0" smtClean="0"/>
              <a:t>: Manage DL lifecycle artifacts.</a:t>
            </a:r>
          </a:p>
          <a:p>
            <a:pPr lvl="1"/>
            <a:r>
              <a:rPr lang="en-US" dirty="0" smtClean="0"/>
              <a:t>Model versioning: store and query models</a:t>
            </a:r>
          </a:p>
          <a:p>
            <a:pPr lvl="1"/>
            <a:r>
              <a:rPr lang="en-US" dirty="0" smtClean="0"/>
              <a:t>Model network adjustment and hyper parameter tuning</a:t>
            </a:r>
          </a:p>
          <a:p>
            <a:pPr lvl="1"/>
            <a:r>
              <a:rPr lang="en-US" dirty="0" smtClean="0"/>
              <a:t>Deep learning model sharing to exchange model repositories and enable publishing, sharing and reuse.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6158" y="1690688"/>
            <a:ext cx="61468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24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DNNs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610" y="1370286"/>
            <a:ext cx="9356779" cy="3878536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5076497"/>
            <a:ext cx="11033234" cy="1100466"/>
          </a:xfrm>
        </p:spPr>
        <p:txBody>
          <a:bodyPr>
            <a:normAutofit/>
          </a:bodyPr>
          <a:lstStyle/>
          <a:p>
            <a:r>
              <a:rPr lang="en-US" dirty="0" smtClean="0"/>
              <a:t>Function relationships (f</a:t>
            </a:r>
            <a:r>
              <a:rPr lang="en-US" baseline="-25000" dirty="0" smtClean="0"/>
              <a:t>i</a:t>
            </a:r>
            <a:r>
              <a:rPr lang="en-US" dirty="0" smtClean="0"/>
              <a:t>, f</a:t>
            </a:r>
            <a:r>
              <a:rPr lang="en-US" baseline="-25000" dirty="0" smtClean="0"/>
              <a:t>i-1</a:t>
            </a:r>
            <a:r>
              <a:rPr lang="en-US" dirty="0" smtClean="0"/>
              <a:t>). A DNN is a DAG</a:t>
            </a:r>
          </a:p>
          <a:p>
            <a:r>
              <a:rPr lang="en-US" dirty="0" smtClean="0"/>
              <a:t>Layers or arithmetic operations can be functions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900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Control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1033234" cy="4486275"/>
          </a:xfrm>
        </p:spPr>
        <p:txBody>
          <a:bodyPr>
            <a:normAutofit/>
          </a:bodyPr>
          <a:lstStyle/>
          <a:p>
            <a:r>
              <a:rPr lang="en-US" dirty="0" smtClean="0"/>
              <a:t>A model version:</a:t>
            </a:r>
          </a:p>
          <a:p>
            <a:pPr lvl="1"/>
            <a:r>
              <a:rPr lang="en-US" dirty="0" smtClean="0"/>
              <a:t>Network definition</a:t>
            </a:r>
          </a:p>
          <a:p>
            <a:pPr lvl="1"/>
            <a:r>
              <a:rPr lang="en-US" dirty="0" smtClean="0"/>
              <a:t>Collection of weights</a:t>
            </a:r>
          </a:p>
          <a:p>
            <a:pPr lvl="1"/>
            <a:r>
              <a:rPr lang="en-US" dirty="0" smtClean="0"/>
              <a:t>Metadata: </a:t>
            </a:r>
            <a:r>
              <a:rPr lang="en-US" dirty="0" err="1" smtClean="0"/>
              <a:t>hyperparameters</a:t>
            </a:r>
            <a:r>
              <a:rPr lang="en-US" dirty="0" smtClean="0"/>
              <a:t>, accuracy, loss</a:t>
            </a:r>
          </a:p>
          <a:p>
            <a:pPr lvl="1"/>
            <a:r>
              <a:rPr lang="en-US" dirty="0" smtClean="0"/>
              <a:t>Other files: scripts, datasets</a:t>
            </a:r>
          </a:p>
          <a:p>
            <a:pPr lvl="1"/>
            <a:endParaRPr lang="en-US" dirty="0"/>
          </a:p>
          <a:p>
            <a:r>
              <a:rPr lang="en-US" dirty="0" smtClean="0"/>
              <a:t>Use the versioning ideas from </a:t>
            </a:r>
            <a:r>
              <a:rPr lang="en-US" dirty="0" err="1" smtClean="0"/>
              <a:t>Datahub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861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versioning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2913993" cy="4486275"/>
          </a:xfrm>
        </p:spPr>
        <p:txBody>
          <a:bodyPr>
            <a:normAutofit/>
          </a:bodyPr>
          <a:lstStyle/>
          <a:p>
            <a:r>
              <a:rPr lang="en-US" dirty="0" smtClean="0"/>
              <a:t>Model exploration queries</a:t>
            </a:r>
          </a:p>
          <a:p>
            <a:endParaRPr lang="en-US" dirty="0" smtClean="0"/>
          </a:p>
          <a:p>
            <a:r>
              <a:rPr lang="en-US" dirty="0" smtClean="0"/>
              <a:t>Model enumeration queries</a:t>
            </a:r>
          </a:p>
          <a:p>
            <a:endParaRPr lang="en-US" dirty="0" smtClean="0"/>
          </a:p>
          <a:p>
            <a:r>
              <a:rPr lang="en-US" dirty="0" smtClean="0"/>
              <a:t>Remote Interaction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1958" y="1690688"/>
            <a:ext cx="80264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96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Facilities: Explorations Queries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1033234" cy="4486275"/>
          </a:xfrm>
        </p:spPr>
        <p:txBody>
          <a:bodyPr>
            <a:normAutofit/>
          </a:bodyPr>
          <a:lstStyle/>
          <a:p>
            <a:r>
              <a:rPr lang="en-US" dirty="0" smtClean="0"/>
              <a:t>List Models and related lineages</a:t>
            </a:r>
          </a:p>
          <a:p>
            <a:pPr lvl="1"/>
            <a:r>
              <a:rPr lang="en-US" dirty="0" smtClean="0"/>
              <a:t>Obtain commit descriptions and parent versions</a:t>
            </a:r>
          </a:p>
          <a:p>
            <a:pPr lvl="1"/>
            <a:endParaRPr lang="en-US" dirty="0"/>
          </a:p>
          <a:p>
            <a:r>
              <a:rPr lang="en-US" dirty="0" smtClean="0"/>
              <a:t>Describe model</a:t>
            </a:r>
          </a:p>
          <a:p>
            <a:pPr lvl="1"/>
            <a:r>
              <a:rPr lang="en-US" dirty="0" smtClean="0"/>
              <a:t>Show extracted metadata from a model version</a:t>
            </a:r>
          </a:p>
          <a:p>
            <a:pPr lvl="1"/>
            <a:endParaRPr lang="en-US" dirty="0"/>
          </a:p>
          <a:p>
            <a:r>
              <a:rPr lang="en-US" dirty="0" smtClean="0"/>
              <a:t>Compare models</a:t>
            </a:r>
          </a:p>
          <a:p>
            <a:pPr lvl="1"/>
            <a:r>
              <a:rPr lang="en-US" dirty="0" smtClean="0"/>
              <a:t>diff over models: compare DNN models (architectures)</a:t>
            </a:r>
          </a:p>
          <a:p>
            <a:pPr lvl="1"/>
            <a:endParaRPr lang="en-US" dirty="0"/>
          </a:p>
          <a:p>
            <a:r>
              <a:rPr lang="en-US" dirty="0" smtClean="0"/>
              <a:t>Evaluate a model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705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8831</TotalTime>
  <Words>606</Words>
  <Application>Microsoft Macintosh PowerPoint</Application>
  <PresentationFormat>Widescreen</PresentationFormat>
  <Paragraphs>163</Paragraphs>
  <Slides>25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 Light</vt:lpstr>
      <vt:lpstr>Mangal</vt:lpstr>
      <vt:lpstr>Arial</vt:lpstr>
      <vt:lpstr>Calibri</vt:lpstr>
      <vt:lpstr>Office Theme</vt:lpstr>
      <vt:lpstr>Lecture 24:  Model Hub</vt:lpstr>
      <vt:lpstr>Announcements</vt:lpstr>
      <vt:lpstr>Deep learning everywhere</vt:lpstr>
      <vt:lpstr>Beyond training</vt:lpstr>
      <vt:lpstr>ModelHub</vt:lpstr>
      <vt:lpstr>Representing DNNs</vt:lpstr>
      <vt:lpstr>Version Control System</vt:lpstr>
      <vt:lpstr>Model versioning operations</vt:lpstr>
      <vt:lpstr>Query Facilities: Explorations Queries</vt:lpstr>
      <vt:lpstr>Query Facilities: EnumerationQueries</vt:lpstr>
      <vt:lpstr>DQL examples</vt:lpstr>
      <vt:lpstr>DQL examples</vt:lpstr>
      <vt:lpstr>DQL examples</vt:lpstr>
      <vt:lpstr>DQL examples</vt:lpstr>
      <vt:lpstr>Parameter Archival Storage</vt:lpstr>
      <vt:lpstr>Challenges</vt:lpstr>
      <vt:lpstr>Float Data</vt:lpstr>
      <vt:lpstr>Matrix Storage and Graph Plan</vt:lpstr>
      <vt:lpstr>Model Evaluation</vt:lpstr>
      <vt:lpstr>Model Evaluation</vt:lpstr>
      <vt:lpstr>Progressive Model Evaluation</vt:lpstr>
      <vt:lpstr>Evaluation</vt:lpstr>
      <vt:lpstr>Evaluation</vt:lpstr>
      <vt:lpstr>Conclusions</vt:lpstr>
      <vt:lpstr>Reminder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145 Style Guide</dc:title>
  <dc:creator>Alex Ratner</dc:creator>
  <cp:lastModifiedBy>Theodoros Rekatsinas</cp:lastModifiedBy>
  <cp:revision>728</cp:revision>
  <cp:lastPrinted>2017-09-05T19:00:45Z</cp:lastPrinted>
  <dcterms:created xsi:type="dcterms:W3CDTF">2015-09-11T05:09:33Z</dcterms:created>
  <dcterms:modified xsi:type="dcterms:W3CDTF">2018-04-24T19:18:00Z</dcterms:modified>
</cp:coreProperties>
</file>