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95" r:id="rId3"/>
    <p:sldId id="344" r:id="rId4"/>
    <p:sldId id="331" r:id="rId5"/>
    <p:sldId id="345" r:id="rId6"/>
    <p:sldId id="346" r:id="rId7"/>
    <p:sldId id="347" r:id="rId8"/>
    <p:sldId id="348" r:id="rId9"/>
    <p:sldId id="259" r:id="rId10"/>
    <p:sldId id="307" r:id="rId11"/>
    <p:sldId id="308" r:id="rId12"/>
    <p:sldId id="261" r:id="rId13"/>
    <p:sldId id="350" r:id="rId14"/>
    <p:sldId id="349" r:id="rId15"/>
    <p:sldId id="262" r:id="rId16"/>
    <p:sldId id="263" r:id="rId17"/>
    <p:sldId id="266" r:id="rId18"/>
    <p:sldId id="299" r:id="rId19"/>
    <p:sldId id="354" r:id="rId20"/>
    <p:sldId id="270" r:id="rId21"/>
    <p:sldId id="351" r:id="rId22"/>
    <p:sldId id="352" r:id="rId23"/>
    <p:sldId id="353" r:id="rId24"/>
    <p:sldId id="271" r:id="rId25"/>
    <p:sldId id="355" r:id="rId26"/>
    <p:sldId id="273" r:id="rId27"/>
    <p:sldId id="275" r:id="rId28"/>
    <p:sldId id="276" r:id="rId29"/>
    <p:sldId id="342" r:id="rId30"/>
    <p:sldId id="314" r:id="rId31"/>
    <p:sldId id="279" r:id="rId32"/>
    <p:sldId id="373" r:id="rId33"/>
    <p:sldId id="358" r:id="rId34"/>
    <p:sldId id="359" r:id="rId35"/>
    <p:sldId id="361" r:id="rId36"/>
    <p:sldId id="360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777F86-1AD3-E745-8504-58BCD5495FDB}">
          <p14:sldIdLst>
            <p14:sldId id="257"/>
            <p14:sldId id="295"/>
            <p14:sldId id="344"/>
            <p14:sldId id="331"/>
            <p14:sldId id="345"/>
            <p14:sldId id="346"/>
            <p14:sldId id="347"/>
            <p14:sldId id="348"/>
            <p14:sldId id="259"/>
            <p14:sldId id="307"/>
            <p14:sldId id="308"/>
            <p14:sldId id="261"/>
            <p14:sldId id="350"/>
            <p14:sldId id="349"/>
            <p14:sldId id="262"/>
            <p14:sldId id="263"/>
            <p14:sldId id="266"/>
            <p14:sldId id="299"/>
            <p14:sldId id="354"/>
            <p14:sldId id="270"/>
            <p14:sldId id="351"/>
            <p14:sldId id="352"/>
            <p14:sldId id="353"/>
            <p14:sldId id="271"/>
            <p14:sldId id="355"/>
            <p14:sldId id="273"/>
            <p14:sldId id="275"/>
            <p14:sldId id="276"/>
            <p14:sldId id="342"/>
            <p14:sldId id="314"/>
            <p14:sldId id="279"/>
            <p14:sldId id="373"/>
            <p14:sldId id="358"/>
            <p14:sldId id="359"/>
            <p14:sldId id="361"/>
            <p14:sldId id="360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BDBEBD"/>
    <a:srgbClr val="00E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5"/>
    <p:restoredTop sz="93929"/>
  </p:normalViewPr>
  <p:slideViewPr>
    <p:cSldViewPr snapToGrid="0" snapToObjects="1">
      <p:cViewPr>
        <p:scale>
          <a:sx n="90" d="100"/>
          <a:sy n="90" d="100"/>
        </p:scale>
        <p:origin x="1192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A9A7-2F8A-8542-A5B3-1DCBE9DCB46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1345F-47DA-8D41-A25D-7C1673F27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20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90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21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22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23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3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25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8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76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73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58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4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82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22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16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11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4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73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94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43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5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68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3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56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45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88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87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22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99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6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8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8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9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5508-BB0A-464D-ADEF-3A0075ABE227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9A3-DF54-4C46-A244-9A1C3258A5D5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3A13-4A4C-C245-A282-B82029FF14A9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BABF-E9B9-0B48-88BB-0E26979FE3C3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F0DC-4CC6-E74B-ADE9-A3A724E54A70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2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A4E7-51A4-4043-B144-32E78EB53B2F}" type="datetime1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53EF-D8E3-0440-8139-36EEB92428E3}" type="datetime1">
              <a:rPr lang="en-US" smtClean="0"/>
              <a:t>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3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A77A2-9965-7C42-98E1-8D5C145B4EDB}" type="datetime1">
              <a:rPr lang="en-US" smtClean="0"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1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7D39-643B-3A4B-8B1B-C9B22069A6E3}" type="datetime1">
              <a:rPr lang="en-US" smtClean="0"/>
              <a:t>1/25/18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1225-698E-4144-BE2D-C0FAD87E1DE5}" type="datetime1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CE43-A1E8-1340-A845-87D6176A44FB}" type="datetime1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80DAD-0F0E-1C48-9551-E0290ADDD356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thodrek@cs.wisc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wisc/spring2018/cs839" TargetMode="External"/><Relationship Id="rId4" Type="http://schemas.openxmlformats.org/officeDocument/2006/relationships/hyperlink" Target="mailto:thodrek@cs.wisc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thodrek.github.io/cs564-fall17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ive.google.com/drive/folders/1soJMN9FuuLOcC9diYtdSvfZZ9aZA4qBz?usp=shari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CS839: </a:t>
            </a:r>
            <a:br>
              <a:rPr lang="en-US" dirty="0" smtClean="0"/>
            </a:br>
            <a:r>
              <a:rPr lang="en-US" b="1" dirty="0" smtClean="0"/>
              <a:t>Data Management for </a:t>
            </a:r>
            <a:br>
              <a:rPr lang="en-US" b="1" dirty="0" smtClean="0"/>
            </a:br>
            <a:r>
              <a:rPr lang="en-US" b="1" dirty="0" smtClean="0"/>
              <a:t>Machine Learning Applications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1: Course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/>
              <a:t>Introduction, admin &amp; </a:t>
            </a:r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6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will learn about in this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7578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latin typeface="+mj-lt"/>
              </a:rPr>
              <a:t>Motivation for DB </a:t>
            </a:r>
            <a:r>
              <a:rPr lang="en-US" smtClean="0">
                <a:latin typeface="+mj-lt"/>
              </a:rPr>
              <a:t>plus ML</a:t>
            </a:r>
          </a:p>
          <a:p>
            <a:pPr marL="514350" indent="-514350"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+mj-lt"/>
              </a:rPr>
              <a:t>Administrative structure</a:t>
            </a:r>
          </a:p>
          <a:p>
            <a:pPr marL="514350" indent="-514350"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+mj-lt"/>
              </a:rPr>
              <a:t>Course logistics</a:t>
            </a:r>
          </a:p>
          <a:p>
            <a:pPr marL="514350" indent="-514350"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+mj-lt"/>
              </a:rPr>
              <a:t>Overview of lecture </a:t>
            </a:r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overage</a:t>
            </a:r>
          </a:p>
          <a:p>
            <a:pPr marL="514350" indent="-514350"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3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data management and ML?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Mercenary</a:t>
            </a:r>
            <a:r>
              <a:rPr lang="en-US" dirty="0" smtClean="0"/>
              <a:t>-</a:t>
            </a:r>
            <a:r>
              <a:rPr lang="en-US" b="1" dirty="0" smtClean="0"/>
              <a:t>make more $$$: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1" y="1276696"/>
            <a:ext cx="6258560" cy="5444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data management and ML?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Boast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090" y="1376363"/>
            <a:ext cx="8089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10280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Intellectual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ombine ideas from CS, statistics, optimization, etc.</a:t>
            </a:r>
          </a:p>
          <a:p>
            <a:pPr lvl="1"/>
            <a:r>
              <a:rPr lang="en-US" dirty="0" smtClean="0"/>
              <a:t>The coolest new thing!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56734" y="1446335"/>
            <a:ext cx="7346976" cy="4629345"/>
            <a:chOff x="1904974" y="2228655"/>
            <a:chExt cx="7346976" cy="46293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4974" y="2228655"/>
              <a:ext cx="7346976" cy="46293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3900" y="2929930"/>
              <a:ext cx="4234180" cy="892571"/>
            </a:xfrm>
            <a:prstGeom prst="rect">
              <a:avLst/>
            </a:prstGeom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data management and ML?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050" y="1631950"/>
            <a:ext cx="7073900" cy="3594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46168" y="5369184"/>
            <a:ext cx="889262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7 out of </a:t>
            </a:r>
            <a:r>
              <a:rPr lang="en-US" sz="4000" smtClean="0">
                <a:latin typeface="+mj-lt"/>
              </a:rPr>
              <a:t>11 are </a:t>
            </a:r>
            <a:r>
              <a:rPr lang="en-US" sz="4000" dirty="0" smtClean="0">
                <a:latin typeface="+mj-lt"/>
              </a:rPr>
              <a:t>related to </a:t>
            </a:r>
            <a:r>
              <a:rPr lang="en-US" sz="4000" smtClean="0">
                <a:latin typeface="+mj-lt"/>
              </a:rPr>
              <a:t>data management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6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course is (and is not)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Discuss </a:t>
            </a:r>
            <a:r>
              <a:rPr lang="en-US" b="1" dirty="0" smtClean="0"/>
              <a:t>data management challenges </a:t>
            </a:r>
            <a:r>
              <a:rPr lang="en-US" dirty="0" smtClean="0"/>
              <a:t>at different stages of ML pipelines</a:t>
            </a:r>
            <a:endParaRPr lang="en-US" b="1" dirty="0" smtClean="0"/>
          </a:p>
          <a:p>
            <a:pPr lvl="1"/>
            <a:r>
              <a:rPr lang="en-US" dirty="0" smtClean="0"/>
              <a:t>How to find and manage multi-modal data to be consumed by ML pipelines.</a:t>
            </a:r>
          </a:p>
          <a:p>
            <a:pPr lvl="1"/>
            <a:r>
              <a:rPr lang="en-US" dirty="0" smtClean="0"/>
              <a:t>How to prepare, enrich, and clean the data!</a:t>
            </a:r>
          </a:p>
          <a:p>
            <a:pPr lvl="1"/>
            <a:r>
              <a:rPr lang="en-US" dirty="0" smtClean="0"/>
              <a:t>How to serve ML models fast!</a:t>
            </a:r>
          </a:p>
          <a:p>
            <a:pPr lvl="1"/>
            <a:r>
              <a:rPr lang="en-US" u="sng" dirty="0" smtClean="0"/>
              <a:t>Not</a:t>
            </a:r>
            <a:r>
              <a:rPr lang="en-US" dirty="0" smtClean="0"/>
              <a:t> how to be a </a:t>
            </a:r>
            <a:r>
              <a:rPr lang="en-US" dirty="0" err="1" smtClean="0"/>
              <a:t>Tensorflow</a:t>
            </a:r>
            <a:r>
              <a:rPr lang="en-US" dirty="0" smtClean="0"/>
              <a:t> ninja; not how to go into a Deep (learning) frenzy.</a:t>
            </a:r>
          </a:p>
          <a:p>
            <a:pPr lvl="1"/>
            <a:endParaRPr lang="en-US" dirty="0"/>
          </a:p>
          <a:p>
            <a:r>
              <a:rPr lang="en-US" dirty="0" smtClean="0"/>
              <a:t>We’ll cover </a:t>
            </a:r>
            <a:r>
              <a:rPr lang="en-US" b="1" dirty="0" smtClean="0"/>
              <a:t>algorithms and systems for data preparation</a:t>
            </a:r>
          </a:p>
          <a:p>
            <a:endParaRPr lang="en-US" b="1" dirty="0"/>
          </a:p>
          <a:p>
            <a:r>
              <a:rPr lang="en-US" dirty="0" smtClean="0"/>
              <a:t>And explore </a:t>
            </a:r>
            <a:r>
              <a:rPr lang="en-US" b="1" dirty="0" smtClean="0"/>
              <a:t>how to build DB-inspired ML systems</a:t>
            </a:r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Instructor (me) Theo Rekatsinas </a:t>
            </a:r>
            <a:endParaRPr lang="en-US" dirty="0"/>
          </a:p>
          <a:p>
            <a:pPr lvl="1"/>
            <a:r>
              <a:rPr lang="en-US" dirty="0" smtClean="0"/>
              <a:t>Faculty in the Computer Sciences and part of the UW-Database Group</a:t>
            </a:r>
          </a:p>
          <a:p>
            <a:pPr lvl="1"/>
            <a:r>
              <a:rPr lang="en-US" b="1" dirty="0" smtClean="0"/>
              <a:t>Research</a:t>
            </a:r>
            <a:r>
              <a:rPr lang="en-US" dirty="0" smtClean="0"/>
              <a:t>: data integration and cleaning, statistical analytics, and machine learning.</a:t>
            </a:r>
          </a:p>
          <a:p>
            <a:pPr lvl="1"/>
            <a:r>
              <a:rPr lang="en-US" dirty="0" err="1" smtClean="0">
                <a:hlinkClick r:id="rId3"/>
              </a:rPr>
              <a:t>thodrek@cs.wisc.edu</a:t>
            </a:r>
            <a:endParaRPr lang="en-US" dirty="0" smtClean="0"/>
          </a:p>
          <a:p>
            <a:pPr lvl="1"/>
            <a:r>
              <a:rPr lang="en-US" dirty="0" smtClean="0"/>
              <a:t>Office hours: By appointment @CS 4361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3249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 &gt;  Course Staff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Piazza </a:t>
            </a:r>
            <a:r>
              <a:rPr lang="en-US" dirty="0">
                <a:sym typeface="Wingdings"/>
                <a:hlinkClick r:id="rId3"/>
              </a:rPr>
              <a:t>https://</a:t>
            </a:r>
            <a:r>
              <a:rPr lang="en-US" dirty="0" smtClean="0">
                <a:sym typeface="Wingdings"/>
                <a:hlinkClick r:id="rId3"/>
              </a:rPr>
              <a:t>piazza.com/wisc/spring2018/cs839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Via email</a:t>
            </a:r>
            <a:r>
              <a:rPr lang="en-US" dirty="0">
                <a:sym typeface="Wingdings"/>
              </a:rPr>
              <a:t>: </a:t>
            </a:r>
            <a:r>
              <a:rPr lang="en-US" dirty="0" smtClean="0">
                <a:sym typeface="Wingdings"/>
                <a:hlinkClick r:id="rId4"/>
              </a:rPr>
              <a:t>thodrek@cs.wisc.edu</a:t>
            </a:r>
            <a:endParaRPr lang="en-US" dirty="0">
              <a:sym typeface="Wingdings"/>
            </a:endParaRPr>
          </a:p>
          <a:p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By appointment!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2213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455931" y="3160528"/>
            <a:ext cx="345841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goal is </a:t>
            </a:r>
            <a:r>
              <a:rPr lang="en-US" sz="2800" dirty="0" smtClean="0"/>
              <a:t>to be interactive! Both in class and online!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80" y="1981082"/>
            <a:ext cx="11886565" cy="285273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Course Website: 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>
                <a:hlinkClick r:id="rId2"/>
              </a:rPr>
              <a:t>https://</a:t>
            </a:r>
            <a:r>
              <a:rPr lang="en-US" sz="4800" dirty="0" smtClean="0">
                <a:hlinkClick r:id="rId2"/>
              </a:rPr>
              <a:t>thodrek.github.io/CS839_spring18/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780" y="-22510"/>
              <a:ext cx="2213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80" y="1981082"/>
            <a:ext cx="11886565" cy="2852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Course Google Drive: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https://drive.google.com/drive/folders/1soJMN9FuuLOcC9diYtdSvfZZ9aZA4qBz?usp=sharing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780" y="-22510"/>
              <a:ext cx="2213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0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2" y="1241836"/>
            <a:ext cx="11475456" cy="41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20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Readings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969000" cy="4351338"/>
          </a:xfrm>
        </p:spPr>
        <p:txBody>
          <a:bodyPr>
            <a:normAutofit/>
          </a:bodyPr>
          <a:lstStyle/>
          <a:p>
            <a:r>
              <a:rPr lang="en-US" dirty="0"/>
              <a:t>Lectures split into three </a:t>
            </a:r>
            <a:r>
              <a:rPr lang="en-US" dirty="0" smtClean="0"/>
              <a:t>parts: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Data exploration and understanding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Data preparation: Extraction, Integration, Cleaning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RBMS and ML </a:t>
            </a:r>
            <a:r>
              <a:rPr lang="en-US" dirty="0" smtClean="0"/>
              <a:t>integration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r>
              <a:rPr lang="en-US" dirty="0" smtClean="0"/>
              <a:t>Each part covers multiple topics</a:t>
            </a:r>
          </a:p>
          <a:p>
            <a:endParaRPr lang="en-US" dirty="0"/>
          </a:p>
          <a:p>
            <a:r>
              <a:rPr lang="en-US" dirty="0" smtClean="0"/>
              <a:t>Topics follow ML workload</a:t>
            </a:r>
            <a:endParaRPr lang="en-US" dirty="0"/>
          </a:p>
          <a:p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88" y="1497228"/>
            <a:ext cx="5947984" cy="500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21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Readings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Each class split in two parts:</a:t>
            </a:r>
          </a:p>
          <a:p>
            <a:pPr lvl="1"/>
            <a:r>
              <a:rPr lang="en-US" b="1" dirty="0" smtClean="0"/>
              <a:t>First half:</a:t>
            </a:r>
            <a:r>
              <a:rPr lang="en-US" dirty="0" smtClean="0"/>
              <a:t> Lecture by me to cover basics</a:t>
            </a:r>
          </a:p>
          <a:p>
            <a:pPr lvl="1"/>
            <a:r>
              <a:rPr lang="en-US" b="1" dirty="0" smtClean="0"/>
              <a:t>Second half:</a:t>
            </a:r>
            <a:r>
              <a:rPr lang="en-US" dirty="0" smtClean="0"/>
              <a:t> Discussion on papers led by you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r>
              <a:rPr lang="en-US" b="1" dirty="0" smtClean="0"/>
              <a:t>At least two</a:t>
            </a:r>
            <a:r>
              <a:rPr lang="en-US" dirty="0" smtClean="0"/>
              <a:t> mandatory papers to read every week (subject to change)</a:t>
            </a:r>
          </a:p>
          <a:p>
            <a:endParaRPr lang="en-US" dirty="0" smtClean="0"/>
          </a:p>
          <a:p>
            <a:r>
              <a:rPr lang="en-US" dirty="0" smtClean="0"/>
              <a:t>More (optional) papers posted for every topic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does this work: </a:t>
            </a:r>
            <a:r>
              <a:rPr lang="en-US" b="1" dirty="0" smtClean="0"/>
              <a:t>Questions, Comments, Responses (QCRs)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5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22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Questions, Comments, Responses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For </a:t>
            </a:r>
            <a:r>
              <a:rPr lang="en-US" dirty="0"/>
              <a:t>e</a:t>
            </a:r>
            <a:r>
              <a:rPr lang="en-US" dirty="0" smtClean="0"/>
              <a:t>very class:</a:t>
            </a:r>
          </a:p>
          <a:p>
            <a:pPr lvl="1"/>
            <a:r>
              <a:rPr lang="en-US" dirty="0" smtClean="0"/>
              <a:t>Each of you </a:t>
            </a:r>
            <a:r>
              <a:rPr lang="en-US" b="1" dirty="0" smtClean="0"/>
              <a:t>(apart from the discussion leaders)</a:t>
            </a:r>
            <a:r>
              <a:rPr lang="en-US" dirty="0" smtClean="0"/>
              <a:t> will post </a:t>
            </a:r>
            <a:r>
              <a:rPr lang="en-US" b="1" dirty="0" smtClean="0"/>
              <a:t>(at least three)</a:t>
            </a:r>
            <a:r>
              <a:rPr lang="en-US" dirty="0" smtClean="0"/>
              <a:t> Questions and Comments for the mandatory papers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discussion leaders are responsible to summarize and answer/address these Questions and Comments</a:t>
            </a:r>
          </a:p>
          <a:p>
            <a:pPr lvl="2"/>
            <a:r>
              <a:rPr lang="en-US" dirty="0" smtClean="0"/>
              <a:t>This can be either a presentation or a white-board talk by the leaders</a:t>
            </a:r>
          </a:p>
          <a:p>
            <a:pPr lvl="2"/>
            <a:r>
              <a:rPr lang="en-US" dirty="0" smtClean="0"/>
              <a:t>After class the leaders are responsible to submit a written summary of our discussion</a:t>
            </a:r>
          </a:p>
          <a:p>
            <a:pPr lvl="2"/>
            <a:endParaRPr lang="en-US" dirty="0"/>
          </a:p>
          <a:p>
            <a:pPr lvl="1"/>
            <a:r>
              <a:rPr lang="en-US" b="1" dirty="0" smtClean="0"/>
              <a:t>You need to read and understand the papers!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3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23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Responsibilities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You need to form groups of three and sign up to lead discussions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Deadline is Friday 1/26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Same group for research project (more later) and paper discussions</a:t>
            </a:r>
          </a:p>
          <a:p>
            <a:endParaRPr lang="en-US" dirty="0" smtClean="0"/>
          </a:p>
          <a:p>
            <a:r>
              <a:rPr lang="en-US" b="1" dirty="0" smtClean="0"/>
              <a:t>We will use the class google repo for all QCRs (see Slide 19)</a:t>
            </a:r>
          </a:p>
          <a:p>
            <a:endParaRPr lang="en-US" dirty="0"/>
          </a:p>
          <a:p>
            <a:r>
              <a:rPr lang="en-US" dirty="0" smtClean="0"/>
              <a:t>QCs need to be online a day before the class</a:t>
            </a:r>
          </a:p>
          <a:p>
            <a:endParaRPr lang="en-US" dirty="0"/>
          </a:p>
          <a:p>
            <a:r>
              <a:rPr lang="en-US" dirty="0" smtClean="0"/>
              <a:t>Summary of Responses and discussion by leaders has to go after class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0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Graded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 smtClean="0"/>
              <a:t>Questions and Comments (20%)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Response and Discussion (20%)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Research Project  (60%)</a:t>
            </a:r>
          </a:p>
          <a:p>
            <a:pPr lvl="1"/>
            <a:r>
              <a:rPr lang="en-US" dirty="0" smtClean="0"/>
              <a:t>Project proposal (10%)</a:t>
            </a:r>
          </a:p>
          <a:p>
            <a:pPr lvl="1"/>
            <a:r>
              <a:rPr lang="en-US" dirty="0" smtClean="0"/>
              <a:t>Project intermediate report (10%)</a:t>
            </a:r>
          </a:p>
          <a:p>
            <a:pPr lvl="1"/>
            <a:r>
              <a:rPr lang="en-US" dirty="0" smtClean="0"/>
              <a:t>Project final report (30%)</a:t>
            </a:r>
          </a:p>
          <a:p>
            <a:pPr lvl="1"/>
            <a:r>
              <a:rPr lang="en-US" dirty="0" smtClean="0"/>
              <a:t>Project presentation and poster (10%</a:t>
            </a:r>
          </a:p>
          <a:p>
            <a:endParaRPr lang="en-US" dirty="0"/>
          </a:p>
          <a:p>
            <a:r>
              <a:rPr lang="en-US" b="1" dirty="0" smtClean="0"/>
              <a:t>No exams or other </a:t>
            </a:r>
            <a:r>
              <a:rPr lang="en-US" b="1" dirty="0" err="1" smtClean="0"/>
              <a:t>hw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2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25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Project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What can it be?</a:t>
            </a:r>
          </a:p>
          <a:p>
            <a:pPr lvl="1"/>
            <a:r>
              <a:rPr lang="en-US" dirty="0" smtClean="0"/>
              <a:t>An open problem relevant to your research and the course</a:t>
            </a:r>
          </a:p>
          <a:p>
            <a:pPr lvl="1"/>
            <a:r>
              <a:rPr lang="en-US" dirty="0" smtClean="0"/>
              <a:t>An open problem relevant to the course</a:t>
            </a:r>
          </a:p>
          <a:p>
            <a:pPr lvl="1"/>
            <a:r>
              <a:rPr lang="en-US" dirty="0" smtClean="0"/>
              <a:t>Will post some suggestions later in the semester</a:t>
            </a:r>
          </a:p>
          <a:p>
            <a:endParaRPr lang="en-US" dirty="0" smtClean="0"/>
          </a:p>
          <a:p>
            <a:r>
              <a:rPr lang="en-US" b="1" dirty="0" smtClean="0"/>
              <a:t>Milestones</a:t>
            </a:r>
          </a:p>
          <a:p>
            <a:pPr lvl="1"/>
            <a:r>
              <a:rPr lang="en-US" dirty="0" smtClean="0"/>
              <a:t>Part 1: Proposal (due ~week 2-3); feedback</a:t>
            </a:r>
          </a:p>
          <a:p>
            <a:pPr lvl="1"/>
            <a:r>
              <a:rPr lang="en-US" dirty="0" smtClean="0"/>
              <a:t>Part 2: Intermediate report (due ~week 8-9); feedback</a:t>
            </a:r>
          </a:p>
          <a:p>
            <a:pPr lvl="1"/>
            <a:r>
              <a:rPr lang="en-US" dirty="0" smtClean="0"/>
              <a:t>Part 3: Final presentations 4/26 and 5/1; Poster presentations 5/3</a:t>
            </a:r>
          </a:p>
          <a:p>
            <a:pPr lvl="1"/>
            <a:endParaRPr lang="en-US" dirty="0"/>
          </a:p>
          <a:p>
            <a:r>
              <a:rPr lang="en-US" b="1" dirty="0" smtClean="0"/>
              <a:t>What is a good project?</a:t>
            </a:r>
          </a:p>
          <a:p>
            <a:pPr lvl="1"/>
            <a:r>
              <a:rPr lang="en-US" b="1" dirty="0" smtClean="0"/>
              <a:t>Simple:</a:t>
            </a:r>
            <a:r>
              <a:rPr lang="en-US" dirty="0" smtClean="0"/>
              <a:t> it has to be publication worthy!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expected from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1"/>
            <a:ext cx="9372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Attend lectures</a:t>
            </a:r>
          </a:p>
          <a:p>
            <a:pPr lvl="1"/>
            <a:r>
              <a:rPr lang="en-US" dirty="0" smtClean="0"/>
              <a:t>If you don’t, it’s </a:t>
            </a:r>
            <a:r>
              <a:rPr lang="en-US" u="sng" dirty="0" smtClean="0"/>
              <a:t>at your own peril</a:t>
            </a:r>
          </a:p>
          <a:p>
            <a:endParaRPr lang="en-US" dirty="0" smtClean="0"/>
          </a:p>
          <a:p>
            <a:r>
              <a:rPr lang="en-US" b="1" dirty="0" smtClean="0"/>
              <a:t>Be active and think critically</a:t>
            </a:r>
          </a:p>
          <a:p>
            <a:pPr lvl="1"/>
            <a:r>
              <a:rPr lang="en-US" dirty="0" smtClean="0"/>
              <a:t>Ask questions, post comments</a:t>
            </a:r>
          </a:p>
          <a:p>
            <a:endParaRPr lang="en-US" dirty="0" smtClean="0"/>
          </a:p>
          <a:p>
            <a:r>
              <a:rPr lang="en-US" b="1" dirty="0" smtClean="0"/>
              <a:t>Do a publication worthy project</a:t>
            </a:r>
          </a:p>
          <a:p>
            <a:pPr lvl="1"/>
            <a:r>
              <a:rPr lang="en-US" dirty="0" smtClean="0"/>
              <a:t>Start early and </a:t>
            </a:r>
            <a:r>
              <a:rPr lang="en-US" u="sng" dirty="0" smtClean="0"/>
              <a:t>push hard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Lectures: 1</a:t>
            </a:r>
            <a:r>
              <a:rPr lang="en-US" baseline="30000" dirty="0" smtClean="0"/>
              <a:t>st</a:t>
            </a:r>
            <a:r>
              <a:rPr lang="en-US" dirty="0" smtClean="0"/>
              <a:t> part </a:t>
            </a:r>
            <a:r>
              <a:rPr lang="mr-IN" dirty="0" smtClean="0"/>
              <a:t>–</a:t>
            </a:r>
            <a:r>
              <a:rPr lang="en-US" dirty="0" smtClean="0"/>
              <a:t> Data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What to expect form data: </a:t>
            </a:r>
            <a:r>
              <a:rPr lang="en-US" dirty="0" smtClean="0"/>
              <a:t>Visualizations, data cubes, feature-based analytics</a:t>
            </a:r>
            <a:endParaRPr lang="en-US" i="1" dirty="0" smtClean="0"/>
          </a:p>
          <a:p>
            <a:pPr lvl="1"/>
            <a:r>
              <a:rPr lang="en-US" u="sng" dirty="0" smtClean="0"/>
              <a:t>Lectures 3,4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Leave no data behind: </a:t>
            </a:r>
            <a:r>
              <a:rPr lang="en-US" dirty="0" smtClean="0"/>
              <a:t>Data search and Data repositories</a:t>
            </a:r>
            <a:endParaRPr lang="en-US" i="1" dirty="0"/>
          </a:p>
          <a:p>
            <a:pPr lvl="1"/>
            <a:r>
              <a:rPr lang="en-US" u="sng" dirty="0" smtClean="0"/>
              <a:t>Lectures 5,6</a:t>
            </a:r>
          </a:p>
          <a:p>
            <a:pPr marL="514350" indent="-514350"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7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690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Lectures: 2</a:t>
            </a:r>
            <a:r>
              <a:rPr lang="en-US" baseline="30000" dirty="0" smtClean="0"/>
              <a:t>nd</a:t>
            </a:r>
            <a:r>
              <a:rPr lang="en-US" dirty="0" smtClean="0"/>
              <a:t> part </a:t>
            </a:r>
            <a:r>
              <a:rPr lang="mr-IN" dirty="0" smtClean="0"/>
              <a:t>–</a:t>
            </a:r>
            <a:r>
              <a:rPr lang="en-US" dirty="0" smtClean="0"/>
              <a:t> Data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31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3. Dealing with Dark Data</a:t>
            </a:r>
          </a:p>
          <a:p>
            <a:pPr lvl="1"/>
            <a:r>
              <a:rPr lang="en-US" u="sng" dirty="0" smtClean="0"/>
              <a:t>Lectures 7, 9</a:t>
            </a:r>
          </a:p>
          <a:p>
            <a:pPr lvl="1"/>
            <a:r>
              <a:rPr lang="en-US" dirty="0" smtClean="0"/>
              <a:t>Extraction as a statistical learning problem</a:t>
            </a:r>
          </a:p>
          <a:p>
            <a:pPr lvl="1"/>
            <a:r>
              <a:rPr lang="en-US" dirty="0" smtClean="0"/>
              <a:t>Systems for extraction</a:t>
            </a:r>
          </a:p>
          <a:p>
            <a:pPr lvl="1"/>
            <a:r>
              <a:rPr lang="en-US" dirty="0" smtClean="0"/>
              <a:t>Creation of training data</a:t>
            </a:r>
          </a:p>
          <a:p>
            <a:pPr lvl="1"/>
            <a:r>
              <a:rPr lang="en-US" dirty="0" smtClean="0"/>
              <a:t>Multimodal data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4</a:t>
            </a:r>
            <a:r>
              <a:rPr lang="en-US" b="1" dirty="0" smtClean="0"/>
              <a:t>. Data Integration</a:t>
            </a:r>
            <a:endParaRPr lang="en-US" b="1" dirty="0"/>
          </a:p>
          <a:p>
            <a:pPr lvl="1"/>
            <a:r>
              <a:rPr lang="en-US" u="sng" dirty="0" smtClean="0"/>
              <a:t>Lectures 10-12</a:t>
            </a:r>
          </a:p>
          <a:p>
            <a:pPr lvl="1"/>
            <a:r>
              <a:rPr lang="en-US" dirty="0" smtClean="0"/>
              <a:t>Entity resolution: When two records refer to the same real-world entity?</a:t>
            </a:r>
          </a:p>
          <a:p>
            <a:pPr lvl="1"/>
            <a:r>
              <a:rPr lang="en-US" dirty="0" smtClean="0"/>
              <a:t>Data fusion: How do we combine information from multiple sources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 smtClean="0"/>
              <a:t>5. Data Wrangling and Cleaning; Management of Data under Uncertainty</a:t>
            </a:r>
            <a:endParaRPr lang="en-US" b="1" dirty="0"/>
          </a:p>
          <a:p>
            <a:pPr lvl="1"/>
            <a:r>
              <a:rPr lang="en-US" u="sng" dirty="0"/>
              <a:t>Lectures </a:t>
            </a:r>
            <a:r>
              <a:rPr lang="en-US" u="sng" dirty="0" smtClean="0"/>
              <a:t>13-17</a:t>
            </a:r>
            <a:endParaRPr lang="en-US" u="sng" dirty="0"/>
          </a:p>
          <a:p>
            <a:pPr lvl="1"/>
            <a:r>
              <a:rPr lang="en-US" dirty="0" smtClean="0"/>
              <a:t>How to format semi-structured data?</a:t>
            </a:r>
          </a:p>
          <a:p>
            <a:pPr lvl="1"/>
            <a:r>
              <a:rPr lang="en-US" dirty="0" smtClean="0"/>
              <a:t>How can we validate data: detect and fix errors</a:t>
            </a:r>
          </a:p>
          <a:p>
            <a:pPr lvl="1"/>
            <a:r>
              <a:rPr lang="en-US" dirty="0" smtClean="0"/>
              <a:t>What about probabilistic data?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0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690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Lectures: 3</a:t>
            </a:r>
            <a:r>
              <a:rPr lang="en-US" baseline="30000" dirty="0" smtClean="0"/>
              <a:t>rd</a:t>
            </a:r>
            <a:r>
              <a:rPr lang="en-US" dirty="0" smtClean="0"/>
              <a:t> part </a:t>
            </a:r>
            <a:r>
              <a:rPr lang="mr-IN" dirty="0" smtClean="0"/>
              <a:t>–</a:t>
            </a:r>
            <a:r>
              <a:rPr lang="en-US" dirty="0" smtClean="0"/>
              <a:t> RDBMS and ML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31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6. ML and Data Systems</a:t>
            </a:r>
          </a:p>
          <a:p>
            <a:pPr lvl="1"/>
            <a:r>
              <a:rPr lang="en-US" u="sng" dirty="0" smtClean="0"/>
              <a:t>Lectures 19-21</a:t>
            </a:r>
          </a:p>
          <a:p>
            <a:pPr lvl="1"/>
            <a:r>
              <a:rPr lang="en-US" dirty="0" smtClean="0"/>
              <a:t>Relational vs Linear Algebra: It’s about semi-rings</a:t>
            </a:r>
          </a:p>
          <a:p>
            <a:pPr lvl="1"/>
            <a:r>
              <a:rPr lang="en-US" dirty="0" smtClean="0"/>
              <a:t>SQL and UDFs, Scalable Inference Engines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 smtClean="0"/>
              <a:t>7. DB-Inspired ML Systems:</a:t>
            </a:r>
            <a:endParaRPr lang="en-US" b="1" dirty="0"/>
          </a:p>
          <a:p>
            <a:pPr lvl="1"/>
            <a:r>
              <a:rPr lang="en-US" u="sng" dirty="0" smtClean="0"/>
              <a:t>Lectures 22,23</a:t>
            </a:r>
          </a:p>
          <a:p>
            <a:pPr lvl="1"/>
            <a:r>
              <a:rPr lang="en-US" dirty="0" smtClean="0"/>
              <a:t>Execution plans and Rewrites</a:t>
            </a:r>
          </a:p>
          <a:p>
            <a:pPr lvl="1"/>
            <a:r>
              <a:rPr lang="en-US" dirty="0" smtClean="0"/>
              <a:t>Compression and Indexing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8</a:t>
            </a:r>
            <a:r>
              <a:rPr lang="en-US" b="1" dirty="0" smtClean="0"/>
              <a:t>. ML serving:</a:t>
            </a:r>
            <a:endParaRPr lang="en-US" b="1" dirty="0"/>
          </a:p>
          <a:p>
            <a:pPr lvl="1"/>
            <a:r>
              <a:rPr lang="en-US" u="sng" dirty="0"/>
              <a:t>Lectures </a:t>
            </a:r>
            <a:r>
              <a:rPr lang="en-US" u="sng" dirty="0" smtClean="0"/>
              <a:t>24,25</a:t>
            </a:r>
            <a:endParaRPr lang="en-US" u="sng" dirty="0"/>
          </a:p>
          <a:p>
            <a:pPr lvl="1"/>
            <a:r>
              <a:rPr lang="en-US" dirty="0" smtClean="0"/>
              <a:t>Feature engineering</a:t>
            </a:r>
            <a:endParaRPr lang="en-US" dirty="0"/>
          </a:p>
          <a:p>
            <a:pPr lvl="1"/>
            <a:r>
              <a:rPr lang="en-US" dirty="0" smtClean="0"/>
              <a:t>Model hubs: the repositories of tomorrow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2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79524"/>
            <a:ext cx="7630510" cy="572288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68418" y="1137292"/>
            <a:ext cx="10956850" cy="5573001"/>
            <a:chOff x="1968418" y="1137292"/>
            <a:chExt cx="10956850" cy="5573001"/>
          </a:xfrm>
        </p:grpSpPr>
        <p:sp>
          <p:nvSpPr>
            <p:cNvPr id="10" name="TextBox 9"/>
            <p:cNvSpPr txBox="1"/>
            <p:nvPr/>
          </p:nvSpPr>
          <p:spPr>
            <a:xfrm>
              <a:off x="1968418" y="6002407"/>
              <a:ext cx="7587048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+mj-lt"/>
                </a:rPr>
                <a:t>Your AIs are </a:t>
              </a:r>
              <a:r>
                <a:rPr lang="en-US" sz="4000" b="1" dirty="0" smtClean="0">
                  <a:latin typeface="+mj-lt"/>
                </a:rPr>
                <a:t>data hungry</a:t>
              </a:r>
              <a:r>
                <a:rPr lang="en-US" sz="4000" dirty="0">
                  <a:latin typeface="+mj-lt"/>
                </a:rPr>
                <a:t>!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664" y="1137292"/>
              <a:ext cx="6739604" cy="5207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3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smtClean="0"/>
              <a:t>Data management challenges in ML pipelines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0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5" name="XlEjU0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700" y="1408112"/>
            <a:ext cx="9118600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Behind the scenes: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262864"/>
            <a:ext cx="5905500" cy="50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the scenes: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08" y="1530780"/>
            <a:ext cx="5947984" cy="50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the scenes (simpler):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10"/>
            <a:ext cx="12192000" cy="17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data management show up?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87095" y="3694795"/>
            <a:ext cx="10466705" cy="27510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Having the right data is crucial for quality</a:t>
            </a:r>
          </a:p>
          <a:p>
            <a:pPr lvl="1"/>
            <a:r>
              <a:rPr lang="en-US" dirty="0" smtClean="0"/>
              <a:t>Labels and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Prepare the data for an ML pipeline: takes time (60% of time spent here)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We need data validation since errors cause problems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10"/>
            <a:ext cx="12192000" cy="17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point: Data and a question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25" y="3657600"/>
            <a:ext cx="1652587" cy="165258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08124" y="2066953"/>
            <a:ext cx="2649425" cy="1019148"/>
          </a:xfrm>
          <a:prstGeom prst="wedgeRoundRectCallout">
            <a:avLst>
              <a:gd name="adj1" fmla="val -32569"/>
              <a:gd name="adj2" fmla="val 103193"/>
              <a:gd name="adj3" fmla="val 16667"/>
            </a:avLst>
          </a:prstGeom>
          <a:solidFill>
            <a:srgbClr val="BD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ysClr val="windowText" lastClr="000000"/>
                </a:solidFill>
              </a:rPr>
              <a:t>I have data!</a:t>
            </a:r>
          </a:p>
          <a:p>
            <a:pPr algn="ctr"/>
            <a:r>
              <a:rPr lang="en-US" b="1" i="1" dirty="0" smtClean="0">
                <a:solidFill>
                  <a:sysClr val="windowText" lastClr="000000"/>
                </a:solidFill>
              </a:rPr>
              <a:t>I have a question!</a:t>
            </a:r>
          </a:p>
          <a:p>
            <a:pPr algn="ctr"/>
            <a:r>
              <a:rPr lang="en-US" b="1" i="1" dirty="0" smtClean="0">
                <a:solidFill>
                  <a:sysClr val="windowText" lastClr="000000"/>
                </a:solidFill>
              </a:rPr>
              <a:t>Let’s use ML!</a:t>
            </a:r>
            <a:endParaRPr lang="en-US" b="1" i="1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7788" y="3098898"/>
            <a:ext cx="6196012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Sources:</a:t>
            </a:r>
            <a:r>
              <a:rPr lang="en-US" sz="2800" dirty="0" smtClean="0"/>
              <a:t> DBs, KV stores, Logs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Formats: </a:t>
            </a:r>
            <a:r>
              <a:rPr lang="en-US" sz="2800" dirty="0" smtClean="0"/>
              <a:t>JSON, relational, unstructured</a:t>
            </a:r>
          </a:p>
          <a:p>
            <a:pPr marL="457200" indent="-457200">
              <a:buFont typeface="Arial" charset="0"/>
              <a:buChar char="•"/>
            </a:pPr>
            <a:r>
              <a:rPr lang="mr-IN" sz="2800" dirty="0" smtClean="0"/>
              <a:t>…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Raw </a:t>
            </a:r>
            <a:r>
              <a:rPr lang="en-US" sz="2800" dirty="0" smtClean="0"/>
              <a:t>or</a:t>
            </a:r>
            <a:r>
              <a:rPr lang="en-US" sz="2800" b="1" dirty="0" smtClean="0"/>
              <a:t> Curated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Invariants </a:t>
            </a:r>
            <a:r>
              <a:rPr lang="en-US" sz="2800" dirty="0" smtClean="0"/>
              <a:t>that describe data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45372" y="2519102"/>
            <a:ext cx="4020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Input Data Characteristics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032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Data-access is different in training/serving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9142" y="2132983"/>
            <a:ext cx="588645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Unit:</a:t>
            </a:r>
            <a:r>
              <a:rPr lang="en-US" sz="2800" dirty="0" smtClean="0"/>
              <a:t> aggregated data over multiple examples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Large size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High throughput: </a:t>
            </a:r>
            <a:r>
              <a:rPr lang="en-US" sz="2800" dirty="0" smtClean="0"/>
              <a:t>Train model fast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69072" y="1553187"/>
            <a:ext cx="3036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Training Input Data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89142" y="4864309"/>
            <a:ext cx="588645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Unit:</a:t>
            </a:r>
            <a:r>
              <a:rPr lang="en-US" sz="2800" dirty="0" smtClean="0"/>
              <a:t> single or few examples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Small size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Low latency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69072" y="4284513"/>
            <a:ext cx="288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Testing Input Data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101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8801"/>
            <a:ext cx="9372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Feature engineering</a:t>
            </a:r>
          </a:p>
          <a:p>
            <a:pPr lvl="1"/>
            <a:r>
              <a:rPr lang="en-US" dirty="0" smtClean="0"/>
              <a:t>What features can be derived from the data?</a:t>
            </a:r>
            <a:endParaRPr lang="en-US" u="sng" dirty="0" smtClean="0"/>
          </a:p>
          <a:p>
            <a:endParaRPr lang="en-US" dirty="0" smtClean="0"/>
          </a:p>
          <a:p>
            <a:r>
              <a:rPr lang="en-US" b="1" dirty="0" smtClean="0"/>
              <a:t>Feature generation</a:t>
            </a:r>
          </a:p>
          <a:p>
            <a:pPr lvl="1"/>
            <a:r>
              <a:rPr lang="en-US" dirty="0" smtClean="0"/>
              <a:t>How are these features generated in training and serving?</a:t>
            </a:r>
          </a:p>
          <a:p>
            <a:endParaRPr lang="en-US" dirty="0" smtClean="0"/>
          </a:p>
          <a:p>
            <a:r>
              <a:rPr lang="en-US" b="1" dirty="0" smtClean="0"/>
              <a:t>What are the properties of feature values?</a:t>
            </a:r>
          </a:p>
          <a:p>
            <a:endParaRPr lang="en-US" dirty="0" smtClean="0"/>
          </a:p>
          <a:p>
            <a:r>
              <a:rPr lang="en-US" b="1" dirty="0" smtClean="0"/>
              <a:t>How to transcode these features?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Feature engineering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8801"/>
            <a:ext cx="9372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Describe an apple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63" y="2274793"/>
            <a:ext cx="3187700" cy="3633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343" y="2282689"/>
            <a:ext cx="3597408" cy="3597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2342" y="3216721"/>
            <a:ext cx="5886450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Picture size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RGB values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Edges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Surrounding text</a:t>
            </a:r>
          </a:p>
          <a:p>
            <a:pPr marL="457200" indent="-457200">
              <a:buFont typeface="Arial" charset="0"/>
              <a:buChar char="•"/>
            </a:pP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21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8064"/>
            <a:ext cx="10515600" cy="1897962"/>
          </a:xfrm>
        </p:spPr>
        <p:txBody>
          <a:bodyPr/>
          <a:lstStyle/>
          <a:p>
            <a:r>
              <a:rPr lang="en-US" smtClean="0"/>
              <a:t>We </a:t>
            </a:r>
            <a:r>
              <a:rPr lang="en-US" dirty="0" smtClean="0"/>
              <a:t>need to manage all this data to obtain insights</a:t>
            </a:r>
            <a:r>
              <a:rPr lang="mr-IN" dirty="0" smtClean="0"/>
              <a:t>…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37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08" y="805488"/>
            <a:ext cx="5947984" cy="5008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9006" y="5833130"/>
            <a:ext cx="395459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Things are still missing!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23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12" y="393055"/>
            <a:ext cx="7931288" cy="6328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8025" y="6352143"/>
            <a:ext cx="402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[talk by </a:t>
            </a:r>
            <a:r>
              <a:rPr lang="en-US" dirty="0" err="1" smtClean="0"/>
              <a:t>Shivaram</a:t>
            </a:r>
            <a:r>
              <a:rPr lang="en-US" dirty="0" smtClean="0"/>
              <a:t> </a:t>
            </a:r>
            <a:r>
              <a:rPr lang="en-US" dirty="0" err="1" smtClean="0"/>
              <a:t>Venkatamaran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here is fixed. Are we ready?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0780"/>
            <a:ext cx="5947984" cy="5008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63098" y="2483517"/>
            <a:ext cx="3954596" cy="2677656"/>
          </a:xfrm>
          <a:prstGeom prst="rect">
            <a:avLst/>
          </a:prstGeom>
          <a:solidFill>
            <a:schemeClr val="accent2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What about errors during feature generation?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What about errors in new training examples?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52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failures are real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38200" y="1825625"/>
            <a:ext cx="11120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Refactor backend that generates a feature</a:t>
            </a:r>
          </a:p>
          <a:p>
            <a:pPr lvl="1"/>
            <a:r>
              <a:rPr lang="en-US" dirty="0" smtClean="0"/>
              <a:t>Imagine categorical features and now a new out of domain value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Hardware/sensor failures</a:t>
            </a:r>
          </a:p>
          <a:p>
            <a:pPr lvl="1"/>
            <a:r>
              <a:rPr lang="en-US" dirty="0" smtClean="0"/>
              <a:t>The room temperature is 150F</a:t>
            </a:r>
          </a:p>
          <a:p>
            <a:pPr lvl="1"/>
            <a:r>
              <a:rPr lang="en-US" dirty="0" smtClean="0"/>
              <a:t>Even worse:</a:t>
            </a:r>
          </a:p>
          <a:p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781175" y="752475"/>
            <a:ext cx="8405813" cy="5603875"/>
            <a:chOff x="1781175" y="752475"/>
            <a:chExt cx="8405813" cy="56038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1175" y="752475"/>
              <a:ext cx="8405813" cy="56038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69771" y="5574696"/>
              <a:ext cx="1338027" cy="523220"/>
            </a:xfrm>
            <a:prstGeom prst="rect">
              <a:avLst/>
            </a:prstGeom>
            <a:solidFill>
              <a:schemeClr val="accent2"/>
            </a:solidFill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Lanes?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06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failures are real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38200" y="1825625"/>
            <a:ext cx="11120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Refactor backend that generates a feature</a:t>
            </a:r>
          </a:p>
          <a:p>
            <a:pPr lvl="1"/>
            <a:r>
              <a:rPr lang="en-US" dirty="0" smtClean="0"/>
              <a:t>Imagine categorical features and now a new out of domain value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Hardware/sensor failures</a:t>
            </a:r>
          </a:p>
          <a:p>
            <a:pPr lvl="1"/>
            <a:r>
              <a:rPr lang="en-US" dirty="0" smtClean="0"/>
              <a:t>The room temperature is 150F</a:t>
            </a:r>
          </a:p>
          <a:p>
            <a:pPr lvl="1"/>
            <a:r>
              <a:rPr lang="en-US" dirty="0" smtClean="0"/>
              <a:t>Even worse: sometimes we cannot do anything but sometimes we can</a:t>
            </a:r>
          </a:p>
          <a:p>
            <a:pPr lvl="1"/>
            <a:endParaRPr lang="en-US" dirty="0"/>
          </a:p>
          <a:p>
            <a:r>
              <a:rPr lang="en-US" dirty="0" smtClean="0"/>
              <a:t>What if we collect the new data to retrain the model?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5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validation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38200" y="1405296"/>
            <a:ext cx="11120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Ex.: outlier values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Alerts and error detection</a:t>
            </a:r>
          </a:p>
          <a:p>
            <a:pPr lvl="1"/>
            <a:r>
              <a:rPr lang="en-US" dirty="0" smtClean="0"/>
              <a:t>How to formulate alerts so that are understandable and actionable?</a:t>
            </a:r>
          </a:p>
          <a:p>
            <a:pPr lvl="1"/>
            <a:r>
              <a:rPr lang="en-US" dirty="0" smtClean="0"/>
              <a:t>Sensitivity for alerts?</a:t>
            </a:r>
          </a:p>
          <a:p>
            <a:endParaRPr lang="en-US" dirty="0" smtClean="0"/>
          </a:p>
          <a:p>
            <a:r>
              <a:rPr lang="en-US" dirty="0" smtClean="0"/>
              <a:t>Validation is itself a data management challenge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1168"/>
            <a:ext cx="12192000" cy="13819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3305" y="6248399"/>
            <a:ext cx="21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[</a:t>
            </a:r>
            <a:r>
              <a:rPr lang="en-US" dirty="0" err="1" smtClean="0"/>
              <a:t>MacroBase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3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Cleaning or Fixing your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38200" y="4654550"/>
            <a:ext cx="11120120" cy="157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Will fixing improve the downstream performance?</a:t>
            </a:r>
          </a:p>
          <a:p>
            <a:pPr lvl="1"/>
            <a:r>
              <a:rPr lang="en-US" dirty="0" smtClean="0"/>
              <a:t>Which part of the data is problematic</a:t>
            </a:r>
          </a:p>
          <a:p>
            <a:pPr lvl="1"/>
            <a:r>
              <a:rPr lang="en-US" dirty="0" smtClean="0"/>
              <a:t>What is the right repair?</a:t>
            </a:r>
          </a:p>
          <a:p>
            <a:pPr lvl="1"/>
            <a:r>
              <a:rPr lang="en-US" dirty="0" smtClean="0"/>
              <a:t>How to backfill the data with the fix?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287" y="1430689"/>
            <a:ext cx="7669945" cy="30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 in Production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1690688"/>
            <a:ext cx="9575800" cy="411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0473" y="6171684"/>
            <a:ext cx="385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[</a:t>
            </a:r>
            <a:r>
              <a:rPr lang="en-US" dirty="0" err="1" smtClean="0"/>
              <a:t>Polyzotis</a:t>
            </a:r>
            <a:r>
              <a:rPr lang="en-US" dirty="0" smtClean="0"/>
              <a:t> et al., SIGMOD 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8063"/>
            <a:ext cx="10515600" cy="9121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new </a:t>
            </a:r>
            <a:r>
              <a:rPr lang="en-US" smtClean="0"/>
              <a:t>data management?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45979"/>
            <a:ext cx="10515600" cy="912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RDBMS are already successful!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81" y="2738304"/>
            <a:ext cx="8986838" cy="3903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44125"/>
            <a:ext cx="8620760" cy="54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08" y="1613582"/>
            <a:ext cx="5947984" cy="500813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88063"/>
            <a:ext cx="10515600" cy="9121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typical ML workload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89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640"/>
            <a:ext cx="6221935" cy="2702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20" y="827498"/>
            <a:ext cx="5437169" cy="4578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9689" y="5831026"/>
            <a:ext cx="889262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ML closer to OLAP but also very different!</a:t>
            </a:r>
            <a:endParaRPr lang="en-US" sz="40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4934" y="2531245"/>
            <a:ext cx="762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VS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020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8064"/>
            <a:ext cx="10515600" cy="1897962"/>
          </a:xfrm>
        </p:spPr>
        <p:txBody>
          <a:bodyPr/>
          <a:lstStyle/>
          <a:p>
            <a:r>
              <a:rPr lang="en-US" dirty="0" smtClean="0"/>
              <a:t>We need to manage all this data to obtain insights</a:t>
            </a:r>
            <a:r>
              <a:rPr lang="mr-IN" dirty="0" smtClean="0"/>
              <a:t>…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503613"/>
            <a:ext cx="940308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This class focuses</a:t>
            </a:r>
            <a:r>
              <a:rPr lang="en-US" b="1" dirty="0" smtClean="0"/>
              <a:t> </a:t>
            </a:r>
            <a:r>
              <a:rPr lang="en-US" dirty="0" smtClean="0"/>
              <a:t>on the interplay between </a:t>
            </a:r>
            <a:r>
              <a:rPr lang="en-US" b="1" dirty="0" smtClean="0"/>
              <a:t>data </a:t>
            </a:r>
            <a:r>
              <a:rPr lang="en-US" b="1" smtClean="0"/>
              <a:t>management and</a:t>
            </a:r>
            <a:r>
              <a:rPr lang="en-US" smtClean="0"/>
              <a:t> </a:t>
            </a:r>
            <a:r>
              <a:rPr lang="en-US" b="1" smtClean="0"/>
              <a:t>ML</a:t>
            </a:r>
            <a:r>
              <a:rPr lang="en-US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19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Introduction, admin &amp; setup</a:t>
            </a: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Data management challenges in ML pipelines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Next lecture:</a:t>
            </a:r>
            <a:r>
              <a:rPr lang="en-US" dirty="0" smtClean="0">
                <a:latin typeface="+mj-lt"/>
              </a:rPr>
              <a:t> overview of DB-inspired ML systems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3811</TotalTime>
  <Words>1557</Words>
  <Application>Microsoft Macintosh PowerPoint</Application>
  <PresentationFormat>Widescreen</PresentationFormat>
  <Paragraphs>393</Paragraphs>
  <Slides>47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Calibri Light</vt:lpstr>
      <vt:lpstr>Mangal</vt:lpstr>
      <vt:lpstr>Arial</vt:lpstr>
      <vt:lpstr>Wingdings</vt:lpstr>
      <vt:lpstr>Office Theme</vt:lpstr>
      <vt:lpstr>CS839:  Data Management for  Machine Learning Applications</vt:lpstr>
      <vt:lpstr>PowerPoint Presentation</vt:lpstr>
      <vt:lpstr>PowerPoint Presentation</vt:lpstr>
      <vt:lpstr>We need to manage all this data to obtain insights…</vt:lpstr>
      <vt:lpstr>Why new data management?</vt:lpstr>
      <vt:lpstr>A typical ML workload</vt:lpstr>
      <vt:lpstr>PowerPoint Presentation</vt:lpstr>
      <vt:lpstr>We need to manage all this data to obtain insights…</vt:lpstr>
      <vt:lpstr>Today’s Lecture</vt:lpstr>
      <vt:lpstr>1. Introduction, admin &amp; setup</vt:lpstr>
      <vt:lpstr>What you will learn about in this section</vt:lpstr>
      <vt:lpstr>Why data management and ML?</vt:lpstr>
      <vt:lpstr>Why data management and ML?</vt:lpstr>
      <vt:lpstr>Why data management and ML?</vt:lpstr>
      <vt:lpstr>What this course is (and is not)</vt:lpstr>
      <vt:lpstr>Who am I…</vt:lpstr>
      <vt:lpstr>Communication</vt:lpstr>
      <vt:lpstr>Course Website:   https://thodrek.github.io/CS839_spring18/</vt:lpstr>
      <vt:lpstr>Course Google Drive:   https://drive.google.com/drive/folders/1soJMN9FuuLOcC9diYtdSvfZZ9aZA4qBz?usp=sharing </vt:lpstr>
      <vt:lpstr>Lectures and Readings</vt:lpstr>
      <vt:lpstr>Lectures and Readings</vt:lpstr>
      <vt:lpstr>Questions, Comments, Responses</vt:lpstr>
      <vt:lpstr>Responsibilities</vt:lpstr>
      <vt:lpstr>Graded Elements</vt:lpstr>
      <vt:lpstr>Research Project</vt:lpstr>
      <vt:lpstr>What is expected from you </vt:lpstr>
      <vt:lpstr>Lectures: 1st part – Data exploration</vt:lpstr>
      <vt:lpstr>Lectures: 2nd part – Data preparation</vt:lpstr>
      <vt:lpstr>Lectures: 3rd part – RDBMS and ML Integration</vt:lpstr>
      <vt:lpstr>2. Data management challenges in ML pipelines</vt:lpstr>
      <vt:lpstr>What is Machine Learning?</vt:lpstr>
      <vt:lpstr>Behind the scenes:</vt:lpstr>
      <vt:lpstr>Behind the scenes:</vt:lpstr>
      <vt:lpstr>Behind the scenes (simpler):</vt:lpstr>
      <vt:lpstr>Where does data management show up?</vt:lpstr>
      <vt:lpstr>Starting point: Data and a question</vt:lpstr>
      <vt:lpstr>Data-access is different in training/serving</vt:lpstr>
      <vt:lpstr>Preparing the data</vt:lpstr>
      <vt:lpstr>Example: Feature engineering</vt:lpstr>
      <vt:lpstr>Repeat!</vt:lpstr>
      <vt:lpstr>PowerPoint Presentation</vt:lpstr>
      <vt:lpstr>Everything here is fixed. Are we ready?</vt:lpstr>
      <vt:lpstr>Data failures are real</vt:lpstr>
      <vt:lpstr>Data failures are real</vt:lpstr>
      <vt:lpstr>Data validation</vt:lpstr>
      <vt:lpstr>Data Cleaning or Fixing your data</vt:lpstr>
      <vt:lpstr>ML in Production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145 Style Guide</dc:title>
  <dc:creator>Alex Ratner</dc:creator>
  <cp:lastModifiedBy>Theodoros Rekatsinas</cp:lastModifiedBy>
  <cp:revision>252</cp:revision>
  <cp:lastPrinted>2017-09-05T19:00:45Z</cp:lastPrinted>
  <dcterms:created xsi:type="dcterms:W3CDTF">2015-09-11T05:09:33Z</dcterms:created>
  <dcterms:modified xsi:type="dcterms:W3CDTF">2018-01-25T13:14:19Z</dcterms:modified>
</cp:coreProperties>
</file>