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7" r:id="rId2"/>
    <p:sldId id="701" r:id="rId3"/>
    <p:sldId id="761" r:id="rId4"/>
    <p:sldId id="573" r:id="rId5"/>
    <p:sldId id="653" r:id="rId6"/>
    <p:sldId id="762" r:id="rId7"/>
    <p:sldId id="767" r:id="rId8"/>
    <p:sldId id="766" r:id="rId9"/>
    <p:sldId id="763" r:id="rId10"/>
    <p:sldId id="764" r:id="rId11"/>
    <p:sldId id="765" r:id="rId12"/>
    <p:sldId id="574" r:id="rId13"/>
    <p:sldId id="650" r:id="rId14"/>
    <p:sldId id="768" r:id="rId15"/>
    <p:sldId id="769" r:id="rId16"/>
    <p:sldId id="770" r:id="rId17"/>
    <p:sldId id="772" r:id="rId18"/>
    <p:sldId id="773" r:id="rId19"/>
    <p:sldId id="774" r:id="rId20"/>
    <p:sldId id="775" r:id="rId21"/>
    <p:sldId id="771" r:id="rId22"/>
    <p:sldId id="776" r:id="rId23"/>
    <p:sldId id="777" r:id="rId24"/>
    <p:sldId id="778" r:id="rId25"/>
    <p:sldId id="779" r:id="rId26"/>
    <p:sldId id="780" r:id="rId27"/>
    <p:sldId id="781" r:id="rId28"/>
    <p:sldId id="782" r:id="rId29"/>
    <p:sldId id="679" r:id="rId30"/>
    <p:sldId id="737" r:id="rId31"/>
    <p:sldId id="783" r:id="rId32"/>
    <p:sldId id="784" r:id="rId33"/>
    <p:sldId id="785" r:id="rId34"/>
    <p:sldId id="786" r:id="rId35"/>
    <p:sldId id="787" r:id="rId36"/>
    <p:sldId id="788" r:id="rId37"/>
    <p:sldId id="78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6777F86-1AD3-E745-8504-58BCD5495FDB}">
          <p14:sldIdLst>
            <p14:sldId id="257"/>
            <p14:sldId id="701"/>
            <p14:sldId id="761"/>
            <p14:sldId id="573"/>
            <p14:sldId id="653"/>
            <p14:sldId id="762"/>
            <p14:sldId id="767"/>
            <p14:sldId id="766"/>
            <p14:sldId id="763"/>
            <p14:sldId id="764"/>
            <p14:sldId id="765"/>
            <p14:sldId id="574"/>
            <p14:sldId id="650"/>
            <p14:sldId id="768"/>
            <p14:sldId id="769"/>
            <p14:sldId id="770"/>
            <p14:sldId id="772"/>
            <p14:sldId id="773"/>
            <p14:sldId id="774"/>
            <p14:sldId id="775"/>
            <p14:sldId id="771"/>
            <p14:sldId id="776"/>
            <p14:sldId id="777"/>
            <p14:sldId id="778"/>
            <p14:sldId id="779"/>
            <p14:sldId id="780"/>
            <p14:sldId id="781"/>
            <p14:sldId id="782"/>
            <p14:sldId id="679"/>
            <p14:sldId id="737"/>
            <p14:sldId id="783"/>
            <p14:sldId id="784"/>
            <p14:sldId id="785"/>
            <p14:sldId id="786"/>
            <p14:sldId id="787"/>
            <p14:sldId id="788"/>
            <p14:sldId id="7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E79"/>
    <a:srgbClr val="BDBEBD"/>
    <a:srgbClr val="00EC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27"/>
    <p:restoredTop sz="93845"/>
  </p:normalViewPr>
  <p:slideViewPr>
    <p:cSldViewPr snapToGrid="0" snapToObjects="1">
      <p:cViewPr>
        <p:scale>
          <a:sx n="81" d="100"/>
          <a:sy n="81" d="100"/>
        </p:scale>
        <p:origin x="1576" y="19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97D8DC-5C39-43C4-91E1-67CAF2F4D8C2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81325AE-2CCF-4348-AF69-8FB7DC41EDFB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DFA1E04F-B5F5-469B-BAF3-8A0BEC630879}" type="parTrans" cxnId="{50F4D0BC-E7F7-462E-9743-EF7EC7C5F259}">
      <dgm:prSet/>
      <dgm:spPr/>
      <dgm:t>
        <a:bodyPr/>
        <a:lstStyle/>
        <a:p>
          <a:endParaRPr lang="en-US"/>
        </a:p>
      </dgm:t>
    </dgm:pt>
    <dgm:pt modelId="{261446BC-7C0A-46E0-9F5B-113440F6DBB3}" type="sibTrans" cxnId="{50F4D0BC-E7F7-462E-9743-EF7EC7C5F259}">
      <dgm:prSet/>
      <dgm:spPr/>
      <dgm:t>
        <a:bodyPr/>
        <a:lstStyle/>
        <a:p>
          <a:endParaRPr lang="en-US"/>
        </a:p>
      </dgm:t>
    </dgm:pt>
    <dgm:pt modelId="{A4D833BB-E261-453D-A6FB-AB7A23D0FF74}">
      <dgm:prSet phldrT="[Text]" custT="1"/>
      <dgm:spPr/>
      <dgm:t>
        <a:bodyPr/>
        <a:lstStyle/>
        <a:p>
          <a:r>
            <a:rPr lang="en-US" sz="3200" dirty="0" smtClean="0"/>
            <a:t>Different aggregation orderings result in different runtimes to answer queries</a:t>
          </a:r>
          <a:endParaRPr lang="en-US" sz="3200" dirty="0"/>
        </a:p>
      </dgm:t>
    </dgm:pt>
    <dgm:pt modelId="{51ADA847-9968-4402-BA7E-8A83D3A9DB2A}" type="parTrans" cxnId="{D60850EA-1852-4444-947C-08410CFF7E41}">
      <dgm:prSet/>
      <dgm:spPr/>
      <dgm:t>
        <a:bodyPr/>
        <a:lstStyle/>
        <a:p>
          <a:endParaRPr lang="en-US"/>
        </a:p>
      </dgm:t>
    </dgm:pt>
    <dgm:pt modelId="{6DE48EE0-1BFD-42C2-8DDC-4FEDD7A7E311}" type="sibTrans" cxnId="{D60850EA-1852-4444-947C-08410CFF7E41}">
      <dgm:prSet/>
      <dgm:spPr/>
      <dgm:t>
        <a:bodyPr/>
        <a:lstStyle/>
        <a:p>
          <a:endParaRPr lang="en-US"/>
        </a:p>
      </dgm:t>
    </dgm:pt>
    <dgm:pt modelId="{4B2B3420-C009-4401-A054-774F9E6D7CE6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35C175B7-3762-4A93-A7BD-050E96E1C962}" type="parTrans" cxnId="{13396EFD-FF79-4B3B-AAAD-877CFDC32F6C}">
      <dgm:prSet/>
      <dgm:spPr/>
      <dgm:t>
        <a:bodyPr/>
        <a:lstStyle/>
        <a:p>
          <a:endParaRPr lang="en-US"/>
        </a:p>
      </dgm:t>
    </dgm:pt>
    <dgm:pt modelId="{816BFFFF-4D26-4DD5-8004-BF84BF2C1367}" type="sibTrans" cxnId="{13396EFD-FF79-4B3B-AAAD-877CFDC32F6C}">
      <dgm:prSet/>
      <dgm:spPr/>
      <dgm:t>
        <a:bodyPr/>
        <a:lstStyle/>
        <a:p>
          <a:endParaRPr lang="en-US"/>
        </a:p>
      </dgm:t>
    </dgm:pt>
    <dgm:pt modelId="{43E23206-9F45-40E4-BDFD-24BFE2D6C9A5}">
      <dgm:prSet phldrT="[Text]" custT="1"/>
      <dgm:spPr/>
      <dgm:t>
        <a:bodyPr/>
        <a:lstStyle/>
        <a:p>
          <a:r>
            <a:rPr lang="en-US" sz="3200" dirty="0" smtClean="0"/>
            <a:t>Certain aggregation orderings are equivalent</a:t>
          </a:r>
          <a:endParaRPr lang="en-US" sz="3200" dirty="0"/>
        </a:p>
      </dgm:t>
    </dgm:pt>
    <dgm:pt modelId="{3778416A-428B-4758-85B1-A0B55C7B79B2}" type="parTrans" cxnId="{6A58F897-6136-454A-8205-5B7BAB1EFB9E}">
      <dgm:prSet/>
      <dgm:spPr/>
      <dgm:t>
        <a:bodyPr/>
        <a:lstStyle/>
        <a:p>
          <a:endParaRPr lang="en-US"/>
        </a:p>
      </dgm:t>
    </dgm:pt>
    <dgm:pt modelId="{AF34EA67-6746-4FE1-93FB-E03136F303DE}" type="sibTrans" cxnId="{6A58F897-6136-454A-8205-5B7BAB1EFB9E}">
      <dgm:prSet/>
      <dgm:spPr/>
      <dgm:t>
        <a:bodyPr/>
        <a:lstStyle/>
        <a:p>
          <a:endParaRPr lang="en-US"/>
        </a:p>
      </dgm:t>
    </dgm:pt>
    <dgm:pt modelId="{965F4FE4-0E40-4C2A-9174-C24C04D0616F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DFA9CC07-DBEC-409C-A6D1-725961220E5E}" type="parTrans" cxnId="{FA0BBBFE-EEA7-487B-AAD0-C93DCA9579D4}">
      <dgm:prSet/>
      <dgm:spPr/>
      <dgm:t>
        <a:bodyPr/>
        <a:lstStyle/>
        <a:p>
          <a:endParaRPr lang="en-US"/>
        </a:p>
      </dgm:t>
    </dgm:pt>
    <dgm:pt modelId="{34AB9410-8BCC-4310-A640-2E9B67DC483B}" type="sibTrans" cxnId="{FA0BBBFE-EEA7-487B-AAD0-C93DCA9579D4}">
      <dgm:prSet/>
      <dgm:spPr/>
      <dgm:t>
        <a:bodyPr/>
        <a:lstStyle/>
        <a:p>
          <a:endParaRPr lang="en-US"/>
        </a:p>
      </dgm:t>
    </dgm:pt>
    <dgm:pt modelId="{0CADDA3D-42B6-4B57-955C-94F676310DA0}">
      <dgm:prSet phldrT="[Text]" custT="1"/>
      <dgm:spPr/>
      <dgm:t>
        <a:bodyPr/>
        <a:lstStyle/>
        <a:p>
          <a:r>
            <a:rPr lang="en-US" sz="3200" dirty="0" smtClean="0"/>
            <a:t>To achieve the best runtimes, we need to characterize equivalent aggregation orderings</a:t>
          </a:r>
          <a:endParaRPr lang="en-US" sz="3200" dirty="0"/>
        </a:p>
      </dgm:t>
    </dgm:pt>
    <dgm:pt modelId="{02C138D2-CA37-41F6-9DB7-8918C4225FAF}" type="parTrans" cxnId="{5F9C8315-B658-4C82-BA7B-6ECF2A87E2FF}">
      <dgm:prSet/>
      <dgm:spPr/>
      <dgm:t>
        <a:bodyPr/>
        <a:lstStyle/>
        <a:p>
          <a:endParaRPr lang="en-US"/>
        </a:p>
      </dgm:t>
    </dgm:pt>
    <dgm:pt modelId="{EA54C0CC-C3DA-4AE7-94BA-33B1F8748918}" type="sibTrans" cxnId="{5F9C8315-B658-4C82-BA7B-6ECF2A87E2FF}">
      <dgm:prSet/>
      <dgm:spPr/>
      <dgm:t>
        <a:bodyPr/>
        <a:lstStyle/>
        <a:p>
          <a:endParaRPr lang="en-US"/>
        </a:p>
      </dgm:t>
    </dgm:pt>
    <dgm:pt modelId="{95AEA33A-D09E-415A-B8FC-9D6ED2565020}" type="pres">
      <dgm:prSet presAssocID="{DB97D8DC-5C39-43C4-91E1-67CAF2F4D8C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0B739BC-652C-40B6-9066-72190D709C30}" type="pres">
      <dgm:prSet presAssocID="{E81325AE-2CCF-4348-AF69-8FB7DC41EDFB}" presName="composite" presStyleCnt="0"/>
      <dgm:spPr/>
    </dgm:pt>
    <dgm:pt modelId="{C0754194-637D-40A2-B175-50CA47296099}" type="pres">
      <dgm:prSet presAssocID="{E81325AE-2CCF-4348-AF69-8FB7DC41EDFB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01FCB5-5D01-4AA6-8952-C5B6B00A4966}" type="pres">
      <dgm:prSet presAssocID="{E81325AE-2CCF-4348-AF69-8FB7DC41EDFB}" presName="descendantText" presStyleLbl="alignAcc1" presStyleIdx="0" presStyleCnt="3" custLinFactNeighborY="-24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4A7396-8C30-4062-BFED-0494F6ECD6D8}" type="pres">
      <dgm:prSet presAssocID="{261446BC-7C0A-46E0-9F5B-113440F6DBB3}" presName="sp" presStyleCnt="0"/>
      <dgm:spPr/>
    </dgm:pt>
    <dgm:pt modelId="{CD8B2C9E-AA24-4C34-9692-B32F05936BDE}" type="pres">
      <dgm:prSet presAssocID="{4B2B3420-C009-4401-A054-774F9E6D7CE6}" presName="composite" presStyleCnt="0"/>
      <dgm:spPr/>
    </dgm:pt>
    <dgm:pt modelId="{06DF54C7-5352-4516-BC00-129FAE29B9F5}" type="pres">
      <dgm:prSet presAssocID="{4B2B3420-C009-4401-A054-774F9E6D7CE6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3597DD-70D0-4D92-BB01-45D06982235C}" type="pres">
      <dgm:prSet presAssocID="{4B2B3420-C009-4401-A054-774F9E6D7CE6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814148-4E13-441B-8DEB-67331BEE8A5D}" type="pres">
      <dgm:prSet presAssocID="{816BFFFF-4D26-4DD5-8004-BF84BF2C1367}" presName="sp" presStyleCnt="0"/>
      <dgm:spPr/>
    </dgm:pt>
    <dgm:pt modelId="{C383C592-186E-4B6A-A9D0-DB20E69D32B5}" type="pres">
      <dgm:prSet presAssocID="{965F4FE4-0E40-4C2A-9174-C24C04D0616F}" presName="composite" presStyleCnt="0"/>
      <dgm:spPr/>
    </dgm:pt>
    <dgm:pt modelId="{FD2E5934-6FFA-442E-96A0-4360F66299BA}" type="pres">
      <dgm:prSet presAssocID="{965F4FE4-0E40-4C2A-9174-C24C04D0616F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DDDF91-AD3E-4CEE-B4AF-A4EEE8D76F39}" type="pres">
      <dgm:prSet presAssocID="{965F4FE4-0E40-4C2A-9174-C24C04D0616F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8082B56-699D-C744-ABBA-AC209D66AB12}" type="presOf" srcId="{43E23206-9F45-40E4-BDFD-24BFE2D6C9A5}" destId="{FF3597DD-70D0-4D92-BB01-45D06982235C}" srcOrd="0" destOrd="0" presId="urn:microsoft.com/office/officeart/2005/8/layout/chevron2"/>
    <dgm:cxn modelId="{67B4EFB3-7344-8345-A293-4BAA052AE7C0}" type="presOf" srcId="{4B2B3420-C009-4401-A054-774F9E6D7CE6}" destId="{06DF54C7-5352-4516-BC00-129FAE29B9F5}" srcOrd="0" destOrd="0" presId="urn:microsoft.com/office/officeart/2005/8/layout/chevron2"/>
    <dgm:cxn modelId="{FA0BBBFE-EEA7-487B-AAD0-C93DCA9579D4}" srcId="{DB97D8DC-5C39-43C4-91E1-67CAF2F4D8C2}" destId="{965F4FE4-0E40-4C2A-9174-C24C04D0616F}" srcOrd="2" destOrd="0" parTransId="{DFA9CC07-DBEC-409C-A6D1-725961220E5E}" sibTransId="{34AB9410-8BCC-4310-A640-2E9B67DC483B}"/>
    <dgm:cxn modelId="{6A58F897-6136-454A-8205-5B7BAB1EFB9E}" srcId="{4B2B3420-C009-4401-A054-774F9E6D7CE6}" destId="{43E23206-9F45-40E4-BDFD-24BFE2D6C9A5}" srcOrd="0" destOrd="0" parTransId="{3778416A-428B-4758-85B1-A0B55C7B79B2}" sibTransId="{AF34EA67-6746-4FE1-93FB-E03136F303DE}"/>
    <dgm:cxn modelId="{9A846CE3-3C57-9643-AE94-F46AEBE76229}" type="presOf" srcId="{0CADDA3D-42B6-4B57-955C-94F676310DA0}" destId="{B3DDDF91-AD3E-4CEE-B4AF-A4EEE8D76F39}" srcOrd="0" destOrd="0" presId="urn:microsoft.com/office/officeart/2005/8/layout/chevron2"/>
    <dgm:cxn modelId="{8D13A6D7-E0F2-5545-8097-E622236D3301}" type="presOf" srcId="{E81325AE-2CCF-4348-AF69-8FB7DC41EDFB}" destId="{C0754194-637D-40A2-B175-50CA47296099}" srcOrd="0" destOrd="0" presId="urn:microsoft.com/office/officeart/2005/8/layout/chevron2"/>
    <dgm:cxn modelId="{D60850EA-1852-4444-947C-08410CFF7E41}" srcId="{E81325AE-2CCF-4348-AF69-8FB7DC41EDFB}" destId="{A4D833BB-E261-453D-A6FB-AB7A23D0FF74}" srcOrd="0" destOrd="0" parTransId="{51ADA847-9968-4402-BA7E-8A83D3A9DB2A}" sibTransId="{6DE48EE0-1BFD-42C2-8DDC-4FEDD7A7E311}"/>
    <dgm:cxn modelId="{953DF93B-4E0A-9E4F-B8BF-1B4CDAAD4DF7}" type="presOf" srcId="{A4D833BB-E261-453D-A6FB-AB7A23D0FF74}" destId="{1F01FCB5-5D01-4AA6-8952-C5B6B00A4966}" srcOrd="0" destOrd="0" presId="urn:microsoft.com/office/officeart/2005/8/layout/chevron2"/>
    <dgm:cxn modelId="{B4A4C64C-C4AA-8B4A-9A1E-8D4EFB894C2E}" type="presOf" srcId="{965F4FE4-0E40-4C2A-9174-C24C04D0616F}" destId="{FD2E5934-6FFA-442E-96A0-4360F66299BA}" srcOrd="0" destOrd="0" presId="urn:microsoft.com/office/officeart/2005/8/layout/chevron2"/>
    <dgm:cxn modelId="{226EEC46-DE8D-3A4C-A2B7-98CD572D9F63}" type="presOf" srcId="{DB97D8DC-5C39-43C4-91E1-67CAF2F4D8C2}" destId="{95AEA33A-D09E-415A-B8FC-9D6ED2565020}" srcOrd="0" destOrd="0" presId="urn:microsoft.com/office/officeart/2005/8/layout/chevron2"/>
    <dgm:cxn modelId="{50F4D0BC-E7F7-462E-9743-EF7EC7C5F259}" srcId="{DB97D8DC-5C39-43C4-91E1-67CAF2F4D8C2}" destId="{E81325AE-2CCF-4348-AF69-8FB7DC41EDFB}" srcOrd="0" destOrd="0" parTransId="{DFA1E04F-B5F5-469B-BAF3-8A0BEC630879}" sibTransId="{261446BC-7C0A-46E0-9F5B-113440F6DBB3}"/>
    <dgm:cxn modelId="{13396EFD-FF79-4B3B-AAAD-877CFDC32F6C}" srcId="{DB97D8DC-5C39-43C4-91E1-67CAF2F4D8C2}" destId="{4B2B3420-C009-4401-A054-774F9E6D7CE6}" srcOrd="1" destOrd="0" parTransId="{35C175B7-3762-4A93-A7BD-050E96E1C962}" sibTransId="{816BFFFF-4D26-4DD5-8004-BF84BF2C1367}"/>
    <dgm:cxn modelId="{5F9C8315-B658-4C82-BA7B-6ECF2A87E2FF}" srcId="{965F4FE4-0E40-4C2A-9174-C24C04D0616F}" destId="{0CADDA3D-42B6-4B57-955C-94F676310DA0}" srcOrd="0" destOrd="0" parTransId="{02C138D2-CA37-41F6-9DB7-8918C4225FAF}" sibTransId="{EA54C0CC-C3DA-4AE7-94BA-33B1F8748918}"/>
    <dgm:cxn modelId="{A9418553-5ADB-CF4D-898D-70501F5B0C2B}" type="presParOf" srcId="{95AEA33A-D09E-415A-B8FC-9D6ED2565020}" destId="{A0B739BC-652C-40B6-9066-72190D709C30}" srcOrd="0" destOrd="0" presId="urn:microsoft.com/office/officeart/2005/8/layout/chevron2"/>
    <dgm:cxn modelId="{6E1F421C-CC9E-7D47-B7CB-90AD6808D7BE}" type="presParOf" srcId="{A0B739BC-652C-40B6-9066-72190D709C30}" destId="{C0754194-637D-40A2-B175-50CA47296099}" srcOrd="0" destOrd="0" presId="urn:microsoft.com/office/officeart/2005/8/layout/chevron2"/>
    <dgm:cxn modelId="{F470EEC7-37F4-0649-8DB0-674CF0263970}" type="presParOf" srcId="{A0B739BC-652C-40B6-9066-72190D709C30}" destId="{1F01FCB5-5D01-4AA6-8952-C5B6B00A4966}" srcOrd="1" destOrd="0" presId="urn:microsoft.com/office/officeart/2005/8/layout/chevron2"/>
    <dgm:cxn modelId="{ACB4F60F-B0E7-5B4B-A4EF-DF30A937F924}" type="presParOf" srcId="{95AEA33A-D09E-415A-B8FC-9D6ED2565020}" destId="{064A7396-8C30-4062-BFED-0494F6ECD6D8}" srcOrd="1" destOrd="0" presId="urn:microsoft.com/office/officeart/2005/8/layout/chevron2"/>
    <dgm:cxn modelId="{1FFE681F-CA46-4449-A184-81FEE29FE997}" type="presParOf" srcId="{95AEA33A-D09E-415A-B8FC-9D6ED2565020}" destId="{CD8B2C9E-AA24-4C34-9692-B32F05936BDE}" srcOrd="2" destOrd="0" presId="urn:microsoft.com/office/officeart/2005/8/layout/chevron2"/>
    <dgm:cxn modelId="{3BCAAD20-9175-7C4B-981A-6DD5F447CEF6}" type="presParOf" srcId="{CD8B2C9E-AA24-4C34-9692-B32F05936BDE}" destId="{06DF54C7-5352-4516-BC00-129FAE29B9F5}" srcOrd="0" destOrd="0" presId="urn:microsoft.com/office/officeart/2005/8/layout/chevron2"/>
    <dgm:cxn modelId="{5746786D-4BB2-C14E-9F2B-B044095ABC0E}" type="presParOf" srcId="{CD8B2C9E-AA24-4C34-9692-B32F05936BDE}" destId="{FF3597DD-70D0-4D92-BB01-45D06982235C}" srcOrd="1" destOrd="0" presId="urn:microsoft.com/office/officeart/2005/8/layout/chevron2"/>
    <dgm:cxn modelId="{083DB511-D1F9-9B4B-859B-11A70CA206CC}" type="presParOf" srcId="{95AEA33A-D09E-415A-B8FC-9D6ED2565020}" destId="{04814148-4E13-441B-8DEB-67331BEE8A5D}" srcOrd="3" destOrd="0" presId="urn:microsoft.com/office/officeart/2005/8/layout/chevron2"/>
    <dgm:cxn modelId="{2D6D5093-5740-5940-BD5E-1629722BFDDF}" type="presParOf" srcId="{95AEA33A-D09E-415A-B8FC-9D6ED2565020}" destId="{C383C592-186E-4B6A-A9D0-DB20E69D32B5}" srcOrd="4" destOrd="0" presId="urn:microsoft.com/office/officeart/2005/8/layout/chevron2"/>
    <dgm:cxn modelId="{B0F4A0EF-9A2E-5547-A92E-8114906CA57B}" type="presParOf" srcId="{C383C592-186E-4B6A-A9D0-DB20E69D32B5}" destId="{FD2E5934-6FFA-442E-96A0-4360F66299BA}" srcOrd="0" destOrd="0" presId="urn:microsoft.com/office/officeart/2005/8/layout/chevron2"/>
    <dgm:cxn modelId="{7DA0B945-6959-CC45-B420-1C3019038698}" type="presParOf" srcId="{C383C592-186E-4B6A-A9D0-DB20E69D32B5}" destId="{B3DDDF91-AD3E-4CEE-B4AF-A4EEE8D76F3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36A99B-0EAB-4CEA-A634-F674832B3EDB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B5885D8-9064-477D-902D-113937E0752C}">
      <dgm:prSet phldrT="[Text]" custT="1"/>
      <dgm:spPr/>
      <dgm:t>
        <a:bodyPr/>
        <a:lstStyle/>
        <a:p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Construct Optimal GHD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807C7D-757E-42D3-BED1-DBE3901FA030}" type="parTrans" cxnId="{5E9D74F6-5F3A-4CEE-A72D-91E7241C3215}">
      <dgm:prSet/>
      <dgm:spPr/>
      <dgm:t>
        <a:bodyPr/>
        <a:lstStyle/>
        <a:p>
          <a:endParaRPr lang="en-US"/>
        </a:p>
      </dgm:t>
    </dgm:pt>
    <dgm:pt modelId="{728D0D01-A6C9-4F82-ABB1-187014438AE0}" type="sibTrans" cxnId="{5E9D74F6-5F3A-4CEE-A72D-91E7241C3215}">
      <dgm:prSet custT="1"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E07116-AE33-418D-8311-1C354E2CBC4A}">
      <dgm:prSet phldrT="[Text]" custT="1"/>
      <dgm:spPr/>
      <dgm:t>
        <a:bodyPr/>
        <a:lstStyle/>
        <a:p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Compute intermediate relations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A3F9C9-AD90-446F-A40D-5AFD312958E6}" type="parTrans" cxnId="{25A974AC-630C-4F87-8349-98F5C1770322}">
      <dgm:prSet/>
      <dgm:spPr/>
      <dgm:t>
        <a:bodyPr/>
        <a:lstStyle/>
        <a:p>
          <a:endParaRPr lang="en-US"/>
        </a:p>
      </dgm:t>
    </dgm:pt>
    <dgm:pt modelId="{96D12020-D3C6-42C1-AC24-67A1BFE6605C}" type="sibTrans" cxnId="{25A974AC-630C-4F87-8349-98F5C1770322}">
      <dgm:prSet custT="1"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9AC49A-FF30-4AC4-8E09-D1065A971D13}">
      <dgm:prSet phldrT="[Text]" custT="1"/>
      <dgm:spPr/>
      <dgm:t>
        <a:bodyPr/>
        <a:lstStyle/>
        <a:p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Run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Yannakakis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1A16EC-C643-4B71-A0A0-25246DD91923}" type="parTrans" cxnId="{A633B333-F38E-44E3-8AD8-2F30C224970A}">
      <dgm:prSet/>
      <dgm:spPr/>
      <dgm:t>
        <a:bodyPr/>
        <a:lstStyle/>
        <a:p>
          <a:endParaRPr lang="en-US"/>
        </a:p>
      </dgm:t>
    </dgm:pt>
    <dgm:pt modelId="{8D509FFC-73B9-415B-A4D4-7C6E8D122228}" type="sibTrans" cxnId="{A633B333-F38E-44E3-8AD8-2F30C224970A}">
      <dgm:prSet/>
      <dgm:spPr/>
      <dgm:t>
        <a:bodyPr/>
        <a:lstStyle/>
        <a:p>
          <a:endParaRPr lang="en-US"/>
        </a:p>
      </dgm:t>
    </dgm:pt>
    <dgm:pt modelId="{EF3B62C4-1B48-4830-A815-198E34160AE1}" type="pres">
      <dgm:prSet presAssocID="{2436A99B-0EAB-4CEA-A634-F674832B3EDB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CCAD7F8-F37E-4EAC-928A-FD199613E3B7}" type="pres">
      <dgm:prSet presAssocID="{2436A99B-0EAB-4CEA-A634-F674832B3EDB}" presName="dummyMaxCanvas" presStyleCnt="0">
        <dgm:presLayoutVars/>
      </dgm:prSet>
      <dgm:spPr/>
    </dgm:pt>
    <dgm:pt modelId="{5993E81F-C459-463F-B83B-83AC9AD480ED}" type="pres">
      <dgm:prSet presAssocID="{2436A99B-0EAB-4CEA-A634-F674832B3EDB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14390C-5F80-4F45-97F5-E10817918836}" type="pres">
      <dgm:prSet presAssocID="{2436A99B-0EAB-4CEA-A634-F674832B3EDB}" presName="ThreeNodes_2" presStyleLbl="node1" presStyleIdx="1" presStyleCnt="3" custLinFactNeighborY="25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53AD8E-1D0E-4B2F-B824-D7029BCB1841}" type="pres">
      <dgm:prSet presAssocID="{2436A99B-0EAB-4CEA-A634-F674832B3EDB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540054-7EAC-4A99-85DD-A0043813FC7A}" type="pres">
      <dgm:prSet presAssocID="{2436A99B-0EAB-4CEA-A634-F674832B3EDB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8A161D-6F7D-435E-B834-620BCD176E3E}" type="pres">
      <dgm:prSet presAssocID="{2436A99B-0EAB-4CEA-A634-F674832B3EDB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28907F-82B2-4755-8923-2DD41268387A}" type="pres">
      <dgm:prSet presAssocID="{2436A99B-0EAB-4CEA-A634-F674832B3EDB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17D102-8011-436E-9608-EF2EABC46BBF}" type="pres">
      <dgm:prSet presAssocID="{2436A99B-0EAB-4CEA-A634-F674832B3EDB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E71AB3-D854-4AEB-B6D5-A3046AD56B81}" type="pres">
      <dgm:prSet presAssocID="{2436A99B-0EAB-4CEA-A634-F674832B3EDB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B84A893-A21C-1B42-A192-024314485C8F}" type="presOf" srcId="{5F9AC49A-FF30-4AC4-8E09-D1065A971D13}" destId="{BA53AD8E-1D0E-4B2F-B824-D7029BCB1841}" srcOrd="0" destOrd="0" presId="urn:microsoft.com/office/officeart/2005/8/layout/vProcess5"/>
    <dgm:cxn modelId="{90DC28BA-BA01-8541-9C0D-8A4507E1C894}" type="presOf" srcId="{5F9AC49A-FF30-4AC4-8E09-D1065A971D13}" destId="{9FE71AB3-D854-4AEB-B6D5-A3046AD56B81}" srcOrd="1" destOrd="0" presId="urn:microsoft.com/office/officeart/2005/8/layout/vProcess5"/>
    <dgm:cxn modelId="{690E1C4D-AF08-0A4E-A769-B802561CFE62}" type="presOf" srcId="{96D12020-D3C6-42C1-AC24-67A1BFE6605C}" destId="{668A161D-6F7D-435E-B834-620BCD176E3E}" srcOrd="0" destOrd="0" presId="urn:microsoft.com/office/officeart/2005/8/layout/vProcess5"/>
    <dgm:cxn modelId="{69A62734-D1E3-8240-BD1D-6C04E7F09E57}" type="presOf" srcId="{06E07116-AE33-418D-8311-1C354E2CBC4A}" destId="{4717D102-8011-436E-9608-EF2EABC46BBF}" srcOrd="1" destOrd="0" presId="urn:microsoft.com/office/officeart/2005/8/layout/vProcess5"/>
    <dgm:cxn modelId="{657D9970-5566-BD40-8795-D29A8BF43D18}" type="presOf" srcId="{3B5885D8-9064-477D-902D-113937E0752C}" destId="{3128907F-82B2-4755-8923-2DD41268387A}" srcOrd="1" destOrd="0" presId="urn:microsoft.com/office/officeart/2005/8/layout/vProcess5"/>
    <dgm:cxn modelId="{8E05D994-0782-9147-925D-46AE4EA6CAB7}" type="presOf" srcId="{2436A99B-0EAB-4CEA-A634-F674832B3EDB}" destId="{EF3B62C4-1B48-4830-A815-198E34160AE1}" srcOrd="0" destOrd="0" presId="urn:microsoft.com/office/officeart/2005/8/layout/vProcess5"/>
    <dgm:cxn modelId="{25A974AC-630C-4F87-8349-98F5C1770322}" srcId="{2436A99B-0EAB-4CEA-A634-F674832B3EDB}" destId="{06E07116-AE33-418D-8311-1C354E2CBC4A}" srcOrd="1" destOrd="0" parTransId="{EBA3F9C9-AD90-446F-A40D-5AFD312958E6}" sibTransId="{96D12020-D3C6-42C1-AC24-67A1BFE6605C}"/>
    <dgm:cxn modelId="{5E9D74F6-5F3A-4CEE-A72D-91E7241C3215}" srcId="{2436A99B-0EAB-4CEA-A634-F674832B3EDB}" destId="{3B5885D8-9064-477D-902D-113937E0752C}" srcOrd="0" destOrd="0" parTransId="{CB807C7D-757E-42D3-BED1-DBE3901FA030}" sibTransId="{728D0D01-A6C9-4F82-ABB1-187014438AE0}"/>
    <dgm:cxn modelId="{6BC26966-B95D-F645-A502-0029823A5BCF}" type="presOf" srcId="{3B5885D8-9064-477D-902D-113937E0752C}" destId="{5993E81F-C459-463F-B83B-83AC9AD480ED}" srcOrd="0" destOrd="0" presId="urn:microsoft.com/office/officeart/2005/8/layout/vProcess5"/>
    <dgm:cxn modelId="{A633B333-F38E-44E3-8AD8-2F30C224970A}" srcId="{2436A99B-0EAB-4CEA-A634-F674832B3EDB}" destId="{5F9AC49A-FF30-4AC4-8E09-D1065A971D13}" srcOrd="2" destOrd="0" parTransId="{841A16EC-C643-4B71-A0A0-25246DD91923}" sibTransId="{8D509FFC-73B9-415B-A4D4-7C6E8D122228}"/>
    <dgm:cxn modelId="{F9F6FAFA-597A-C143-8EF2-E3ED13782CB3}" type="presOf" srcId="{728D0D01-A6C9-4F82-ABB1-187014438AE0}" destId="{2B540054-7EAC-4A99-85DD-A0043813FC7A}" srcOrd="0" destOrd="0" presId="urn:microsoft.com/office/officeart/2005/8/layout/vProcess5"/>
    <dgm:cxn modelId="{86E71208-5B30-964A-B66A-907A26C991DE}" type="presOf" srcId="{06E07116-AE33-418D-8311-1C354E2CBC4A}" destId="{A114390C-5F80-4F45-97F5-E10817918836}" srcOrd="0" destOrd="0" presId="urn:microsoft.com/office/officeart/2005/8/layout/vProcess5"/>
    <dgm:cxn modelId="{9180F678-6C3A-AB42-9780-02EFA3EFBAB1}" type="presParOf" srcId="{EF3B62C4-1B48-4830-A815-198E34160AE1}" destId="{3CCAD7F8-F37E-4EAC-928A-FD199613E3B7}" srcOrd="0" destOrd="0" presId="urn:microsoft.com/office/officeart/2005/8/layout/vProcess5"/>
    <dgm:cxn modelId="{80AE22F9-5BD4-344B-AC24-DD3B34982517}" type="presParOf" srcId="{EF3B62C4-1B48-4830-A815-198E34160AE1}" destId="{5993E81F-C459-463F-B83B-83AC9AD480ED}" srcOrd="1" destOrd="0" presId="urn:microsoft.com/office/officeart/2005/8/layout/vProcess5"/>
    <dgm:cxn modelId="{D607CDEB-BED0-6040-A139-DC1CC37965D8}" type="presParOf" srcId="{EF3B62C4-1B48-4830-A815-198E34160AE1}" destId="{A114390C-5F80-4F45-97F5-E10817918836}" srcOrd="2" destOrd="0" presId="urn:microsoft.com/office/officeart/2005/8/layout/vProcess5"/>
    <dgm:cxn modelId="{31531C86-21F1-FD48-899F-A3BFB3553F7E}" type="presParOf" srcId="{EF3B62C4-1B48-4830-A815-198E34160AE1}" destId="{BA53AD8E-1D0E-4B2F-B824-D7029BCB1841}" srcOrd="3" destOrd="0" presId="urn:microsoft.com/office/officeart/2005/8/layout/vProcess5"/>
    <dgm:cxn modelId="{D562782A-3B64-D94F-9633-A536218F5EF2}" type="presParOf" srcId="{EF3B62C4-1B48-4830-A815-198E34160AE1}" destId="{2B540054-7EAC-4A99-85DD-A0043813FC7A}" srcOrd="4" destOrd="0" presId="urn:microsoft.com/office/officeart/2005/8/layout/vProcess5"/>
    <dgm:cxn modelId="{DE279F41-9D62-6B42-B8BA-AA0A5720B44F}" type="presParOf" srcId="{EF3B62C4-1B48-4830-A815-198E34160AE1}" destId="{668A161D-6F7D-435E-B834-620BCD176E3E}" srcOrd="5" destOrd="0" presId="urn:microsoft.com/office/officeart/2005/8/layout/vProcess5"/>
    <dgm:cxn modelId="{F8EEF05C-C620-8042-BC03-BD66D1A8403A}" type="presParOf" srcId="{EF3B62C4-1B48-4830-A815-198E34160AE1}" destId="{3128907F-82B2-4755-8923-2DD41268387A}" srcOrd="6" destOrd="0" presId="urn:microsoft.com/office/officeart/2005/8/layout/vProcess5"/>
    <dgm:cxn modelId="{DA70BEA2-F05F-2C4B-81E2-F4189EBB281C}" type="presParOf" srcId="{EF3B62C4-1B48-4830-A815-198E34160AE1}" destId="{4717D102-8011-436E-9608-EF2EABC46BBF}" srcOrd="7" destOrd="0" presId="urn:microsoft.com/office/officeart/2005/8/layout/vProcess5"/>
    <dgm:cxn modelId="{C67C3B67-2378-FC49-A8DF-1A9A6F5274E4}" type="presParOf" srcId="{EF3B62C4-1B48-4830-A815-198E34160AE1}" destId="{9FE71AB3-D854-4AEB-B6D5-A3046AD56B81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36A99B-0EAB-4CEA-A634-F674832B3EDB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B5885D8-9064-477D-902D-113937E0752C}">
      <dgm:prSet phldrT="[Text]" custT="1"/>
      <dgm:spPr/>
      <dgm:t>
        <a:bodyPr/>
        <a:lstStyle/>
        <a:p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Construct Optimal </a:t>
          </a:r>
          <a:r>
            <a:rPr lang="en-US" sz="3200" b="1" i="0" u="none" dirty="0" smtClean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Valid</a:t>
          </a: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GHD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807C7D-757E-42D3-BED1-DBE3901FA030}" type="parTrans" cxnId="{5E9D74F6-5F3A-4CEE-A72D-91E7241C3215}">
      <dgm:prSet/>
      <dgm:spPr/>
      <dgm:t>
        <a:bodyPr/>
        <a:lstStyle/>
        <a:p>
          <a:endParaRPr lang="en-US"/>
        </a:p>
      </dgm:t>
    </dgm:pt>
    <dgm:pt modelId="{728D0D01-A6C9-4F82-ABB1-187014438AE0}" type="sibTrans" cxnId="{5E9D74F6-5F3A-4CEE-A72D-91E7241C3215}">
      <dgm:prSet custT="1"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E07116-AE33-418D-8311-1C354E2CBC4A}">
      <dgm:prSet phldrT="[Text]" custT="1"/>
      <dgm:spPr/>
      <dgm:t>
        <a:bodyPr/>
        <a:lstStyle/>
        <a:p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Compute intermediate relations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A3F9C9-AD90-446F-A40D-5AFD312958E6}" type="parTrans" cxnId="{25A974AC-630C-4F87-8349-98F5C1770322}">
      <dgm:prSet/>
      <dgm:spPr/>
      <dgm:t>
        <a:bodyPr/>
        <a:lstStyle/>
        <a:p>
          <a:endParaRPr lang="en-US"/>
        </a:p>
      </dgm:t>
    </dgm:pt>
    <dgm:pt modelId="{96D12020-D3C6-42C1-AC24-67A1BFE6605C}" type="sibTrans" cxnId="{25A974AC-630C-4F87-8349-98F5C1770322}">
      <dgm:prSet custT="1"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9AC49A-FF30-4AC4-8E09-D1065A971D13}">
      <dgm:prSet phldrT="[Text]" custT="1"/>
      <dgm:spPr/>
      <dgm:t>
        <a:bodyPr/>
        <a:lstStyle/>
        <a:p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Run </a:t>
          </a:r>
          <a:r>
            <a:rPr lang="en-US" sz="3200" b="1" u="none" dirty="0" smtClean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Aggregating</a:t>
          </a:r>
          <a:r>
            <a:rPr lang="en-US" sz="3200" b="0" u="sng" dirty="0" smtClean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Yannakakis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1A16EC-C643-4B71-A0A0-25246DD91923}" type="parTrans" cxnId="{A633B333-F38E-44E3-8AD8-2F30C224970A}">
      <dgm:prSet/>
      <dgm:spPr/>
      <dgm:t>
        <a:bodyPr/>
        <a:lstStyle/>
        <a:p>
          <a:endParaRPr lang="en-US"/>
        </a:p>
      </dgm:t>
    </dgm:pt>
    <dgm:pt modelId="{8D509FFC-73B9-415B-A4D4-7C6E8D122228}" type="sibTrans" cxnId="{A633B333-F38E-44E3-8AD8-2F30C224970A}">
      <dgm:prSet/>
      <dgm:spPr/>
      <dgm:t>
        <a:bodyPr/>
        <a:lstStyle/>
        <a:p>
          <a:endParaRPr lang="en-US"/>
        </a:p>
      </dgm:t>
    </dgm:pt>
    <dgm:pt modelId="{EF3B62C4-1B48-4830-A815-198E34160AE1}" type="pres">
      <dgm:prSet presAssocID="{2436A99B-0EAB-4CEA-A634-F674832B3EDB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CCAD7F8-F37E-4EAC-928A-FD199613E3B7}" type="pres">
      <dgm:prSet presAssocID="{2436A99B-0EAB-4CEA-A634-F674832B3EDB}" presName="dummyMaxCanvas" presStyleCnt="0">
        <dgm:presLayoutVars/>
      </dgm:prSet>
      <dgm:spPr/>
    </dgm:pt>
    <dgm:pt modelId="{5993E81F-C459-463F-B83B-83AC9AD480ED}" type="pres">
      <dgm:prSet presAssocID="{2436A99B-0EAB-4CEA-A634-F674832B3EDB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14390C-5F80-4F45-97F5-E10817918836}" type="pres">
      <dgm:prSet presAssocID="{2436A99B-0EAB-4CEA-A634-F674832B3EDB}" presName="ThreeNodes_2" presStyleLbl="node1" presStyleIdx="1" presStyleCnt="3" custLinFactNeighborX="0" custLinFactNeighborY="3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53AD8E-1D0E-4B2F-B824-D7029BCB1841}" type="pres">
      <dgm:prSet presAssocID="{2436A99B-0EAB-4CEA-A634-F674832B3EDB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540054-7EAC-4A99-85DD-A0043813FC7A}" type="pres">
      <dgm:prSet presAssocID="{2436A99B-0EAB-4CEA-A634-F674832B3EDB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8A161D-6F7D-435E-B834-620BCD176E3E}" type="pres">
      <dgm:prSet presAssocID="{2436A99B-0EAB-4CEA-A634-F674832B3EDB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28907F-82B2-4755-8923-2DD41268387A}" type="pres">
      <dgm:prSet presAssocID="{2436A99B-0EAB-4CEA-A634-F674832B3EDB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17D102-8011-436E-9608-EF2EABC46BBF}" type="pres">
      <dgm:prSet presAssocID="{2436A99B-0EAB-4CEA-A634-F674832B3EDB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E71AB3-D854-4AEB-B6D5-A3046AD56B81}" type="pres">
      <dgm:prSet presAssocID="{2436A99B-0EAB-4CEA-A634-F674832B3EDB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5A974AC-630C-4F87-8349-98F5C1770322}" srcId="{2436A99B-0EAB-4CEA-A634-F674832B3EDB}" destId="{06E07116-AE33-418D-8311-1C354E2CBC4A}" srcOrd="1" destOrd="0" parTransId="{EBA3F9C9-AD90-446F-A40D-5AFD312958E6}" sibTransId="{96D12020-D3C6-42C1-AC24-67A1BFE6605C}"/>
    <dgm:cxn modelId="{2AA7DD62-6359-044F-8BD7-D7F0286CD860}" type="presOf" srcId="{3B5885D8-9064-477D-902D-113937E0752C}" destId="{5993E81F-C459-463F-B83B-83AC9AD480ED}" srcOrd="0" destOrd="0" presId="urn:microsoft.com/office/officeart/2005/8/layout/vProcess5"/>
    <dgm:cxn modelId="{9F8EC3FF-732D-9C40-8252-8E258EDB0DC2}" type="presOf" srcId="{96D12020-D3C6-42C1-AC24-67A1BFE6605C}" destId="{668A161D-6F7D-435E-B834-620BCD176E3E}" srcOrd="0" destOrd="0" presId="urn:microsoft.com/office/officeart/2005/8/layout/vProcess5"/>
    <dgm:cxn modelId="{28A6C170-15A6-9F4A-865C-0EFE7B37CCD0}" type="presOf" srcId="{5F9AC49A-FF30-4AC4-8E09-D1065A971D13}" destId="{BA53AD8E-1D0E-4B2F-B824-D7029BCB1841}" srcOrd="0" destOrd="0" presId="urn:microsoft.com/office/officeart/2005/8/layout/vProcess5"/>
    <dgm:cxn modelId="{A633B333-F38E-44E3-8AD8-2F30C224970A}" srcId="{2436A99B-0EAB-4CEA-A634-F674832B3EDB}" destId="{5F9AC49A-FF30-4AC4-8E09-D1065A971D13}" srcOrd="2" destOrd="0" parTransId="{841A16EC-C643-4B71-A0A0-25246DD91923}" sibTransId="{8D509FFC-73B9-415B-A4D4-7C6E8D122228}"/>
    <dgm:cxn modelId="{C5859A9D-7877-1449-8CD7-F3FC12ABCCC5}" type="presOf" srcId="{5F9AC49A-FF30-4AC4-8E09-D1065A971D13}" destId="{9FE71AB3-D854-4AEB-B6D5-A3046AD56B81}" srcOrd="1" destOrd="0" presId="urn:microsoft.com/office/officeart/2005/8/layout/vProcess5"/>
    <dgm:cxn modelId="{7EAA5B6A-3207-6443-BC33-208AB296BD12}" type="presOf" srcId="{06E07116-AE33-418D-8311-1C354E2CBC4A}" destId="{A114390C-5F80-4F45-97F5-E10817918836}" srcOrd="0" destOrd="0" presId="urn:microsoft.com/office/officeart/2005/8/layout/vProcess5"/>
    <dgm:cxn modelId="{38D3851B-6978-0E4E-AEEA-ABE9E0A95733}" type="presOf" srcId="{3B5885D8-9064-477D-902D-113937E0752C}" destId="{3128907F-82B2-4755-8923-2DD41268387A}" srcOrd="1" destOrd="0" presId="urn:microsoft.com/office/officeart/2005/8/layout/vProcess5"/>
    <dgm:cxn modelId="{D5DBF0D2-BC9D-1A4C-A8DB-587F9C90E379}" type="presOf" srcId="{728D0D01-A6C9-4F82-ABB1-187014438AE0}" destId="{2B540054-7EAC-4A99-85DD-A0043813FC7A}" srcOrd="0" destOrd="0" presId="urn:microsoft.com/office/officeart/2005/8/layout/vProcess5"/>
    <dgm:cxn modelId="{5E84968C-9675-0047-B9B2-F9B548FC7AFF}" type="presOf" srcId="{2436A99B-0EAB-4CEA-A634-F674832B3EDB}" destId="{EF3B62C4-1B48-4830-A815-198E34160AE1}" srcOrd="0" destOrd="0" presId="urn:microsoft.com/office/officeart/2005/8/layout/vProcess5"/>
    <dgm:cxn modelId="{5E9D74F6-5F3A-4CEE-A72D-91E7241C3215}" srcId="{2436A99B-0EAB-4CEA-A634-F674832B3EDB}" destId="{3B5885D8-9064-477D-902D-113937E0752C}" srcOrd="0" destOrd="0" parTransId="{CB807C7D-757E-42D3-BED1-DBE3901FA030}" sibTransId="{728D0D01-A6C9-4F82-ABB1-187014438AE0}"/>
    <dgm:cxn modelId="{16B1E66A-465C-1F47-BA85-418268371BB4}" type="presOf" srcId="{06E07116-AE33-418D-8311-1C354E2CBC4A}" destId="{4717D102-8011-436E-9608-EF2EABC46BBF}" srcOrd="1" destOrd="0" presId="urn:microsoft.com/office/officeart/2005/8/layout/vProcess5"/>
    <dgm:cxn modelId="{C0CF35B3-D0E3-E643-A443-3E22A49813A7}" type="presParOf" srcId="{EF3B62C4-1B48-4830-A815-198E34160AE1}" destId="{3CCAD7F8-F37E-4EAC-928A-FD199613E3B7}" srcOrd="0" destOrd="0" presId="urn:microsoft.com/office/officeart/2005/8/layout/vProcess5"/>
    <dgm:cxn modelId="{89AC5450-9746-A745-ADE7-16AB7A37721F}" type="presParOf" srcId="{EF3B62C4-1B48-4830-A815-198E34160AE1}" destId="{5993E81F-C459-463F-B83B-83AC9AD480ED}" srcOrd="1" destOrd="0" presId="urn:microsoft.com/office/officeart/2005/8/layout/vProcess5"/>
    <dgm:cxn modelId="{1E0266CD-97A0-2E43-A9DD-BDDD304B8CEE}" type="presParOf" srcId="{EF3B62C4-1B48-4830-A815-198E34160AE1}" destId="{A114390C-5F80-4F45-97F5-E10817918836}" srcOrd="2" destOrd="0" presId="urn:microsoft.com/office/officeart/2005/8/layout/vProcess5"/>
    <dgm:cxn modelId="{53AF2806-894C-A541-AE10-EF8006D9E30D}" type="presParOf" srcId="{EF3B62C4-1B48-4830-A815-198E34160AE1}" destId="{BA53AD8E-1D0E-4B2F-B824-D7029BCB1841}" srcOrd="3" destOrd="0" presId="urn:microsoft.com/office/officeart/2005/8/layout/vProcess5"/>
    <dgm:cxn modelId="{F85AB378-14CF-0A48-8409-03AE89428A45}" type="presParOf" srcId="{EF3B62C4-1B48-4830-A815-198E34160AE1}" destId="{2B540054-7EAC-4A99-85DD-A0043813FC7A}" srcOrd="4" destOrd="0" presId="urn:microsoft.com/office/officeart/2005/8/layout/vProcess5"/>
    <dgm:cxn modelId="{A6182990-AB90-5F49-9ECD-B2D4EDC8D9C6}" type="presParOf" srcId="{EF3B62C4-1B48-4830-A815-198E34160AE1}" destId="{668A161D-6F7D-435E-B834-620BCD176E3E}" srcOrd="5" destOrd="0" presId="urn:microsoft.com/office/officeart/2005/8/layout/vProcess5"/>
    <dgm:cxn modelId="{EF2D34B4-40CA-8447-919E-3F446C40FBB2}" type="presParOf" srcId="{EF3B62C4-1B48-4830-A815-198E34160AE1}" destId="{3128907F-82B2-4755-8923-2DD41268387A}" srcOrd="6" destOrd="0" presId="urn:microsoft.com/office/officeart/2005/8/layout/vProcess5"/>
    <dgm:cxn modelId="{5B06AB1A-06C8-CC43-AD79-944C2DC80682}" type="presParOf" srcId="{EF3B62C4-1B48-4830-A815-198E34160AE1}" destId="{4717D102-8011-436E-9608-EF2EABC46BBF}" srcOrd="7" destOrd="0" presId="urn:microsoft.com/office/officeart/2005/8/layout/vProcess5"/>
    <dgm:cxn modelId="{8BA18B99-1B48-0549-BA46-E8C299C69676}" type="presParOf" srcId="{EF3B62C4-1B48-4830-A815-198E34160AE1}" destId="{9FE71AB3-D854-4AEB-B6D5-A3046AD56B81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754194-637D-40A2-B175-50CA47296099}">
      <dsp:nvSpPr>
        <dsp:cNvPr id="0" name=""/>
        <dsp:cNvSpPr/>
      </dsp:nvSpPr>
      <dsp:spPr>
        <a:xfrm rot="5400000">
          <a:off x="-248758" y="249582"/>
          <a:ext cx="1658390" cy="11608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 </a:t>
          </a:r>
          <a:endParaRPr lang="en-US" sz="3200" kern="1200" dirty="0"/>
        </a:p>
      </dsp:txBody>
      <dsp:txXfrm rot="-5400000">
        <a:off x="1" y="581261"/>
        <a:ext cx="1160873" cy="497517"/>
      </dsp:txXfrm>
    </dsp:sp>
    <dsp:sp modelId="{1F01FCB5-5D01-4AA6-8952-C5B6B00A4966}">
      <dsp:nvSpPr>
        <dsp:cNvPr id="0" name=""/>
        <dsp:cNvSpPr/>
      </dsp:nvSpPr>
      <dsp:spPr>
        <a:xfrm rot="5400000">
          <a:off x="5106755" y="-3945882"/>
          <a:ext cx="1077953" cy="896971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 smtClean="0"/>
            <a:t>Different aggregation orderings result in different runtimes to answer queries</a:t>
          </a:r>
          <a:endParaRPr lang="en-US" sz="3200" kern="1200" dirty="0"/>
        </a:p>
      </dsp:txBody>
      <dsp:txXfrm rot="-5400000">
        <a:off x="1160874" y="52620"/>
        <a:ext cx="8917096" cy="972711"/>
      </dsp:txXfrm>
    </dsp:sp>
    <dsp:sp modelId="{06DF54C7-5352-4516-BC00-129FAE29B9F5}">
      <dsp:nvSpPr>
        <dsp:cNvPr id="0" name=""/>
        <dsp:cNvSpPr/>
      </dsp:nvSpPr>
      <dsp:spPr>
        <a:xfrm rot="5400000">
          <a:off x="-248758" y="1714416"/>
          <a:ext cx="1658390" cy="11608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 </a:t>
          </a:r>
          <a:endParaRPr lang="en-US" sz="3200" kern="1200" dirty="0"/>
        </a:p>
      </dsp:txBody>
      <dsp:txXfrm rot="-5400000">
        <a:off x="1" y="2046095"/>
        <a:ext cx="1160873" cy="497517"/>
      </dsp:txXfrm>
    </dsp:sp>
    <dsp:sp modelId="{FF3597DD-70D0-4D92-BB01-45D06982235C}">
      <dsp:nvSpPr>
        <dsp:cNvPr id="0" name=""/>
        <dsp:cNvSpPr/>
      </dsp:nvSpPr>
      <dsp:spPr>
        <a:xfrm rot="5400000">
          <a:off x="5106755" y="-2480223"/>
          <a:ext cx="1077953" cy="896971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 smtClean="0"/>
            <a:t>Certain aggregation orderings are equivalent</a:t>
          </a:r>
          <a:endParaRPr lang="en-US" sz="3200" kern="1200" dirty="0"/>
        </a:p>
      </dsp:txBody>
      <dsp:txXfrm rot="-5400000">
        <a:off x="1160874" y="1518279"/>
        <a:ext cx="8917096" cy="972711"/>
      </dsp:txXfrm>
    </dsp:sp>
    <dsp:sp modelId="{FD2E5934-6FFA-442E-96A0-4360F66299BA}">
      <dsp:nvSpPr>
        <dsp:cNvPr id="0" name=""/>
        <dsp:cNvSpPr/>
      </dsp:nvSpPr>
      <dsp:spPr>
        <a:xfrm rot="5400000">
          <a:off x="-248758" y="3179250"/>
          <a:ext cx="1658390" cy="116087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 </a:t>
          </a:r>
          <a:endParaRPr lang="en-US" sz="3200" kern="1200" dirty="0"/>
        </a:p>
      </dsp:txBody>
      <dsp:txXfrm rot="-5400000">
        <a:off x="1" y="3510929"/>
        <a:ext cx="1160873" cy="497517"/>
      </dsp:txXfrm>
    </dsp:sp>
    <dsp:sp modelId="{B3DDDF91-AD3E-4CEE-B4AF-A4EEE8D76F39}">
      <dsp:nvSpPr>
        <dsp:cNvPr id="0" name=""/>
        <dsp:cNvSpPr/>
      </dsp:nvSpPr>
      <dsp:spPr>
        <a:xfrm rot="5400000">
          <a:off x="5106755" y="-1015389"/>
          <a:ext cx="1077953" cy="896971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 smtClean="0"/>
            <a:t>To achieve the best runtimes, we need to characterize equivalent aggregation orderings</a:t>
          </a:r>
          <a:endParaRPr lang="en-US" sz="3200" kern="1200" dirty="0"/>
        </a:p>
      </dsp:txBody>
      <dsp:txXfrm rot="-5400000">
        <a:off x="1160874" y="2983113"/>
        <a:ext cx="8917096" cy="9727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93E81F-C459-463F-B83B-83AC9AD480ED}">
      <dsp:nvSpPr>
        <dsp:cNvPr id="0" name=""/>
        <dsp:cNvSpPr/>
      </dsp:nvSpPr>
      <dsp:spPr>
        <a:xfrm>
          <a:off x="0" y="0"/>
          <a:ext cx="7322419" cy="8446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Construct Optimal GHD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738" y="24738"/>
        <a:ext cx="6411012" cy="795140"/>
      </dsp:txXfrm>
    </dsp:sp>
    <dsp:sp modelId="{A114390C-5F80-4F45-97F5-E10817918836}">
      <dsp:nvSpPr>
        <dsp:cNvPr id="0" name=""/>
        <dsp:cNvSpPr/>
      </dsp:nvSpPr>
      <dsp:spPr>
        <a:xfrm>
          <a:off x="646095" y="1006949"/>
          <a:ext cx="7322419" cy="8446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Compute intermediate relations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0833" y="1031687"/>
        <a:ext cx="6077846" cy="795140"/>
      </dsp:txXfrm>
    </dsp:sp>
    <dsp:sp modelId="{BA53AD8E-1D0E-4B2F-B824-D7029BCB1841}">
      <dsp:nvSpPr>
        <dsp:cNvPr id="0" name=""/>
        <dsp:cNvSpPr/>
      </dsp:nvSpPr>
      <dsp:spPr>
        <a:xfrm>
          <a:off x="1292191" y="1970772"/>
          <a:ext cx="7322419" cy="8446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Run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Yannakakis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16929" y="1995510"/>
        <a:ext cx="6077846" cy="795140"/>
      </dsp:txXfrm>
    </dsp:sp>
    <dsp:sp modelId="{2B540054-7EAC-4A99-85DD-A0043813FC7A}">
      <dsp:nvSpPr>
        <dsp:cNvPr id="0" name=""/>
        <dsp:cNvSpPr/>
      </dsp:nvSpPr>
      <dsp:spPr>
        <a:xfrm>
          <a:off x="6773418" y="640500"/>
          <a:ext cx="549000" cy="54900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96943" y="640500"/>
        <a:ext cx="301950" cy="413123"/>
      </dsp:txXfrm>
    </dsp:sp>
    <dsp:sp modelId="{668A161D-6F7D-435E-B834-620BCD176E3E}">
      <dsp:nvSpPr>
        <dsp:cNvPr id="0" name=""/>
        <dsp:cNvSpPr/>
      </dsp:nvSpPr>
      <dsp:spPr>
        <a:xfrm>
          <a:off x="7419514" y="1620256"/>
          <a:ext cx="549000" cy="54900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43039" y="1620256"/>
        <a:ext cx="301950" cy="4131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93E81F-C459-463F-B83B-83AC9AD480ED}">
      <dsp:nvSpPr>
        <dsp:cNvPr id="0" name=""/>
        <dsp:cNvSpPr/>
      </dsp:nvSpPr>
      <dsp:spPr>
        <a:xfrm>
          <a:off x="0" y="0"/>
          <a:ext cx="7322419" cy="8446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Construct Optimal </a:t>
          </a:r>
          <a:r>
            <a:rPr lang="en-US" sz="3200" b="1" i="0" u="none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Valid</a:t>
          </a: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GHD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738" y="24738"/>
        <a:ext cx="6411012" cy="795140"/>
      </dsp:txXfrm>
    </dsp:sp>
    <dsp:sp modelId="{A114390C-5F80-4F45-97F5-E10817918836}">
      <dsp:nvSpPr>
        <dsp:cNvPr id="0" name=""/>
        <dsp:cNvSpPr/>
      </dsp:nvSpPr>
      <dsp:spPr>
        <a:xfrm>
          <a:off x="646095" y="988663"/>
          <a:ext cx="7322419" cy="8446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Compute intermediate relations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0833" y="1013401"/>
        <a:ext cx="6077846" cy="795140"/>
      </dsp:txXfrm>
    </dsp:sp>
    <dsp:sp modelId="{BA53AD8E-1D0E-4B2F-B824-D7029BCB1841}">
      <dsp:nvSpPr>
        <dsp:cNvPr id="0" name=""/>
        <dsp:cNvSpPr/>
      </dsp:nvSpPr>
      <dsp:spPr>
        <a:xfrm>
          <a:off x="1292191" y="1970772"/>
          <a:ext cx="7322419" cy="8446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Run </a:t>
          </a:r>
          <a:r>
            <a:rPr lang="en-US" sz="3200" b="1" u="none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Aggregating</a:t>
          </a:r>
          <a:r>
            <a:rPr lang="en-US" sz="3200" b="0" u="sng" kern="1200" dirty="0" smtClean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Yannakakis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16929" y="1995510"/>
        <a:ext cx="6077846" cy="795140"/>
      </dsp:txXfrm>
    </dsp:sp>
    <dsp:sp modelId="{2B540054-7EAC-4A99-85DD-A0043813FC7A}">
      <dsp:nvSpPr>
        <dsp:cNvPr id="0" name=""/>
        <dsp:cNvSpPr/>
      </dsp:nvSpPr>
      <dsp:spPr>
        <a:xfrm>
          <a:off x="6773418" y="640500"/>
          <a:ext cx="549000" cy="54900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96943" y="640500"/>
        <a:ext cx="301950" cy="413123"/>
      </dsp:txXfrm>
    </dsp:sp>
    <dsp:sp modelId="{668A161D-6F7D-435E-B834-620BCD176E3E}">
      <dsp:nvSpPr>
        <dsp:cNvPr id="0" name=""/>
        <dsp:cNvSpPr/>
      </dsp:nvSpPr>
      <dsp:spPr>
        <a:xfrm>
          <a:off x="7419514" y="1620256"/>
          <a:ext cx="549000" cy="54900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43039" y="1620256"/>
        <a:ext cx="301950" cy="4131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B8A9A7-2F8A-8542-A5B3-1DCBE9DCB46D}" type="datetimeFigureOut">
              <a:rPr lang="en-US" smtClean="0"/>
              <a:t>4/2/18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21345F-47DA-8D41-A25D-7C1673F27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86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056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6814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15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140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2436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3795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0840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733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011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120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272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761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252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8006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2029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5194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865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602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1185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4467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9277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32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273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7637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041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18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2903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661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991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5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2679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17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1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C9EC-6344-46D0-ADA9-294A7D3D533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15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75508-BB0A-464D-ADEF-3A0075ABE227}" type="datetime1">
              <a:rPr lang="en-US" smtClean="0"/>
              <a:t>4/2/18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91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159A3-DF54-4C46-A244-9A1C3258A5D5}" type="datetime1">
              <a:rPr lang="en-US" smtClean="0"/>
              <a:t>4/2/18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513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23A13-4A4C-C245-A282-B82029FF14A9}" type="datetime1">
              <a:rPr lang="en-US" smtClean="0"/>
              <a:t>4/2/18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716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DBABF-E9B9-0B48-88BB-0E26979FE3C3}" type="datetime1">
              <a:rPr lang="en-US" smtClean="0"/>
              <a:t>4/2/18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68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FF0DC-4CC6-E74B-ADE9-A3A724E54A70}" type="datetime1">
              <a:rPr lang="en-US" smtClean="0"/>
              <a:t>4/2/18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529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A4E7-51A4-4043-B144-32E78EB53B2F}" type="datetime1">
              <a:rPr lang="en-US" smtClean="0"/>
              <a:t>4/2/18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850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253EF-D8E3-0440-8139-36EEB92428E3}" type="datetime1">
              <a:rPr lang="en-US" smtClean="0"/>
              <a:t>4/2/18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36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A77A2-9965-7C42-98E1-8D5C145B4EDB}" type="datetime1">
              <a:rPr lang="en-US" smtClean="0"/>
              <a:t>4/2/18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616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07D39-643B-3A4B-8B1B-C9B22069A6E3}" type="datetime1">
              <a:rPr lang="en-US" smtClean="0"/>
              <a:t>4/2/18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5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91225-698E-4144-BE2D-C0FAD87E1DE5}" type="datetime1">
              <a:rPr lang="en-US" smtClean="0"/>
              <a:t>4/2/18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41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2CE43-A1E8-1340-A845-87D6176A44FB}" type="datetime1">
              <a:rPr lang="en-US" smtClean="0"/>
              <a:t>4/2/18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936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80DAD-0F0E-1C48-9551-E0290ADDD356}" type="datetime1">
              <a:rPr lang="en-US" smtClean="0"/>
              <a:t>4/2/18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01959-B587-3B45-A9B3-C17F42F09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60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0.tiff"/><Relationship Id="rId5" Type="http://schemas.openxmlformats.org/officeDocument/2006/relationships/image" Target="../media/image9.tiff"/><Relationship Id="rId6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0.tiff"/><Relationship Id="rId5" Type="http://schemas.openxmlformats.org/officeDocument/2006/relationships/image" Target="../media/image9.tiff"/><Relationship Id="rId6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tiff"/><Relationship Id="rId1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5" Type="http://schemas.openxmlformats.org/officeDocument/2006/relationships/image" Target="../media/image3.tiff"/><Relationship Id="rId6" Type="http://schemas.openxmlformats.org/officeDocument/2006/relationships/image" Target="../media/image4.tiff"/><Relationship Id="rId7" Type="http://schemas.openxmlformats.org/officeDocument/2006/relationships/image" Target="../media/image5.tiff"/><Relationship Id="rId8" Type="http://schemas.openxmlformats.org/officeDocument/2006/relationships/image" Target="../media/image6.tiff"/><Relationship Id="rId9" Type="http://schemas.openxmlformats.org/officeDocument/2006/relationships/image" Target="../media/image7.tiff"/><Relationship Id="rId10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0.tiff"/><Relationship Id="rId5" Type="http://schemas.openxmlformats.org/officeDocument/2006/relationships/image" Target="../media/image9.tiff"/><Relationship Id="rId6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115754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 smtClean="0"/>
              <a:t>Lecture </a:t>
            </a:r>
            <a:r>
              <a:rPr lang="en-US" dirty="0" smtClean="0"/>
              <a:t>18: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Relational and Linear Algebra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2627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400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3228" y="6053962"/>
            <a:ext cx="3974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Ack.: </a:t>
            </a:r>
            <a:r>
              <a:rPr lang="en-US" dirty="0" smtClean="0"/>
              <a:t>Chris </a:t>
            </a:r>
            <a:r>
              <a:rPr lang="en-US" dirty="0" err="1" smtClean="0"/>
              <a:t>Aberger</a:t>
            </a:r>
            <a:r>
              <a:rPr lang="en-US" dirty="0" smtClean="0"/>
              <a:t> for sharing his slides.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algebra: Linear model over centrality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780" y="-22510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</a:t>
              </a: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1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1690688"/>
            <a:ext cx="3810000" cy="321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9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Putting it all together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780" y="-22510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</a:t>
              </a: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1</a:t>
              </a:r>
            </a:p>
          </p:txBody>
        </p:sp>
      </p:grpSp>
      <p:pic>
        <p:nvPicPr>
          <p:cNvPr id="86" name="Picture 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112" y="2153354"/>
            <a:ext cx="1089481" cy="1268925"/>
          </a:xfrm>
          <a:prstGeom prst="rect">
            <a:avLst/>
          </a:prstGeom>
        </p:spPr>
      </p:pic>
      <p:graphicFrame>
        <p:nvGraphicFramePr>
          <p:cNvPr id="87" name="Table 8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1980785"/>
              </p:ext>
            </p:extLst>
          </p:nvPr>
        </p:nvGraphicFramePr>
        <p:xfrm>
          <a:off x="2011965" y="1783921"/>
          <a:ext cx="574582" cy="1855635"/>
        </p:xfrm>
        <a:graphic>
          <a:graphicData uri="http://schemas.openxmlformats.org/drawingml/2006/table">
            <a:tbl>
              <a:tblPr firstRow="1" bandRow="1"/>
              <a:tblGrid>
                <a:gridCol w="287291"/>
                <a:gridCol w="287291"/>
              </a:tblGrid>
              <a:tr h="3711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dirty="0" smtClean="0"/>
                        <a:t>a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C81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dirty="0" smtClean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C816"/>
                    </a:solidFill>
                  </a:tcPr>
                </a:tc>
              </a:tr>
              <a:tr h="3711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C81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C816">
                        <a:tint val="40000"/>
                      </a:srgbClr>
                    </a:solidFill>
                  </a:tcPr>
                </a:tc>
              </a:tr>
              <a:tr h="3711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C81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C816">
                        <a:tint val="20000"/>
                      </a:srgbClr>
                    </a:solidFill>
                  </a:tcPr>
                </a:tc>
              </a:tr>
              <a:tr h="3711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C81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C816">
                        <a:tint val="40000"/>
                      </a:srgbClr>
                    </a:solidFill>
                  </a:tcPr>
                </a:tc>
              </a:tr>
              <a:tr h="3711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C81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C816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8" name="Table 8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9790900"/>
              </p:ext>
            </p:extLst>
          </p:nvPr>
        </p:nvGraphicFramePr>
        <p:xfrm>
          <a:off x="2769931" y="1776859"/>
          <a:ext cx="574582" cy="1855635"/>
        </p:xfrm>
        <a:graphic>
          <a:graphicData uri="http://schemas.openxmlformats.org/drawingml/2006/table">
            <a:tbl>
              <a:tblPr firstRow="1" bandRow="1"/>
              <a:tblGrid>
                <a:gridCol w="287291"/>
                <a:gridCol w="287291"/>
              </a:tblGrid>
              <a:tr h="3711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dirty="0" smtClean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C81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C816"/>
                    </a:solidFill>
                  </a:tcPr>
                </a:tc>
              </a:tr>
              <a:tr h="3711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C81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C816">
                        <a:tint val="40000"/>
                      </a:srgbClr>
                    </a:solidFill>
                  </a:tcPr>
                </a:tc>
              </a:tr>
              <a:tr h="3711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C81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C816">
                        <a:tint val="20000"/>
                      </a:srgbClr>
                    </a:solidFill>
                  </a:tcPr>
                </a:tc>
              </a:tr>
              <a:tr h="3711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C81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C816">
                        <a:tint val="40000"/>
                      </a:srgbClr>
                    </a:solidFill>
                  </a:tcPr>
                </a:tc>
              </a:tr>
              <a:tr h="3711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C81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C816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9" name="Table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417282"/>
              </p:ext>
            </p:extLst>
          </p:nvPr>
        </p:nvGraphicFramePr>
        <p:xfrm>
          <a:off x="5379514" y="1793054"/>
          <a:ext cx="888879" cy="1912820"/>
        </p:xfrm>
        <a:graphic>
          <a:graphicData uri="http://schemas.openxmlformats.org/drawingml/2006/table">
            <a:tbl>
              <a:tblPr firstRow="1" bandRow="1"/>
              <a:tblGrid>
                <a:gridCol w="296293"/>
                <a:gridCol w="296293"/>
                <a:gridCol w="296293"/>
              </a:tblGrid>
              <a:tr h="382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dirty="0" smtClean="0"/>
                        <a:t>a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C81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dirty="0" smtClean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C81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C816"/>
                    </a:solidFill>
                  </a:tcPr>
                </a:tc>
              </a:tr>
              <a:tr h="382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C81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C81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C816">
                        <a:tint val="40000"/>
                      </a:srgbClr>
                    </a:solidFill>
                  </a:tcPr>
                </a:tc>
              </a:tr>
              <a:tr h="382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C81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C81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C816">
                        <a:tint val="20000"/>
                      </a:srgbClr>
                    </a:solidFill>
                  </a:tcPr>
                </a:tc>
              </a:tr>
              <a:tr h="382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C81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C81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C816">
                        <a:tint val="40000"/>
                      </a:srgbClr>
                    </a:solidFill>
                  </a:tcPr>
                </a:tc>
              </a:tr>
              <a:tr h="382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C81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C81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C816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90" name="Oval 89"/>
          <p:cNvSpPr/>
          <p:nvPr/>
        </p:nvSpPr>
        <p:spPr>
          <a:xfrm>
            <a:off x="9446543" y="2564466"/>
            <a:ext cx="424100" cy="410548"/>
          </a:xfrm>
          <a:prstGeom prst="ellipse">
            <a:avLst/>
          </a:prstGeom>
          <a:solidFill>
            <a:srgbClr val="A2B17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"/>
              <a:cs typeface="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10010647" y="2075311"/>
            <a:ext cx="419474" cy="398332"/>
          </a:xfrm>
          <a:prstGeom prst="ellipse">
            <a:avLst/>
          </a:prstGeom>
          <a:solidFill>
            <a:srgbClr val="BBC0AC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"/>
              <a:cs typeface="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10570125" y="2373930"/>
            <a:ext cx="419474" cy="381071"/>
          </a:xfrm>
          <a:prstGeom prst="ellipse">
            <a:avLst/>
          </a:prstGeom>
          <a:solidFill>
            <a:srgbClr val="A2C81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"/>
              <a:cs typeface=""/>
            </a:endParaRPr>
          </a:p>
        </p:txBody>
      </p:sp>
      <p:sp>
        <p:nvSpPr>
          <p:cNvPr id="93" name="Right Arrow 92"/>
          <p:cNvSpPr/>
          <p:nvPr/>
        </p:nvSpPr>
        <p:spPr>
          <a:xfrm>
            <a:off x="3355485" y="2524969"/>
            <a:ext cx="406962" cy="446049"/>
          </a:xfrm>
          <a:prstGeom prst="rightArrow">
            <a:avLst/>
          </a:prstGeom>
          <a:solidFill>
            <a:srgbClr val="A2C816"/>
          </a:solidFill>
          <a:ln w="25400" cap="flat" cmpd="sng" algn="ctr">
            <a:solidFill>
              <a:srgbClr val="A2C81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"/>
              <a:cs typeface="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2195034" y="1397347"/>
            <a:ext cx="304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b="1" dirty="0" smtClean="0">
                <a:solidFill>
                  <a:prstClr val="black"/>
                </a:solidFill>
                <a:latin typeface="Century Gothic"/>
              </a:rPr>
              <a:t>R</a:t>
            </a:r>
            <a:endParaRPr lang="en-US" sz="2000" b="1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2930917" y="1397347"/>
            <a:ext cx="2825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b="1" dirty="0">
                <a:solidFill>
                  <a:prstClr val="black"/>
                </a:solidFill>
                <a:latin typeface="Century Gothic"/>
              </a:rPr>
              <a:t>S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3272020" y="1802280"/>
            <a:ext cx="2229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 err="1" smtClean="0">
                <a:solidFill>
                  <a:prstClr val="black"/>
                </a:solidFill>
                <a:latin typeface="Century Gothic"/>
              </a:rPr>
              <a:t>σ</a:t>
            </a:r>
            <a:r>
              <a:rPr lang="en-US" sz="2000" baseline="-25000" dirty="0" err="1" smtClean="0">
                <a:solidFill>
                  <a:prstClr val="black"/>
                </a:solidFill>
                <a:latin typeface="Century Gothic"/>
              </a:rPr>
              <a:t>a</a:t>
            </a:r>
            <a:r>
              <a:rPr lang="en-US" sz="2000" baseline="-25000" dirty="0" smtClean="0">
                <a:solidFill>
                  <a:prstClr val="black"/>
                </a:solidFill>
                <a:latin typeface="Century Gothic"/>
              </a:rPr>
              <a:t>=“active” </a:t>
            </a:r>
            <a:r>
              <a:rPr lang="en-US" sz="2000" dirty="0" smtClean="0">
                <a:solidFill>
                  <a:prstClr val="black"/>
                </a:solidFill>
                <a:latin typeface="Century Gothic"/>
              </a:rPr>
              <a:t>(R ⨝ S)  </a:t>
            </a:r>
            <a:endParaRPr lang="en-US" sz="200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139871" y="2195945"/>
            <a:ext cx="1196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 smtClean="0">
                <a:solidFill>
                  <a:prstClr val="black"/>
                </a:solidFill>
                <a:latin typeface="Century Gothic"/>
              </a:rPr>
              <a:t>Encode</a:t>
            </a:r>
            <a:endParaRPr lang="en-US" sz="200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98" name="Right Arrow 97"/>
          <p:cNvSpPr/>
          <p:nvPr/>
        </p:nvSpPr>
        <p:spPr>
          <a:xfrm>
            <a:off x="4845258" y="2555848"/>
            <a:ext cx="406962" cy="446049"/>
          </a:xfrm>
          <a:prstGeom prst="rightArrow">
            <a:avLst/>
          </a:prstGeom>
          <a:solidFill>
            <a:srgbClr val="A2C816"/>
          </a:solidFill>
          <a:ln w="25400" cap="flat" cmpd="sng" algn="ctr">
            <a:solidFill>
              <a:srgbClr val="A2C81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"/>
              <a:cs typeface=""/>
            </a:endParaRPr>
          </a:p>
        </p:txBody>
      </p:sp>
      <p:graphicFrame>
        <p:nvGraphicFramePr>
          <p:cNvPr id="99" name="Table 9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8116404"/>
              </p:ext>
            </p:extLst>
          </p:nvPr>
        </p:nvGraphicFramePr>
        <p:xfrm>
          <a:off x="7181174" y="1805304"/>
          <a:ext cx="1429844" cy="1858492"/>
        </p:xfrm>
        <a:graphic>
          <a:graphicData uri="http://schemas.openxmlformats.org/drawingml/2006/table">
            <a:tbl>
              <a:tblPr firstRow="1" bandRow="1"/>
              <a:tblGrid>
                <a:gridCol w="357461"/>
                <a:gridCol w="357461"/>
                <a:gridCol w="357461"/>
                <a:gridCol w="357461"/>
              </a:tblGrid>
              <a:tr h="4646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dirty="0" smtClean="0"/>
                        <a:t>f</a:t>
                      </a:r>
                      <a:r>
                        <a:rPr lang="en-US" baseline="-25000" dirty="0" smtClean="0"/>
                        <a:t>1</a:t>
                      </a:r>
                      <a:endParaRPr lang="en-US" baseline="-25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C81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f</a:t>
                      </a:r>
                      <a:r>
                        <a:rPr lang="en-US" baseline="-25000" dirty="0" smtClean="0"/>
                        <a:t>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C81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f</a:t>
                      </a:r>
                      <a:r>
                        <a:rPr lang="en-US" baseline="-25000" dirty="0" smtClean="0"/>
                        <a:t>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C81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f</a:t>
                      </a:r>
                      <a:r>
                        <a:rPr lang="en-US" baseline="-25000" dirty="0" smtClean="0"/>
                        <a:t>3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C816"/>
                    </a:solidFill>
                  </a:tcPr>
                </a:tc>
              </a:tr>
              <a:tr h="4646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C81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C81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C81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C816">
                        <a:tint val="40000"/>
                      </a:srgbClr>
                    </a:solidFill>
                  </a:tcPr>
                </a:tc>
              </a:tr>
              <a:tr h="4646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C81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C81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C81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C816">
                        <a:tint val="20000"/>
                      </a:srgbClr>
                    </a:solidFill>
                  </a:tcPr>
                </a:tc>
              </a:tr>
              <a:tr h="4646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C81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endParaRPr lang="en-US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C81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C81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/>
                          <a:ea typeface=""/>
                          <a:cs typeface="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C816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00" name="TextBox 99"/>
          <p:cNvSpPr txBox="1"/>
          <p:nvPr/>
        </p:nvSpPr>
        <p:spPr>
          <a:xfrm>
            <a:off x="7211026" y="1401037"/>
            <a:ext cx="2235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b="1" dirty="0" smtClean="0">
                <a:solidFill>
                  <a:prstClr val="black"/>
                </a:solidFill>
                <a:latin typeface="Century Gothic"/>
              </a:rPr>
              <a:t>Features</a:t>
            </a:r>
            <a:endParaRPr lang="en-US" sz="2000" b="1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101" name="Right Arrow 100"/>
          <p:cNvSpPr/>
          <p:nvPr/>
        </p:nvSpPr>
        <p:spPr>
          <a:xfrm>
            <a:off x="6256459" y="2530368"/>
            <a:ext cx="887122" cy="446049"/>
          </a:xfrm>
          <a:prstGeom prst="rightArrow">
            <a:avLst/>
          </a:prstGeom>
          <a:solidFill>
            <a:srgbClr val="A2C816"/>
          </a:solidFill>
          <a:ln w="25400" cap="flat" cmpd="sng" algn="ctr">
            <a:solidFill>
              <a:srgbClr val="A2C81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"/>
              <a:cs typeface=""/>
            </a:endParaRPr>
          </a:p>
        </p:txBody>
      </p:sp>
      <p:sp>
        <p:nvSpPr>
          <p:cNvPr id="102" name="Right Arrow 101"/>
          <p:cNvSpPr/>
          <p:nvPr/>
        </p:nvSpPr>
        <p:spPr>
          <a:xfrm>
            <a:off x="8611018" y="2524969"/>
            <a:ext cx="828679" cy="409793"/>
          </a:xfrm>
          <a:prstGeom prst="rightArrow">
            <a:avLst/>
          </a:prstGeom>
          <a:solidFill>
            <a:srgbClr val="A2C816"/>
          </a:solidFill>
          <a:ln w="25400" cap="flat" cmpd="sng" algn="ctr">
            <a:solidFill>
              <a:srgbClr val="A2C81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"/>
              <a:cs typeface="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5349020" y="1397347"/>
            <a:ext cx="1084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b="1" dirty="0" smtClean="0">
                <a:solidFill>
                  <a:prstClr val="black"/>
                </a:solidFill>
                <a:latin typeface="Century Gothic"/>
              </a:rPr>
              <a:t>Table</a:t>
            </a:r>
            <a:endParaRPr lang="en-US" sz="2000" b="1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0014069" y="2576682"/>
            <a:ext cx="419474" cy="398332"/>
          </a:xfrm>
          <a:prstGeom prst="ellipse">
            <a:avLst/>
          </a:prstGeom>
          <a:solidFill>
            <a:srgbClr val="BBC0AC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"/>
              <a:cs typeface="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0010647" y="3070882"/>
            <a:ext cx="419474" cy="398332"/>
          </a:xfrm>
          <a:prstGeom prst="ellipse">
            <a:avLst/>
          </a:prstGeom>
          <a:solidFill>
            <a:srgbClr val="BBC0AC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"/>
              <a:cs typeface="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10576970" y="2888977"/>
            <a:ext cx="419474" cy="381071"/>
          </a:xfrm>
          <a:prstGeom prst="ellipse">
            <a:avLst/>
          </a:prstGeom>
          <a:solidFill>
            <a:srgbClr val="A2C81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"/>
              <a:cs typeface=""/>
            </a:endParaRPr>
          </a:p>
        </p:txBody>
      </p:sp>
      <p:cxnSp>
        <p:nvCxnSpPr>
          <p:cNvPr id="107" name="Straight Connector 106"/>
          <p:cNvCxnSpPr/>
          <p:nvPr/>
        </p:nvCxnSpPr>
        <p:spPr>
          <a:xfrm flipV="1">
            <a:off x="9658593" y="2274477"/>
            <a:ext cx="352054" cy="289989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08" name="Straight Connector 107"/>
          <p:cNvCxnSpPr/>
          <p:nvPr/>
        </p:nvCxnSpPr>
        <p:spPr>
          <a:xfrm>
            <a:off x="9870643" y="2769740"/>
            <a:ext cx="143426" cy="6108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09" name="Straight Connector 108"/>
          <p:cNvCxnSpPr/>
          <p:nvPr/>
        </p:nvCxnSpPr>
        <p:spPr>
          <a:xfrm flipH="1" flipV="1">
            <a:off x="9658593" y="2975014"/>
            <a:ext cx="352054" cy="295034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10" name="Straight Connector 109"/>
          <p:cNvCxnSpPr/>
          <p:nvPr/>
        </p:nvCxnSpPr>
        <p:spPr>
          <a:xfrm flipH="1">
            <a:off x="10433543" y="2564466"/>
            <a:ext cx="136582" cy="211382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11" name="Straight Connector 110"/>
          <p:cNvCxnSpPr/>
          <p:nvPr/>
        </p:nvCxnSpPr>
        <p:spPr>
          <a:xfrm>
            <a:off x="10368690" y="2415309"/>
            <a:ext cx="269711" cy="529475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12" name="Straight Connector 111"/>
          <p:cNvCxnSpPr/>
          <p:nvPr/>
        </p:nvCxnSpPr>
        <p:spPr>
          <a:xfrm flipH="1">
            <a:off x="10368690" y="2699194"/>
            <a:ext cx="262866" cy="430022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13" name="Straight Connector 112"/>
          <p:cNvCxnSpPr/>
          <p:nvPr/>
        </p:nvCxnSpPr>
        <p:spPr>
          <a:xfrm flipH="1" flipV="1">
            <a:off x="10433543" y="2775848"/>
            <a:ext cx="204858" cy="438393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14" name="Straight Connector 113"/>
          <p:cNvCxnSpPr/>
          <p:nvPr/>
        </p:nvCxnSpPr>
        <p:spPr>
          <a:xfrm flipH="1">
            <a:off x="10430121" y="3214241"/>
            <a:ext cx="208280" cy="55807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15" name="Straight Connector 114"/>
          <p:cNvCxnSpPr/>
          <p:nvPr/>
        </p:nvCxnSpPr>
        <p:spPr>
          <a:xfrm>
            <a:off x="10406219" y="2286538"/>
            <a:ext cx="225337" cy="143199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16" name="TextBox 115"/>
          <p:cNvSpPr txBox="1"/>
          <p:nvPr/>
        </p:nvSpPr>
        <p:spPr>
          <a:xfrm>
            <a:off x="8604174" y="2186667"/>
            <a:ext cx="1196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smtClean="0">
                <a:solidFill>
                  <a:prstClr val="black"/>
                </a:solidFill>
                <a:latin typeface="Century Gothic"/>
              </a:rPr>
              <a:t>Train</a:t>
            </a:r>
            <a:endParaRPr lang="en-US" sz="200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9790802" y="1450609"/>
            <a:ext cx="1196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b="1" dirty="0" smtClean="0">
                <a:solidFill>
                  <a:prstClr val="black"/>
                </a:solidFill>
                <a:latin typeface="Century Gothic"/>
              </a:rPr>
              <a:t>Model</a:t>
            </a:r>
            <a:endParaRPr lang="en-US" sz="2000" b="1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118" name="Right Brace 117"/>
          <p:cNvSpPr/>
          <p:nvPr/>
        </p:nvSpPr>
        <p:spPr>
          <a:xfrm rot="16200000" flipH="1">
            <a:off x="3991551" y="2485190"/>
            <a:ext cx="580516" cy="2933979"/>
          </a:xfrm>
          <a:prstGeom prst="rightBrace">
            <a:avLst/>
          </a:prstGeom>
          <a:noFill/>
          <a:ln w="25400" cap="flat" cmpd="sng" algn="ctr">
            <a:solidFill>
              <a:srgbClr val="A2C81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"/>
              <a:cs typeface=""/>
            </a:endParaRPr>
          </a:p>
        </p:txBody>
      </p:sp>
      <p:sp>
        <p:nvSpPr>
          <p:cNvPr id="119" name="Right Brace 118"/>
          <p:cNvSpPr/>
          <p:nvPr/>
        </p:nvSpPr>
        <p:spPr>
          <a:xfrm rot="16200000" flipH="1">
            <a:off x="8023236" y="2523571"/>
            <a:ext cx="580516" cy="2933979"/>
          </a:xfrm>
          <a:prstGeom prst="rightBrace">
            <a:avLst/>
          </a:prstGeom>
          <a:noFill/>
          <a:ln w="25400" cap="flat" cmpd="sng" algn="ctr">
            <a:solidFill>
              <a:srgbClr val="A2C81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"/>
              <a:cs typeface="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3342588" y="4257671"/>
            <a:ext cx="18020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600" dirty="0" smtClean="0">
                <a:solidFill>
                  <a:prstClr val="black"/>
                </a:solidFill>
                <a:latin typeface="Century Gothic"/>
              </a:rPr>
              <a:t>Database</a:t>
            </a:r>
            <a:endParaRPr lang="en-US" sz="260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6195354" y="4257671"/>
            <a:ext cx="426751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600" dirty="0" smtClean="0">
                <a:solidFill>
                  <a:prstClr val="black"/>
                </a:solidFill>
                <a:latin typeface="Century Gothic"/>
              </a:rPr>
              <a:t>Machine Learning Library</a:t>
            </a:r>
            <a:endParaRPr lang="en-US" sz="260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122" name="Curved Up Arrow 121"/>
          <p:cNvSpPr/>
          <p:nvPr/>
        </p:nvSpPr>
        <p:spPr>
          <a:xfrm>
            <a:off x="4385264" y="4670445"/>
            <a:ext cx="3191263" cy="335709"/>
          </a:xfrm>
          <a:prstGeom prst="curvedUpArrow">
            <a:avLst/>
          </a:prstGeom>
          <a:solidFill>
            <a:srgbClr val="A2C816">
              <a:shade val="80000"/>
            </a:srgbClr>
          </a:solidFill>
          <a:ln w="12700" cap="flat" cmpd="sng" algn="ctr">
            <a:solidFill>
              <a:srgbClr val="A2C816">
                <a:satMod val="105000"/>
              </a:srgbClr>
            </a:solidFill>
            <a:prstDash val="solid"/>
          </a:ln>
          <a:effectLst/>
          <a:scene3d>
            <a:camera prst="obliqueTopRight"/>
            <a:lightRig rig="threePt" dir="tl"/>
          </a:scene3d>
          <a:sp3d>
            <a:bevelT w="25400" h="25400"/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"/>
              <a:cs typeface="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5118471" y="4926485"/>
            <a:ext cx="131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400" i="1" dirty="0" smtClean="0">
                <a:solidFill>
                  <a:prstClr val="black"/>
                </a:solidFill>
                <a:latin typeface="Century Gothic"/>
              </a:rPr>
              <a:t>Transfer</a:t>
            </a:r>
            <a:endParaRPr lang="en-US" sz="2400" i="1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1719698" y="5692822"/>
            <a:ext cx="8648992" cy="492443"/>
          </a:xfrm>
          <a:prstGeom prst="rect">
            <a:avLst/>
          </a:prstGeom>
          <a:solidFill>
            <a:srgbClr val="FF5B4D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en-US" sz="2600" b="1" dirty="0" smtClean="0"/>
              <a:t>Transfer can be more expensive than computation!</a:t>
            </a:r>
          </a:p>
        </p:txBody>
      </p:sp>
    </p:spTree>
    <p:extLst>
      <p:ext uri="{BB962C8B-B14F-4D97-AF65-F5344CB8AC3E}">
        <p14:creationId xmlns:p14="http://schemas.microsoft.com/office/powerpoint/2010/main" val="115739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1" grpId="0" animBg="1"/>
      <p:bldP spid="92" grpId="0" animBg="1"/>
      <p:bldP spid="93" grpId="0" animBg="1"/>
      <p:bldP spid="96" grpId="0"/>
      <p:bldP spid="97" grpId="0"/>
      <p:bldP spid="98" grpId="0" animBg="1"/>
      <p:bldP spid="100" grpId="0"/>
      <p:bldP spid="101" grpId="0" animBg="1"/>
      <p:bldP spid="102" grpId="0" animBg="1"/>
      <p:bldP spid="103" grpId="0"/>
      <p:bldP spid="104" grpId="0" animBg="1"/>
      <p:bldP spid="105" grpId="0" animBg="1"/>
      <p:bldP spid="106" grpId="0" animBg="1"/>
      <p:bldP spid="116" grpId="0"/>
      <p:bldP spid="117" grpId="0"/>
      <p:bldP spid="118" grpId="0" animBg="1"/>
      <p:bldP spid="119" grpId="0" animBg="1"/>
      <p:bldP spid="120" grpId="0"/>
      <p:bldP spid="121" grpId="0"/>
      <p:bldP spid="122" grpId="0" animBg="1"/>
      <p:bldP spid="123" grpId="0"/>
      <p:bldP spid="1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dirty="0" smtClean="0"/>
              <a:t>. </a:t>
            </a:r>
            <a:r>
              <a:rPr lang="en-US" dirty="0" smtClean="0"/>
              <a:t>Joins, </a:t>
            </a:r>
            <a:r>
              <a:rPr lang="en-US" dirty="0"/>
              <a:t>GHDs, and </a:t>
            </a:r>
            <a:r>
              <a:rPr lang="en-US" dirty="0" smtClean="0"/>
              <a:t>AJAR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12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8780" y="-22510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2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559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13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780" y="-22510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</a:t>
              </a: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2</a:t>
              </a: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Back to Join Execution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980" y="1448615"/>
            <a:ext cx="389009" cy="44325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12121" y="1367522"/>
            <a:ext cx="8548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alibri"/>
              </a:rPr>
              <a:t>Facebook(</a:t>
            </a:r>
            <a:r>
              <a:rPr lang="en-US" sz="3600" dirty="0" err="1" smtClean="0">
                <a:latin typeface="Calibri"/>
              </a:rPr>
              <a:t>x,y</a:t>
            </a:r>
            <a:r>
              <a:rPr lang="en-US" sz="3600" dirty="0" smtClean="0">
                <a:latin typeface="Calibri"/>
              </a:rPr>
              <a:t>)     Twitter(</a:t>
            </a:r>
            <a:r>
              <a:rPr lang="en-US" sz="3600" dirty="0" err="1" smtClean="0">
                <a:latin typeface="Calibri"/>
              </a:rPr>
              <a:t>y,z</a:t>
            </a:r>
            <a:r>
              <a:rPr lang="en-US" sz="3600" dirty="0" smtClean="0">
                <a:latin typeface="Calibri"/>
              </a:rPr>
              <a:t>)     Text(</a:t>
            </a:r>
            <a:r>
              <a:rPr lang="en-US" sz="3600" dirty="0" err="1" smtClean="0">
                <a:latin typeface="Calibri"/>
              </a:rPr>
              <a:t>x,z</a:t>
            </a:r>
            <a:r>
              <a:rPr lang="en-US" sz="3600" dirty="0" smtClean="0">
                <a:latin typeface="Calibri"/>
              </a:rPr>
              <a:t>) </a:t>
            </a:r>
            <a:endParaRPr lang="en-US" sz="3600" dirty="0">
              <a:latin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206" y="1448615"/>
            <a:ext cx="389009" cy="44325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050639" y="2472764"/>
            <a:ext cx="3671567" cy="3424674"/>
            <a:chOff x="4050639" y="2472764"/>
            <a:chExt cx="3671567" cy="342467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46041" y="2472764"/>
              <a:ext cx="653241" cy="81991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0754" y="3731709"/>
              <a:ext cx="653241" cy="819916"/>
            </a:xfrm>
            <a:prstGeom prst="rect">
              <a:avLst/>
            </a:prstGeom>
          </p:spPr>
        </p:pic>
        <p:cxnSp>
          <p:nvCxnSpPr>
            <p:cNvPr id="18" name="Straight Connector 17"/>
            <p:cNvCxnSpPr/>
            <p:nvPr/>
          </p:nvCxnSpPr>
          <p:spPr>
            <a:xfrm flipV="1">
              <a:off x="4615305" y="4509001"/>
              <a:ext cx="519653" cy="571005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5557921" y="3253465"/>
              <a:ext cx="378202" cy="570750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 flipV="1">
              <a:off x="5716301" y="4495439"/>
              <a:ext cx="439644" cy="584567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75307" y="5147957"/>
              <a:ext cx="680389" cy="74948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29997" y="5211034"/>
              <a:ext cx="755080" cy="67621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71481" y="3824215"/>
              <a:ext cx="550725" cy="1068860"/>
            </a:xfrm>
            <a:prstGeom prst="rect">
              <a:avLst/>
            </a:prstGeom>
          </p:spPr>
        </p:pic>
        <p:cxnSp>
          <p:nvCxnSpPr>
            <p:cNvPr id="24" name="Straight Connector 23"/>
            <p:cNvCxnSpPr/>
            <p:nvPr/>
          </p:nvCxnSpPr>
          <p:spPr>
            <a:xfrm flipH="1" flipV="1">
              <a:off x="6585077" y="3211142"/>
              <a:ext cx="586404" cy="613073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4050639" y="3899807"/>
              <a:ext cx="103878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prstClr val="black"/>
                  </a:solidFill>
                </a:rPr>
                <a:t>O(N</a:t>
              </a:r>
              <a:r>
                <a:rPr lang="en-US" sz="2400" baseline="30000" dirty="0" smtClean="0">
                  <a:solidFill>
                    <a:prstClr val="black"/>
                  </a:solidFill>
                </a:rPr>
                <a:t>2</a:t>
              </a:r>
              <a:r>
                <a:rPr lang="en-US" sz="2400" dirty="0" smtClean="0">
                  <a:solidFill>
                    <a:prstClr val="black"/>
                  </a:solidFill>
                </a:rPr>
                <a:t>)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570029" y="416943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277283" y="399900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1916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780" y="-22510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</a:t>
              </a: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2</a:t>
              </a: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Triangles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989027" y="2598737"/>
            <a:ext cx="8656287" cy="113877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400" i="1" dirty="0">
                <a:solidFill>
                  <a:prstClr val="black"/>
                </a:solidFill>
                <a:latin typeface="Century Gothic"/>
              </a:rPr>
              <a:t>If </a:t>
            </a:r>
            <a:r>
              <a:rPr lang="en-US" sz="3400" i="1" dirty="0" smtClean="0">
                <a:solidFill>
                  <a:prstClr val="black"/>
                </a:solidFill>
                <a:latin typeface="Century Gothic"/>
              </a:rPr>
              <a:t>R,S,T contain ≤ N tuples, </a:t>
            </a:r>
          </a:p>
          <a:p>
            <a:pPr algn="ctr"/>
            <a:r>
              <a:rPr lang="en-US" sz="3400" i="1" dirty="0" smtClean="0">
                <a:solidFill>
                  <a:prstClr val="black"/>
                </a:solidFill>
                <a:latin typeface="Century Gothic"/>
              </a:rPr>
              <a:t>how </a:t>
            </a:r>
            <a:r>
              <a:rPr lang="en-US" sz="3400" i="1" dirty="0">
                <a:solidFill>
                  <a:prstClr val="black"/>
                </a:solidFill>
                <a:latin typeface="Century Gothic"/>
              </a:rPr>
              <a:t>big </a:t>
            </a:r>
            <a:r>
              <a:rPr lang="en-US" sz="3400" i="1" dirty="0" err="1" smtClean="0">
                <a:solidFill>
                  <a:prstClr val="black"/>
                </a:solidFill>
                <a:latin typeface="Century Gothic"/>
              </a:rPr>
              <a:t>can|</a:t>
            </a:r>
            <a:r>
              <a:rPr lang="en-US" sz="3400" dirty="0" err="1" smtClean="0">
                <a:solidFill>
                  <a:prstClr val="black"/>
                </a:solidFill>
                <a:latin typeface="Times New Roman"/>
              </a:rPr>
              <a:t>OUT</a:t>
            </a:r>
            <a:r>
              <a:rPr lang="en-US" sz="3400" i="1" dirty="0" err="1" smtClean="0">
                <a:solidFill>
                  <a:prstClr val="black"/>
                </a:solidFill>
              </a:rPr>
              <a:t>|</a:t>
            </a:r>
            <a:r>
              <a:rPr lang="en-US" sz="3400" i="1" dirty="0" err="1" smtClean="0">
                <a:solidFill>
                  <a:prstClr val="black"/>
                </a:solidFill>
                <a:latin typeface="Century Gothic"/>
              </a:rPr>
              <a:t>be</a:t>
            </a:r>
            <a:r>
              <a:rPr lang="en-US" sz="3400" i="1" dirty="0">
                <a:solidFill>
                  <a:prstClr val="black"/>
                </a:solidFill>
                <a:latin typeface="Century Gothic"/>
              </a:rPr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989040" y="1894819"/>
            <a:ext cx="865626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prstClr val="black"/>
                </a:solidFill>
                <a:latin typeface="Century Gothic"/>
              </a:rPr>
              <a:t>Let </a:t>
            </a:r>
            <a:r>
              <a:rPr lang="en-US" sz="3400" dirty="0" smtClean="0">
                <a:solidFill>
                  <a:prstClr val="black"/>
                </a:solidFill>
                <a:latin typeface="Times New Roman"/>
              </a:rPr>
              <a:t>Q</a:t>
            </a:r>
            <a:r>
              <a:rPr lang="en-US" sz="3400" dirty="0" smtClean="0">
                <a:solidFill>
                  <a:prstClr val="black"/>
                </a:solidFill>
                <a:latin typeface="Century Gothic"/>
              </a:rPr>
              <a:t> be Join(R,S,T) = “R-S-T triangles”</a:t>
            </a:r>
            <a:endParaRPr lang="en-US" sz="340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989027" y="1358283"/>
            <a:ext cx="865627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prstClr val="black"/>
                </a:solidFill>
                <a:latin typeface="Century Gothic"/>
              </a:rPr>
              <a:t>Data: R(A,B), S(</a:t>
            </a:r>
            <a:r>
              <a:rPr lang="en-US" sz="3200" dirty="0">
                <a:solidFill>
                  <a:prstClr val="black"/>
                </a:solidFill>
                <a:latin typeface="Century Gothic"/>
              </a:rPr>
              <a:t>B</a:t>
            </a:r>
            <a:r>
              <a:rPr lang="en-US" sz="3200" dirty="0" smtClean="0">
                <a:solidFill>
                  <a:prstClr val="black"/>
                </a:solidFill>
                <a:latin typeface="Century Gothic"/>
              </a:rPr>
              <a:t>,C), and T(A,C)</a:t>
            </a:r>
            <a:r>
              <a:rPr lang="en-US" sz="3200" dirty="0" smtClean="0">
                <a:solidFill>
                  <a:prstClr val="white"/>
                </a:solidFill>
                <a:latin typeface="Century Gothic"/>
              </a:rPr>
              <a:t>)</a:t>
            </a:r>
            <a:endParaRPr lang="en-US" sz="3200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642183" y="4003044"/>
            <a:ext cx="28596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R(A,B), S(B,C)</a:t>
            </a:r>
            <a:endParaRPr lang="en-US" sz="2800" dirty="0"/>
          </a:p>
        </p:txBody>
      </p:sp>
      <p:sp>
        <p:nvSpPr>
          <p:cNvPr id="32" name="Rectangle 31"/>
          <p:cNvSpPr/>
          <p:nvPr/>
        </p:nvSpPr>
        <p:spPr>
          <a:xfrm>
            <a:off x="6454147" y="4003044"/>
            <a:ext cx="13933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T(A,C)</a:t>
            </a:r>
            <a:r>
              <a:rPr lang="en-US" sz="2800" dirty="0" smtClean="0">
                <a:solidFill>
                  <a:prstClr val="white"/>
                </a:solidFill>
              </a:rPr>
              <a:t>)</a:t>
            </a:r>
            <a:endParaRPr lang="en-US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2642183" y="4526264"/>
            <a:ext cx="3205144" cy="523220"/>
          </a:xfrm>
          <a:prstGeom prst="rect">
            <a:avLst/>
          </a:prstGeom>
          <a:solidFill>
            <a:schemeClr val="accent2">
              <a:lumMod val="20000"/>
              <a:lumOff val="80000"/>
              <a:alpha val="2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|Join(R,S)| ≤ N</a:t>
            </a:r>
            <a:r>
              <a:rPr lang="en-US" sz="2800" baseline="30000" dirty="0" smtClean="0"/>
              <a:t>2</a:t>
            </a:r>
            <a:endParaRPr lang="en-US" sz="2800" baseline="30000" dirty="0"/>
          </a:p>
        </p:txBody>
      </p:sp>
      <p:sp>
        <p:nvSpPr>
          <p:cNvPr id="34" name="TextBox 33"/>
          <p:cNvSpPr txBox="1"/>
          <p:nvPr/>
        </p:nvSpPr>
        <p:spPr>
          <a:xfrm>
            <a:off x="7578149" y="3737510"/>
            <a:ext cx="3314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R</a:t>
            </a:r>
            <a:r>
              <a:rPr lang="en-US" sz="2400" i="1" dirty="0" smtClean="0"/>
              <a:t> covers</a:t>
            </a:r>
            <a:r>
              <a:rPr lang="en-US" sz="2400" dirty="0" smtClean="0"/>
              <a:t> B, </a:t>
            </a:r>
          </a:p>
          <a:p>
            <a:pPr algn="ctr"/>
            <a:r>
              <a:rPr lang="en-US" sz="2400" dirty="0" smtClean="0"/>
              <a:t>S covers C</a:t>
            </a:r>
            <a:endParaRPr lang="en-US" sz="2400" baseline="30000" dirty="0"/>
          </a:p>
        </p:txBody>
      </p:sp>
      <p:sp>
        <p:nvSpPr>
          <p:cNvPr id="35" name="TextBox 34"/>
          <p:cNvSpPr txBox="1"/>
          <p:nvPr/>
        </p:nvSpPr>
        <p:spPr>
          <a:xfrm>
            <a:off x="1902156" y="5348795"/>
            <a:ext cx="86562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prstClr val="black"/>
                </a:solidFill>
                <a:latin typeface="Century Gothic"/>
              </a:rPr>
              <a:t>Correct asymptotic:|</a:t>
            </a:r>
            <a:r>
              <a:rPr lang="en-US" sz="3400" dirty="0">
                <a:solidFill>
                  <a:prstClr val="black"/>
                </a:solidFill>
                <a:latin typeface="Times New Roman"/>
              </a:rPr>
              <a:t>Q</a:t>
            </a:r>
            <a:r>
              <a:rPr lang="en-US" sz="3400" dirty="0">
                <a:solidFill>
                  <a:prstClr val="black"/>
                </a:solidFill>
                <a:latin typeface="Century Gothic"/>
              </a:rPr>
              <a:t>| in </a:t>
            </a:r>
            <a:r>
              <a:rPr lang="en-US" sz="3400" dirty="0">
                <a:solidFill>
                  <a:prstClr val="black"/>
                </a:solidFill>
                <a:latin typeface="Symbol"/>
              </a:rPr>
              <a:t>Q</a:t>
            </a:r>
            <a:r>
              <a:rPr lang="en-US" sz="3400" dirty="0">
                <a:solidFill>
                  <a:prstClr val="black"/>
                </a:solidFill>
                <a:latin typeface="Century Gothic"/>
              </a:rPr>
              <a:t>( N</a:t>
            </a:r>
            <a:r>
              <a:rPr lang="en-US" sz="3400" baseline="30000" dirty="0">
                <a:solidFill>
                  <a:prstClr val="black"/>
                </a:solidFill>
                <a:latin typeface="Century Gothic"/>
              </a:rPr>
              <a:t>3/2  </a:t>
            </a:r>
            <a:r>
              <a:rPr lang="en-US" sz="3400" dirty="0">
                <a:solidFill>
                  <a:prstClr val="black"/>
                </a:solidFill>
                <a:latin typeface="Century Gothic"/>
              </a:rPr>
              <a:t>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902156" y="6073203"/>
            <a:ext cx="8656280" cy="6155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prstClr val="black"/>
                </a:solidFill>
                <a:latin typeface="Century Gothic"/>
              </a:rPr>
              <a:t>Can we compute </a:t>
            </a:r>
            <a:r>
              <a:rPr lang="en-US" sz="3400" dirty="0">
                <a:solidFill>
                  <a:prstClr val="black"/>
                </a:solidFill>
                <a:latin typeface="Times New Roman"/>
              </a:rPr>
              <a:t>Q</a:t>
            </a:r>
            <a:r>
              <a:rPr lang="en-US" sz="3400" dirty="0">
                <a:solidFill>
                  <a:prstClr val="black"/>
                </a:solidFill>
                <a:latin typeface="Century Gothic"/>
              </a:rPr>
              <a:t> in time O(N</a:t>
            </a:r>
            <a:r>
              <a:rPr lang="en-US" sz="3400" baseline="30000" dirty="0">
                <a:solidFill>
                  <a:prstClr val="black"/>
                </a:solidFill>
                <a:latin typeface="Century Gothic"/>
              </a:rPr>
              <a:t>3/2</a:t>
            </a:r>
            <a:r>
              <a:rPr lang="en-US" sz="3400" dirty="0">
                <a:solidFill>
                  <a:prstClr val="black"/>
                </a:solidFill>
                <a:latin typeface="Century Gothic"/>
              </a:rPr>
              <a:t>)?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454147" y="4526264"/>
            <a:ext cx="3205144" cy="523220"/>
          </a:xfrm>
          <a:prstGeom prst="rect">
            <a:avLst/>
          </a:prstGeom>
          <a:solidFill>
            <a:schemeClr val="accent2">
              <a:lumMod val="20000"/>
              <a:lumOff val="80000"/>
              <a:alpha val="2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|Join(R,S,T)| ≤ N</a:t>
            </a:r>
            <a:r>
              <a:rPr lang="en-US" sz="2800" baseline="30000" dirty="0" smtClean="0"/>
              <a:t>2</a:t>
            </a:r>
            <a:endParaRPr lang="en-US" sz="2800" baseline="30000" dirty="0"/>
          </a:p>
        </p:txBody>
      </p:sp>
    </p:spTree>
    <p:extLst>
      <p:ext uri="{BB962C8B-B14F-4D97-AF65-F5344CB8AC3E}">
        <p14:creationId xmlns:p14="http://schemas.microsoft.com/office/powerpoint/2010/main" val="193109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/>
      <p:bldP spid="32" grpId="0"/>
      <p:bldP spid="33" grpId="0" animBg="1"/>
      <p:bldP spid="34" grpId="0"/>
      <p:bldP spid="35" grpId="0"/>
      <p:bldP spid="36" grpId="0" animBg="1"/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780" y="-22510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</a:t>
              </a: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2</a:t>
              </a: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49000" cy="1325563"/>
          </a:xfrm>
        </p:spPr>
        <p:txBody>
          <a:bodyPr/>
          <a:lstStyle/>
          <a:p>
            <a:r>
              <a:rPr lang="en-US" dirty="0" smtClean="0"/>
              <a:t>Bounds on Joins: Fractional Hypergraph Covers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172673" y="3571994"/>
            <a:ext cx="84743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Century Gothic"/>
              </a:rPr>
              <a:t>Given a </a:t>
            </a:r>
            <a:r>
              <a:rPr lang="en-US" sz="2800" dirty="0" err="1" smtClean="0">
                <a:solidFill>
                  <a:prstClr val="black"/>
                </a:solidFill>
                <a:latin typeface="Century Gothic"/>
              </a:rPr>
              <a:t>hypergraph</a:t>
            </a:r>
            <a:r>
              <a:rPr lang="en-US" sz="2800" dirty="0" smtClean="0">
                <a:solidFill>
                  <a:prstClr val="black"/>
                </a:solidFill>
                <a:latin typeface="Century Gothic"/>
              </a:rPr>
              <a:t> H=(V,E) a </a:t>
            </a:r>
            <a:r>
              <a:rPr lang="en-US" sz="2800" b="1" dirty="0" smtClean="0">
                <a:solidFill>
                  <a:prstClr val="black"/>
                </a:solidFill>
                <a:latin typeface="Century Gothic"/>
              </a:rPr>
              <a:t>fractional edge cover </a:t>
            </a:r>
            <a:r>
              <a:rPr lang="en-US" sz="2800" dirty="0" smtClean="0">
                <a:solidFill>
                  <a:prstClr val="black"/>
                </a:solidFill>
                <a:latin typeface="Century Gothic"/>
              </a:rPr>
              <a:t>is x : E </a:t>
            </a:r>
            <a:r>
              <a:rPr lang="en-US" sz="2800" dirty="0" smtClean="0">
                <a:solidFill>
                  <a:prstClr val="black"/>
                </a:solidFill>
                <a:latin typeface="Century Gothic"/>
                <a:sym typeface="Wingdings"/>
              </a:rPr>
              <a:t>R</a:t>
            </a:r>
            <a:r>
              <a:rPr lang="en-US" sz="2800" dirty="0" smtClean="0">
                <a:solidFill>
                  <a:prstClr val="black"/>
                </a:solidFill>
                <a:latin typeface="Century Gothic"/>
              </a:rPr>
              <a:t> such that x ≥ 0 and </a:t>
            </a:r>
          </a:p>
          <a:p>
            <a:r>
              <a:rPr lang="en-US" sz="2800" dirty="0">
                <a:solidFill>
                  <a:prstClr val="black"/>
                </a:solidFill>
                <a:latin typeface="Century Gothic"/>
              </a:rPr>
              <a:t>f</a:t>
            </a:r>
            <a:r>
              <a:rPr lang="en-US" sz="2800" dirty="0" smtClean="0">
                <a:solidFill>
                  <a:prstClr val="black"/>
                </a:solidFill>
                <a:latin typeface="Century Gothic"/>
              </a:rPr>
              <a:t>or each </a:t>
            </a:r>
            <a:r>
              <a:rPr lang="en-US" sz="2800" dirty="0" smtClean="0">
                <a:solidFill>
                  <a:prstClr val="black"/>
                </a:solidFill>
                <a:latin typeface="Century Gothic"/>
                <a:sym typeface="Wingdings"/>
              </a:rPr>
              <a:t>v in V we have  </a:t>
            </a:r>
            <a:r>
              <a:rPr lang="en-US" sz="2800" dirty="0" smtClean="0">
                <a:solidFill>
                  <a:prstClr val="black"/>
                </a:solidFill>
                <a:latin typeface="Symbol"/>
                <a:sym typeface="Wingdings"/>
              </a:rPr>
              <a:t>S</a:t>
            </a:r>
            <a:r>
              <a:rPr lang="en-US" sz="2800" baseline="-25000" dirty="0" smtClean="0">
                <a:solidFill>
                  <a:prstClr val="black"/>
                </a:solidFill>
                <a:latin typeface="Century Gothic"/>
                <a:sym typeface="Wingdings"/>
              </a:rPr>
              <a:t>e : v in e</a:t>
            </a:r>
            <a:r>
              <a:rPr lang="en-US" sz="2800" dirty="0" smtClean="0">
                <a:solidFill>
                  <a:prstClr val="black"/>
                </a:solidFill>
                <a:latin typeface="Century Gothic"/>
                <a:sym typeface="Wingdings"/>
              </a:rPr>
              <a:t> x(e) </a:t>
            </a:r>
            <a:r>
              <a:rPr lang="en-US" sz="2800" dirty="0">
                <a:solidFill>
                  <a:prstClr val="black"/>
                </a:solidFill>
                <a:latin typeface="Century Gothic"/>
              </a:rPr>
              <a:t>≥ </a:t>
            </a:r>
            <a:r>
              <a:rPr lang="en-US" sz="2800" dirty="0" smtClean="0">
                <a:solidFill>
                  <a:prstClr val="black"/>
                </a:solidFill>
                <a:latin typeface="Century Gothic"/>
                <a:sym typeface="Wingdings"/>
              </a:rPr>
              <a:t> 1</a:t>
            </a:r>
            <a:endParaRPr lang="en-US" sz="280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50988" y="2314770"/>
            <a:ext cx="459618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Century Gothic"/>
              </a:rPr>
              <a:t>Ex</a:t>
            </a:r>
            <a:r>
              <a:rPr lang="en-US" sz="2800" dirty="0" smtClean="0">
                <a:solidFill>
                  <a:prstClr val="black"/>
                </a:solidFill>
                <a:latin typeface="Century Gothic"/>
              </a:rPr>
              <a:t>: R</a:t>
            </a:r>
            <a:r>
              <a:rPr lang="en-US" sz="2800" dirty="0">
                <a:solidFill>
                  <a:prstClr val="black"/>
                </a:solidFill>
                <a:latin typeface="Century Gothic"/>
              </a:rPr>
              <a:t>(A,B),S(B,C),T(A,C)</a:t>
            </a:r>
            <a:r>
              <a:rPr lang="en-US" sz="2800" dirty="0" smtClean="0">
                <a:solidFill>
                  <a:prstClr val="black"/>
                </a:solidFill>
                <a:latin typeface="Century Gothic"/>
              </a:rPr>
              <a:t>.</a:t>
            </a:r>
            <a:endParaRPr lang="en-US" sz="280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11663" y="5431861"/>
            <a:ext cx="4335376" cy="1200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entury Gothic"/>
              </a:rPr>
              <a:t>x</a:t>
            </a:r>
            <a:r>
              <a:rPr lang="en-US" sz="2400" dirty="0" smtClean="0">
                <a:solidFill>
                  <a:prstClr val="black"/>
                </a:solidFill>
                <a:latin typeface="Century Gothic"/>
              </a:rPr>
              <a:t>(R) </a:t>
            </a:r>
            <a:r>
              <a:rPr lang="en-US" sz="2400" dirty="0">
                <a:solidFill>
                  <a:prstClr val="black"/>
                </a:solidFill>
                <a:latin typeface="Century Gothic"/>
              </a:rPr>
              <a:t>+ </a:t>
            </a:r>
            <a:r>
              <a:rPr lang="en-US" sz="2400" dirty="0" smtClean="0">
                <a:solidFill>
                  <a:prstClr val="black"/>
                </a:solidFill>
                <a:latin typeface="Century Gothic"/>
              </a:rPr>
              <a:t>x(T) </a:t>
            </a:r>
            <a:r>
              <a:rPr lang="en-US" sz="2400" dirty="0">
                <a:solidFill>
                  <a:prstClr val="black"/>
                </a:solidFill>
                <a:latin typeface="Century Gothic"/>
              </a:rPr>
              <a:t>≥ 1 // cover for </a:t>
            </a:r>
            <a:r>
              <a:rPr lang="en-US" sz="2400" dirty="0" smtClean="0">
                <a:solidFill>
                  <a:prstClr val="black"/>
                </a:solidFill>
                <a:latin typeface="Century Gothic"/>
              </a:rPr>
              <a:t>A</a:t>
            </a:r>
            <a:endParaRPr lang="en-US" sz="2400" dirty="0">
              <a:solidFill>
                <a:prstClr val="black"/>
              </a:solidFill>
              <a:latin typeface="Century Gothic"/>
            </a:endParaRPr>
          </a:p>
          <a:p>
            <a:r>
              <a:rPr lang="en-US" sz="2400" dirty="0">
                <a:solidFill>
                  <a:prstClr val="black"/>
                </a:solidFill>
                <a:latin typeface="Century Gothic"/>
              </a:rPr>
              <a:t>x</a:t>
            </a:r>
            <a:r>
              <a:rPr lang="en-US" sz="2400" dirty="0" smtClean="0">
                <a:solidFill>
                  <a:prstClr val="black"/>
                </a:solidFill>
                <a:latin typeface="Century Gothic"/>
              </a:rPr>
              <a:t>(R) + x(S) </a:t>
            </a:r>
            <a:r>
              <a:rPr lang="en-US" sz="2400" dirty="0">
                <a:solidFill>
                  <a:prstClr val="black"/>
                </a:solidFill>
                <a:latin typeface="Century Gothic"/>
              </a:rPr>
              <a:t>≥ 1 // cover for </a:t>
            </a:r>
            <a:r>
              <a:rPr lang="en-US" sz="2400" dirty="0" smtClean="0">
                <a:solidFill>
                  <a:prstClr val="black"/>
                </a:solidFill>
                <a:latin typeface="Century Gothic"/>
              </a:rPr>
              <a:t>B</a:t>
            </a:r>
            <a:endParaRPr lang="en-US" sz="2400" dirty="0">
              <a:solidFill>
                <a:prstClr val="black"/>
              </a:solidFill>
              <a:latin typeface="Century Gothic"/>
            </a:endParaRPr>
          </a:p>
          <a:p>
            <a:r>
              <a:rPr lang="en-US" sz="2400" dirty="0">
                <a:solidFill>
                  <a:prstClr val="black"/>
                </a:solidFill>
                <a:latin typeface="Century Gothic"/>
              </a:rPr>
              <a:t>x</a:t>
            </a:r>
            <a:r>
              <a:rPr lang="en-US" sz="2400" dirty="0" smtClean="0">
                <a:solidFill>
                  <a:prstClr val="black"/>
                </a:solidFill>
                <a:latin typeface="Century Gothic"/>
              </a:rPr>
              <a:t>(S) + x(T) </a:t>
            </a:r>
            <a:r>
              <a:rPr lang="en-US" sz="2400" dirty="0">
                <a:solidFill>
                  <a:prstClr val="black"/>
                </a:solidFill>
                <a:latin typeface="Century Gothic"/>
              </a:rPr>
              <a:t>≥ 1 // cover for </a:t>
            </a:r>
            <a:r>
              <a:rPr lang="en-US" sz="2400" dirty="0" smtClean="0">
                <a:solidFill>
                  <a:prstClr val="black"/>
                </a:solidFill>
                <a:latin typeface="Century Gothic"/>
              </a:rPr>
              <a:t>C</a:t>
            </a:r>
            <a:endParaRPr lang="en-US" sz="240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19372" y="5431861"/>
            <a:ext cx="45961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Century Gothic"/>
              </a:rPr>
              <a:t>x</a:t>
            </a:r>
            <a:r>
              <a:rPr lang="en-US" sz="2800" dirty="0" smtClean="0">
                <a:solidFill>
                  <a:prstClr val="black"/>
                </a:solidFill>
                <a:latin typeface="Century Gothic"/>
              </a:rPr>
              <a:t>(</a:t>
            </a:r>
            <a:r>
              <a:rPr lang="en-US" sz="2800" dirty="0">
                <a:solidFill>
                  <a:prstClr val="black"/>
                </a:solidFill>
                <a:latin typeface="Century Gothic"/>
              </a:rPr>
              <a:t>R</a:t>
            </a:r>
            <a:r>
              <a:rPr lang="en-US" sz="2800" dirty="0" smtClean="0">
                <a:solidFill>
                  <a:prstClr val="black"/>
                </a:solidFill>
                <a:latin typeface="Century Gothic"/>
              </a:rPr>
              <a:t>,</a:t>
            </a:r>
            <a:r>
              <a:rPr lang="en-US" sz="2800" dirty="0">
                <a:solidFill>
                  <a:prstClr val="black"/>
                </a:solidFill>
                <a:latin typeface="Century Gothic"/>
              </a:rPr>
              <a:t>S</a:t>
            </a:r>
            <a:r>
              <a:rPr lang="en-US" sz="2800" dirty="0" smtClean="0">
                <a:solidFill>
                  <a:prstClr val="black"/>
                </a:solidFill>
                <a:latin typeface="Century Gothic"/>
              </a:rPr>
              <a:t>,</a:t>
            </a:r>
            <a:r>
              <a:rPr lang="en-US" sz="2800" dirty="0">
                <a:solidFill>
                  <a:prstClr val="black"/>
                </a:solidFill>
                <a:latin typeface="Century Gothic"/>
              </a:rPr>
              <a:t>T</a:t>
            </a:r>
            <a:r>
              <a:rPr lang="en-US" sz="2800" dirty="0" smtClean="0">
                <a:solidFill>
                  <a:prstClr val="black"/>
                </a:solidFill>
                <a:latin typeface="Century Gothic"/>
              </a:rPr>
              <a:t>)=(1,0,1) … or… x(</a:t>
            </a:r>
            <a:r>
              <a:rPr lang="en-US" sz="2800" dirty="0">
                <a:solidFill>
                  <a:prstClr val="black"/>
                </a:solidFill>
                <a:latin typeface="Century Gothic"/>
              </a:rPr>
              <a:t>R</a:t>
            </a:r>
            <a:r>
              <a:rPr lang="en-US" sz="2800" dirty="0" smtClean="0">
                <a:solidFill>
                  <a:prstClr val="black"/>
                </a:solidFill>
                <a:latin typeface="Century Gothic"/>
              </a:rPr>
              <a:t>,</a:t>
            </a:r>
            <a:r>
              <a:rPr lang="en-US" sz="2800" dirty="0">
                <a:solidFill>
                  <a:prstClr val="black"/>
                </a:solidFill>
                <a:latin typeface="Century Gothic"/>
              </a:rPr>
              <a:t>S</a:t>
            </a:r>
            <a:r>
              <a:rPr lang="en-US" sz="2800" dirty="0" smtClean="0">
                <a:solidFill>
                  <a:prstClr val="black"/>
                </a:solidFill>
                <a:latin typeface="Century Gothic"/>
              </a:rPr>
              <a:t>,</a:t>
            </a:r>
            <a:r>
              <a:rPr lang="en-US" sz="2800" dirty="0">
                <a:solidFill>
                  <a:prstClr val="black"/>
                </a:solidFill>
                <a:latin typeface="Century Gothic"/>
              </a:rPr>
              <a:t>T</a:t>
            </a:r>
            <a:r>
              <a:rPr lang="en-US" sz="2800" dirty="0" smtClean="0">
                <a:solidFill>
                  <a:prstClr val="black"/>
                </a:solidFill>
                <a:latin typeface="Century Gothic"/>
              </a:rPr>
              <a:t>)=(0.5, 0.5, 0.5)</a:t>
            </a:r>
            <a:endParaRPr lang="en-US" sz="280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61575" y="1414850"/>
            <a:ext cx="8931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/>
                </a:solidFill>
                <a:latin typeface="Century Gothic"/>
              </a:rPr>
              <a:t>We think of a </a:t>
            </a:r>
            <a:r>
              <a:rPr lang="en-US" sz="2800" b="1" dirty="0" smtClean="0">
                <a:solidFill>
                  <a:prstClr val="black"/>
                </a:solidFill>
                <a:latin typeface="Century Gothic"/>
              </a:rPr>
              <a:t>query</a:t>
            </a:r>
            <a:r>
              <a:rPr lang="en-US" sz="2800" dirty="0" smtClean="0">
                <a:solidFill>
                  <a:prstClr val="black"/>
                </a:solidFill>
                <a:latin typeface="Century Gothic"/>
              </a:rPr>
              <a:t> as </a:t>
            </a:r>
            <a:r>
              <a:rPr lang="en-US" sz="2800" dirty="0" err="1" smtClean="0">
                <a:solidFill>
                  <a:prstClr val="black"/>
                </a:solidFill>
                <a:latin typeface="Century Gothic"/>
              </a:rPr>
              <a:t>hypergraph</a:t>
            </a:r>
            <a:r>
              <a:rPr lang="en-US" sz="2800" dirty="0" smtClean="0">
                <a:solidFill>
                  <a:prstClr val="black"/>
                </a:solidFill>
                <a:latin typeface="Century Gothic"/>
              </a:rPr>
              <a:t> to cover.</a:t>
            </a:r>
            <a:endParaRPr lang="en-US" sz="280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465770" y="3157947"/>
            <a:ext cx="399143" cy="3991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Century Gothic"/>
              </a:rPr>
              <a:t>A</a:t>
            </a:r>
            <a:endParaRPr lang="en-US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8573694" y="3157947"/>
            <a:ext cx="399143" cy="3991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Century Gothic"/>
              </a:rPr>
              <a:t>C</a:t>
            </a:r>
            <a:endParaRPr lang="en-US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8019732" y="2403469"/>
            <a:ext cx="399143" cy="3991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Century Gothic"/>
              </a:rPr>
              <a:t>B</a:t>
            </a:r>
            <a:endParaRPr lang="en-US" dirty="0">
              <a:solidFill>
                <a:prstClr val="white"/>
              </a:solidFill>
              <a:latin typeface="Century Gothic"/>
            </a:endParaRPr>
          </a:p>
        </p:txBody>
      </p:sp>
      <p:cxnSp>
        <p:nvCxnSpPr>
          <p:cNvPr id="25" name="Straight Connector 24"/>
          <p:cNvCxnSpPr>
            <a:stCxn id="18" idx="7"/>
          </p:cNvCxnSpPr>
          <p:nvPr/>
        </p:nvCxnSpPr>
        <p:spPr>
          <a:xfrm flipV="1">
            <a:off x="7806460" y="2802613"/>
            <a:ext cx="336643" cy="4137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endCxn id="39" idx="5"/>
          </p:cNvCxnSpPr>
          <p:nvPr/>
        </p:nvCxnSpPr>
        <p:spPr>
          <a:xfrm flipH="1" flipV="1">
            <a:off x="8360422" y="2744159"/>
            <a:ext cx="387443" cy="4137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8" idx="6"/>
          </p:cNvCxnSpPr>
          <p:nvPr/>
        </p:nvCxnSpPr>
        <p:spPr>
          <a:xfrm>
            <a:off x="7864913" y="3357519"/>
            <a:ext cx="70878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620589" y="2701285"/>
            <a:ext cx="399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entury Gothic"/>
              </a:rPr>
              <a:t>R</a:t>
            </a:r>
            <a:endParaRPr lang="en-US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479351" y="2701285"/>
            <a:ext cx="399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entury Gothic"/>
              </a:rPr>
              <a:t>S</a:t>
            </a:r>
            <a:endParaRPr lang="en-US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051180" y="3372424"/>
            <a:ext cx="399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entury Gothic"/>
              </a:rPr>
              <a:t>T</a:t>
            </a:r>
            <a:endParaRPr lang="en-US" dirty="0">
              <a:solidFill>
                <a:prstClr val="black"/>
              </a:solidFill>
              <a:latin typeface="Century Gothic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flipV="1">
            <a:off x="7806460" y="2802614"/>
            <a:ext cx="336643" cy="413786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896363" y="3376874"/>
            <a:ext cx="708781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Snip Same Side Corner Rectangle 42"/>
          <p:cNvSpPr/>
          <p:nvPr/>
        </p:nvSpPr>
        <p:spPr>
          <a:xfrm>
            <a:off x="6292137" y="5473536"/>
            <a:ext cx="4136570" cy="368455"/>
          </a:xfrm>
          <a:prstGeom prst="snip2Same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523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  <p:bldP spid="20" grpId="0"/>
      <p:bldP spid="22" grpId="0" animBg="1"/>
      <p:bldP spid="23" grpId="0" animBg="1"/>
      <p:bldP spid="24" grpId="0" animBg="1"/>
      <p:bldP spid="38" grpId="0"/>
      <p:bldP spid="39" grpId="0"/>
      <p:bldP spid="40" grpId="0"/>
      <p:bldP spid="43" grpId="0" animBg="1"/>
      <p:bldP spid="4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780" y="-22510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</a:t>
              </a: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2</a:t>
              </a: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84907"/>
            <a:ext cx="11049000" cy="1325563"/>
          </a:xfrm>
        </p:spPr>
        <p:txBody>
          <a:bodyPr/>
          <a:lstStyle/>
          <a:p>
            <a:r>
              <a:rPr lang="en-US" dirty="0" smtClean="0"/>
              <a:t>Bounds on Joins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152408" y="5726915"/>
            <a:ext cx="86896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prstClr val="black"/>
                </a:solidFill>
                <a:latin typeface="Century Gothic"/>
              </a:rPr>
              <a:t>Triangle</a:t>
            </a:r>
            <a:r>
              <a:rPr lang="en-US" sz="2800" dirty="0" smtClean="0">
                <a:solidFill>
                  <a:prstClr val="black"/>
                </a:solidFill>
                <a:latin typeface="Century Gothic"/>
              </a:rPr>
              <a:t>: |</a:t>
            </a:r>
            <a:r>
              <a:rPr lang="en-US" sz="2800" dirty="0">
                <a:solidFill>
                  <a:prstClr val="black"/>
                </a:solidFill>
                <a:latin typeface="Century Gothic"/>
              </a:rPr>
              <a:t>R|=|S|=|T| ≤ </a:t>
            </a:r>
            <a:r>
              <a:rPr lang="en-US" sz="2800" dirty="0" smtClean="0">
                <a:solidFill>
                  <a:prstClr val="black"/>
                </a:solidFill>
                <a:latin typeface="Century Gothic"/>
              </a:rPr>
              <a:t>N,</a:t>
            </a:r>
          </a:p>
          <a:p>
            <a:pPr algn="ctr"/>
            <a:r>
              <a:rPr lang="en-US" sz="2800" dirty="0" smtClean="0">
                <a:solidFill>
                  <a:prstClr val="black"/>
                </a:solidFill>
                <a:latin typeface="Century Gothic"/>
              </a:rPr>
              <a:t> x(R)=x(S)=x(T)=0.5</a:t>
            </a:r>
            <a:r>
              <a:rPr lang="en-US" sz="2800" dirty="0" smtClean="0">
                <a:solidFill>
                  <a:prstClr val="black"/>
                </a:solidFill>
                <a:latin typeface="Century Gothic"/>
                <a:sym typeface="Wingdings"/>
              </a:rPr>
              <a:t> N</a:t>
            </a:r>
            <a:r>
              <a:rPr lang="en-US" sz="2800" baseline="30000" dirty="0" smtClean="0">
                <a:solidFill>
                  <a:prstClr val="black"/>
                </a:solidFill>
                <a:latin typeface="Century Gothic"/>
                <a:sym typeface="Wingdings"/>
              </a:rPr>
              <a:t>1.5</a:t>
            </a:r>
            <a:endParaRPr lang="en-US" sz="280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00788" y="3872977"/>
            <a:ext cx="8689660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prstClr val="black"/>
                </a:solidFill>
                <a:latin typeface="Century Gothic"/>
              </a:rPr>
              <a:t>Thm</a:t>
            </a:r>
            <a:r>
              <a:rPr lang="en-US" sz="3200" b="1" dirty="0" smtClean="0">
                <a:solidFill>
                  <a:prstClr val="black"/>
                </a:solidFill>
                <a:latin typeface="Century Gothic"/>
              </a:rPr>
              <a:t> [</a:t>
            </a:r>
            <a:r>
              <a:rPr lang="en-US" sz="3200" b="1" dirty="0" err="1" smtClean="0">
                <a:solidFill>
                  <a:prstClr val="black"/>
                </a:solidFill>
                <a:latin typeface="Century Gothic"/>
              </a:rPr>
              <a:t>Atserias</a:t>
            </a:r>
            <a:r>
              <a:rPr lang="en-US" sz="3200" b="1" dirty="0" smtClean="0">
                <a:solidFill>
                  <a:prstClr val="black"/>
                </a:solidFill>
                <a:latin typeface="Century Gothic"/>
              </a:rPr>
              <a:t>, </a:t>
            </a:r>
            <a:r>
              <a:rPr lang="en-US" sz="3200" b="1" dirty="0" err="1" smtClean="0">
                <a:solidFill>
                  <a:prstClr val="black"/>
                </a:solidFill>
                <a:latin typeface="Century Gothic"/>
              </a:rPr>
              <a:t>Grohe</a:t>
            </a:r>
            <a:r>
              <a:rPr lang="en-US" sz="3200" b="1" dirty="0" smtClean="0">
                <a:solidFill>
                  <a:prstClr val="black"/>
                </a:solidFill>
                <a:latin typeface="Century Gothic"/>
              </a:rPr>
              <a:t>, Marx FOCS08]</a:t>
            </a:r>
            <a:r>
              <a:rPr lang="en-US" sz="3200" dirty="0" smtClean="0">
                <a:solidFill>
                  <a:prstClr val="black"/>
                </a:solidFill>
                <a:latin typeface="Century Gothic"/>
              </a:rPr>
              <a:t>: Given any </a:t>
            </a:r>
            <a:r>
              <a:rPr lang="en-US" sz="3200" dirty="0" err="1" smtClean="0">
                <a:solidFill>
                  <a:prstClr val="black"/>
                </a:solidFill>
                <a:latin typeface="Century Gothic"/>
              </a:rPr>
              <a:t>hypergraph</a:t>
            </a:r>
            <a:r>
              <a:rPr lang="en-US" sz="3200" dirty="0" smtClean="0">
                <a:solidFill>
                  <a:prstClr val="black"/>
                </a:solidFill>
                <a:latin typeface="Century Gothic"/>
              </a:rPr>
              <a:t> cover x for (V,E) then S(Q,</a:t>
            </a:r>
            <a:r>
              <a:rPr lang="en-US" sz="3200" b="1" dirty="0" smtClean="0">
                <a:solidFill>
                  <a:prstClr val="black"/>
                </a:solidFill>
                <a:latin typeface="Century Gothic"/>
              </a:rPr>
              <a:t>N</a:t>
            </a:r>
            <a:r>
              <a:rPr lang="en-US" sz="3200" dirty="0" smtClean="0">
                <a:solidFill>
                  <a:prstClr val="black"/>
                </a:solidFill>
                <a:latin typeface="Century Gothic"/>
              </a:rPr>
              <a:t>) ≤ </a:t>
            </a:r>
            <a:r>
              <a:rPr lang="en-US" sz="3200" dirty="0" err="1" smtClean="0">
                <a:solidFill>
                  <a:prstClr val="black"/>
                </a:solidFill>
                <a:latin typeface="Symbol"/>
              </a:rPr>
              <a:t>P</a:t>
            </a:r>
            <a:r>
              <a:rPr lang="en-US" sz="3200" baseline="-25000" dirty="0" err="1" smtClean="0">
                <a:solidFill>
                  <a:prstClr val="black"/>
                </a:solidFill>
                <a:latin typeface="Century Gothic"/>
              </a:rPr>
              <a:t>e</a:t>
            </a:r>
            <a:r>
              <a:rPr lang="en-US" sz="3200" baseline="-25000" dirty="0" smtClean="0">
                <a:solidFill>
                  <a:prstClr val="black"/>
                </a:solidFill>
                <a:latin typeface="Century Gothic"/>
              </a:rPr>
              <a:t> in E</a:t>
            </a:r>
            <a:r>
              <a:rPr lang="en-US" sz="3200" dirty="0" smtClean="0">
                <a:solidFill>
                  <a:prstClr val="black"/>
                </a:solidFill>
                <a:latin typeface="Century Gothic"/>
              </a:rPr>
              <a:t> |</a:t>
            </a:r>
            <a:r>
              <a:rPr lang="en-US" sz="3200" dirty="0" err="1" smtClean="0">
                <a:solidFill>
                  <a:prstClr val="black"/>
                </a:solidFill>
                <a:latin typeface="Century Gothic"/>
              </a:rPr>
              <a:t>R</a:t>
            </a:r>
            <a:r>
              <a:rPr lang="en-US" sz="3200" baseline="-25000" dirty="0" err="1" smtClean="0">
                <a:solidFill>
                  <a:prstClr val="black"/>
                </a:solidFill>
                <a:latin typeface="Century Gothic"/>
              </a:rPr>
              <a:t>e</a:t>
            </a:r>
            <a:r>
              <a:rPr lang="en-US" sz="3200" dirty="0" err="1" smtClean="0">
                <a:solidFill>
                  <a:prstClr val="black"/>
                </a:solidFill>
                <a:latin typeface="Century Gothic"/>
              </a:rPr>
              <a:t>|</a:t>
            </a:r>
            <a:r>
              <a:rPr lang="en-US" sz="3200" baseline="30000" dirty="0" err="1" smtClean="0">
                <a:solidFill>
                  <a:prstClr val="black"/>
                </a:solidFill>
                <a:latin typeface="Century Gothic"/>
              </a:rPr>
              <a:t>x</a:t>
            </a:r>
            <a:r>
              <a:rPr lang="en-US" sz="3200" baseline="30000" dirty="0" smtClean="0">
                <a:solidFill>
                  <a:prstClr val="black"/>
                </a:solidFill>
                <a:latin typeface="Century Gothic"/>
              </a:rPr>
              <a:t>(e)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52409" y="1130909"/>
            <a:ext cx="86896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Century Gothic"/>
              </a:rPr>
              <a:t>Fix a query Q=(V,E).</a:t>
            </a:r>
          </a:p>
          <a:p>
            <a:r>
              <a:rPr lang="en-US" sz="3200" dirty="0" smtClean="0">
                <a:solidFill>
                  <a:prstClr val="black"/>
                </a:solidFill>
                <a:latin typeface="Century Gothic"/>
              </a:rPr>
              <a:t>Let </a:t>
            </a:r>
            <a:r>
              <a:rPr lang="en-US" sz="3200" b="1" dirty="0" smtClean="0">
                <a:solidFill>
                  <a:prstClr val="black"/>
                </a:solidFill>
                <a:latin typeface="Century Gothic"/>
              </a:rPr>
              <a:t>N</a:t>
            </a:r>
            <a:r>
              <a:rPr lang="en-US" sz="3200" dirty="0" smtClean="0">
                <a:solidFill>
                  <a:prstClr val="black"/>
                </a:solidFill>
                <a:latin typeface="Century Gothic"/>
              </a:rPr>
              <a:t> be a tuple of |E| positive integers.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152408" y="2501943"/>
            <a:ext cx="76925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Century Gothic"/>
              </a:rPr>
              <a:t>Define S(Q, </a:t>
            </a:r>
            <a:r>
              <a:rPr lang="en-US" sz="3200" b="1" dirty="0">
                <a:solidFill>
                  <a:prstClr val="black"/>
                </a:solidFill>
                <a:latin typeface="Century Gothic"/>
              </a:rPr>
              <a:t>N</a:t>
            </a:r>
            <a:r>
              <a:rPr lang="en-US" sz="3200" dirty="0">
                <a:solidFill>
                  <a:prstClr val="black"/>
                </a:solidFill>
                <a:latin typeface="Century Gothic"/>
              </a:rPr>
              <a:t>) be the maximum size of Q  subject </a:t>
            </a:r>
            <a:r>
              <a:rPr lang="en-US" sz="3200" dirty="0" err="1">
                <a:solidFill>
                  <a:prstClr val="black"/>
                </a:solidFill>
                <a:latin typeface="Century Gothic"/>
              </a:rPr>
              <a:t>to|R</a:t>
            </a:r>
            <a:r>
              <a:rPr lang="en-US" sz="3200" baseline="-25000" dirty="0" err="1">
                <a:solidFill>
                  <a:prstClr val="black"/>
                </a:solidFill>
                <a:latin typeface="Century Gothic"/>
              </a:rPr>
              <a:t>e</a:t>
            </a:r>
            <a:r>
              <a:rPr lang="en-US" sz="3200" dirty="0">
                <a:solidFill>
                  <a:prstClr val="black"/>
                </a:solidFill>
                <a:latin typeface="Century Gothic"/>
              </a:rPr>
              <a:t>|≤ </a:t>
            </a:r>
            <a:r>
              <a:rPr lang="en-US" sz="3200" dirty="0" smtClean="0">
                <a:solidFill>
                  <a:prstClr val="black"/>
                </a:solidFill>
                <a:latin typeface="Century Gothic"/>
              </a:rPr>
              <a:t>N</a:t>
            </a:r>
            <a:r>
              <a:rPr lang="en-US" sz="3200" baseline="-25000" dirty="0" smtClean="0">
                <a:solidFill>
                  <a:prstClr val="black"/>
                </a:solidFill>
                <a:latin typeface="Century Gothic"/>
              </a:rPr>
              <a:t>e</a:t>
            </a:r>
            <a:endParaRPr lang="en-US" sz="3200" baseline="-25000" dirty="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9797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780" y="-22510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</a:t>
              </a: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2</a:t>
              </a: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84907"/>
            <a:ext cx="11049000" cy="1325563"/>
          </a:xfrm>
        </p:spPr>
        <p:txBody>
          <a:bodyPr/>
          <a:lstStyle/>
          <a:p>
            <a:r>
              <a:rPr lang="en-US" dirty="0" smtClean="0"/>
              <a:t>AGM example.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6524154" y="3553114"/>
            <a:ext cx="399143" cy="3991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entury Gothic"/>
              </a:rPr>
              <a:t>X</a:t>
            </a:r>
          </a:p>
        </p:txBody>
      </p:sp>
      <p:sp>
        <p:nvSpPr>
          <p:cNvPr id="12" name="Oval 11"/>
          <p:cNvSpPr/>
          <p:nvPr/>
        </p:nvSpPr>
        <p:spPr>
          <a:xfrm>
            <a:off x="7632078" y="3553114"/>
            <a:ext cx="399143" cy="3991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entury Gothic"/>
              </a:rPr>
              <a:t>Z</a:t>
            </a:r>
          </a:p>
        </p:txBody>
      </p:sp>
      <p:sp>
        <p:nvSpPr>
          <p:cNvPr id="13" name="Oval 12"/>
          <p:cNvSpPr/>
          <p:nvPr/>
        </p:nvSpPr>
        <p:spPr>
          <a:xfrm>
            <a:off x="7078116" y="2798636"/>
            <a:ext cx="399143" cy="3991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Century Gothic"/>
              </a:rPr>
              <a:t>Y</a:t>
            </a:r>
            <a:endParaRPr lang="en-US" dirty="0">
              <a:solidFill>
                <a:prstClr val="white"/>
              </a:solidFill>
              <a:latin typeface="Century Gothic"/>
            </a:endParaRPr>
          </a:p>
        </p:txBody>
      </p:sp>
      <p:cxnSp>
        <p:nvCxnSpPr>
          <p:cNvPr id="14" name="Straight Connector 13"/>
          <p:cNvCxnSpPr>
            <a:stCxn id="22" idx="7"/>
          </p:cNvCxnSpPr>
          <p:nvPr/>
        </p:nvCxnSpPr>
        <p:spPr>
          <a:xfrm flipV="1">
            <a:off x="6864844" y="3197780"/>
            <a:ext cx="336643" cy="4137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7418806" y="3139326"/>
            <a:ext cx="387443" cy="4137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22" idx="6"/>
          </p:cNvCxnSpPr>
          <p:nvPr/>
        </p:nvCxnSpPr>
        <p:spPr>
          <a:xfrm>
            <a:off x="6923297" y="3752686"/>
            <a:ext cx="70878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577133" y="3039300"/>
            <a:ext cx="64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prstClr val="black"/>
                </a:solidFill>
                <a:latin typeface="Century Gothic"/>
              </a:rPr>
              <a:t>R’</a:t>
            </a:r>
            <a:endParaRPr lang="en-US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37735" y="3096452"/>
            <a:ext cx="399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entury Gothic"/>
              </a:rPr>
              <a:t>S’</a:t>
            </a:r>
            <a:endParaRPr lang="en-US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09564" y="3767591"/>
            <a:ext cx="399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entury Gothic"/>
              </a:rPr>
              <a:t>T’</a:t>
            </a:r>
            <a:endParaRPr lang="en-US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261924" y="3548346"/>
            <a:ext cx="399143" cy="3991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entury Gothic"/>
              </a:rPr>
              <a:t>C</a:t>
            </a:r>
          </a:p>
        </p:txBody>
      </p:sp>
      <p:sp>
        <p:nvSpPr>
          <p:cNvPr id="21" name="Oval 20"/>
          <p:cNvSpPr/>
          <p:nvPr/>
        </p:nvSpPr>
        <p:spPr>
          <a:xfrm>
            <a:off x="5369848" y="3548346"/>
            <a:ext cx="399143" cy="3991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entury Gothic"/>
              </a:rPr>
              <a:t>A</a:t>
            </a:r>
          </a:p>
        </p:txBody>
      </p:sp>
      <p:sp>
        <p:nvSpPr>
          <p:cNvPr id="22" name="Oval 21"/>
          <p:cNvSpPr/>
          <p:nvPr/>
        </p:nvSpPr>
        <p:spPr>
          <a:xfrm>
            <a:off x="4815886" y="2793868"/>
            <a:ext cx="399143" cy="3991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Century Gothic"/>
              </a:rPr>
              <a:t>B</a:t>
            </a:r>
            <a:endParaRPr lang="en-US" dirty="0">
              <a:solidFill>
                <a:prstClr val="white"/>
              </a:solidFill>
              <a:latin typeface="Century Gothic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4602614" y="3193012"/>
            <a:ext cx="336643" cy="4137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156576" y="3134558"/>
            <a:ext cx="387443" cy="4137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661067" y="3747918"/>
            <a:ext cx="70878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416743" y="3091684"/>
            <a:ext cx="399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entury Gothic"/>
              </a:rPr>
              <a:t>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75505" y="3091684"/>
            <a:ext cx="399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R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847334" y="3762823"/>
            <a:ext cx="399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entury Gothic"/>
              </a:rPr>
              <a:t>T</a:t>
            </a:r>
            <a:endParaRPr lang="en-US" dirty="0">
              <a:solidFill>
                <a:prstClr val="black"/>
              </a:solidFill>
              <a:latin typeface="Century Gothic"/>
            </a:endParaRPr>
          </a:p>
        </p:txBody>
      </p:sp>
      <p:cxnSp>
        <p:nvCxnSpPr>
          <p:cNvPr id="33" name="Straight Connector 32"/>
          <p:cNvCxnSpPr>
            <a:stCxn id="40" idx="6"/>
            <a:endCxn id="21" idx="2"/>
          </p:cNvCxnSpPr>
          <p:nvPr/>
        </p:nvCxnSpPr>
        <p:spPr>
          <a:xfrm>
            <a:off x="5768991" y="3747918"/>
            <a:ext cx="755163" cy="47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857100" y="3363680"/>
            <a:ext cx="64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entury Gothic"/>
              </a:rPr>
              <a:t>V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047726" y="1072223"/>
            <a:ext cx="86896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Century Gothic"/>
              </a:rPr>
              <a:t>Query: Find all 3-cliques connected by a path of length 1.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567642" y="5588411"/>
            <a:ext cx="2877089" cy="58477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err="1" smtClean="0">
                <a:solidFill>
                  <a:prstClr val="black"/>
                </a:solidFill>
              </a:rPr>
              <a:t>Bound</a:t>
            </a:r>
            <a:r>
              <a:rPr lang="en-US" sz="3200" smtClean="0">
                <a:solidFill>
                  <a:prstClr val="black"/>
                </a:solidFill>
              </a:rPr>
              <a:t>: O(N</a:t>
            </a:r>
            <a:r>
              <a:rPr lang="en-US" sz="3200" baseline="30000" smtClean="0">
                <a:solidFill>
                  <a:prstClr val="black"/>
                </a:solidFill>
              </a:rPr>
              <a:t>3</a:t>
            </a:r>
            <a:r>
              <a:rPr lang="en-US" sz="3200" smtClean="0">
                <a:solidFill>
                  <a:prstClr val="black"/>
                </a:solidFill>
              </a:rPr>
              <a:t>)</a:t>
            </a:r>
            <a:endParaRPr lang="en-US" sz="3200" dirty="0" smtClean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855583" y="3831970"/>
            <a:ext cx="64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Century Gothic"/>
              </a:rPr>
              <a:t>0</a:t>
            </a:r>
            <a:endParaRPr lang="en-US" b="1" dirty="0">
              <a:solidFill>
                <a:srgbClr val="FF0000"/>
              </a:solidFill>
              <a:latin typeface="Century Gothic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724973" y="4103027"/>
            <a:ext cx="64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Century Gothic"/>
              </a:rPr>
              <a:t>0.5</a:t>
            </a:r>
            <a:endParaRPr lang="en-US" b="1" dirty="0">
              <a:solidFill>
                <a:srgbClr val="FF0000"/>
              </a:solidFill>
              <a:latin typeface="Century Gothic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880330" y="2915141"/>
            <a:ext cx="64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rgbClr val="FF0000"/>
                </a:solidFill>
                <a:latin typeface="Century Gothic"/>
              </a:rPr>
              <a:t>0.5</a:t>
            </a:r>
            <a:endParaRPr lang="en-US" b="1" dirty="0">
              <a:solidFill>
                <a:srgbClr val="FF0000"/>
              </a:solidFill>
              <a:latin typeface="Century Gothic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502740" y="2965120"/>
            <a:ext cx="64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rgbClr val="FF0000"/>
                </a:solidFill>
                <a:latin typeface="Century Gothic"/>
              </a:rPr>
              <a:t>0.5</a:t>
            </a:r>
            <a:endParaRPr lang="en-US" b="1" dirty="0">
              <a:solidFill>
                <a:srgbClr val="FF0000"/>
              </a:solidFill>
              <a:latin typeface="Century Gothic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255201" y="2899820"/>
            <a:ext cx="64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rgbClr val="FF0000"/>
                </a:solidFill>
                <a:latin typeface="Century Gothic"/>
              </a:rPr>
              <a:t>0.5</a:t>
            </a:r>
            <a:endParaRPr lang="en-US" b="1" dirty="0">
              <a:solidFill>
                <a:srgbClr val="FF0000"/>
              </a:solidFill>
              <a:latin typeface="Century Gothic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831649" y="2930202"/>
            <a:ext cx="64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rgbClr val="FF0000"/>
                </a:solidFill>
                <a:latin typeface="Century Gothic"/>
              </a:rPr>
              <a:t>0.5</a:t>
            </a:r>
            <a:endParaRPr lang="en-US" b="1" dirty="0">
              <a:solidFill>
                <a:srgbClr val="FF0000"/>
              </a:solidFill>
              <a:latin typeface="Century Gothic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955755" y="4110299"/>
            <a:ext cx="64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rgbClr val="FF0000"/>
                </a:solidFill>
                <a:latin typeface="Century Gothic"/>
              </a:rPr>
              <a:t>0.5</a:t>
            </a:r>
            <a:endParaRPr lang="en-US" b="1" dirty="0">
              <a:solidFill>
                <a:srgbClr val="FF0000"/>
              </a:solidFill>
              <a:latin typeface="Century Gothic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614915" y="4685641"/>
            <a:ext cx="7924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Century Gothic"/>
              </a:rPr>
              <a:t>x(R,S,T,V,R’,S’,T’)=(0.5, 0.5,0.5,0,0.5,0.5,0.5)</a:t>
            </a:r>
            <a:endParaRPr lang="en-US" sz="2800" dirty="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5393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780" y="-22510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</a:t>
              </a: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2</a:t>
              </a: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84907"/>
            <a:ext cx="11049000" cy="1325563"/>
          </a:xfrm>
        </p:spPr>
        <p:txBody>
          <a:bodyPr/>
          <a:lstStyle/>
          <a:p>
            <a:r>
              <a:rPr lang="en-US" dirty="0" smtClean="0"/>
              <a:t>Can we do better?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2047726" y="1072223"/>
            <a:ext cx="8689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Century Gothic"/>
              </a:rPr>
              <a:t>Query: </a:t>
            </a:r>
            <a:r>
              <a:rPr lang="en-US" sz="3200" dirty="0" smtClean="0">
                <a:solidFill>
                  <a:prstClr val="black"/>
                </a:solidFill>
                <a:latin typeface="Century Gothic"/>
              </a:rPr>
              <a:t>Acyclic join</a:t>
            </a:r>
            <a:endParaRPr lang="en-US" sz="3200" dirty="0" smtClean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83542" y="5589885"/>
            <a:ext cx="7624915" cy="58477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prstClr val="black"/>
                </a:solidFill>
              </a:rPr>
              <a:t>Yannakakis</a:t>
            </a:r>
            <a:r>
              <a:rPr lang="en-US" sz="3200" dirty="0" smtClean="0">
                <a:solidFill>
                  <a:prstClr val="black"/>
                </a:solidFill>
              </a:rPr>
              <a:t> Algorithm: O(IN + OUT)</a:t>
            </a:r>
            <a:endParaRPr lang="en-US" sz="3200" dirty="0" smtClean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6524154" y="3553114"/>
            <a:ext cx="399143" cy="3991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entury Gothic"/>
              </a:rPr>
              <a:t>X</a:t>
            </a:r>
          </a:p>
        </p:txBody>
      </p:sp>
      <p:sp>
        <p:nvSpPr>
          <p:cNvPr id="46" name="Oval 45"/>
          <p:cNvSpPr/>
          <p:nvPr/>
        </p:nvSpPr>
        <p:spPr>
          <a:xfrm>
            <a:off x="7632078" y="3553114"/>
            <a:ext cx="399143" cy="3991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entury Gothic"/>
              </a:rPr>
              <a:t>Z</a:t>
            </a:r>
          </a:p>
        </p:txBody>
      </p:sp>
      <p:cxnSp>
        <p:nvCxnSpPr>
          <p:cNvPr id="50" name="Straight Connector 49"/>
          <p:cNvCxnSpPr/>
          <p:nvPr/>
        </p:nvCxnSpPr>
        <p:spPr>
          <a:xfrm>
            <a:off x="6923297" y="3752686"/>
            <a:ext cx="70878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7109564" y="3767591"/>
            <a:ext cx="399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entury Gothic"/>
              </a:rPr>
              <a:t>T’</a:t>
            </a:r>
            <a:endParaRPr lang="en-US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4261924" y="3548346"/>
            <a:ext cx="399143" cy="3991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entury Gothic"/>
              </a:rPr>
              <a:t>C</a:t>
            </a:r>
          </a:p>
        </p:txBody>
      </p:sp>
      <p:sp>
        <p:nvSpPr>
          <p:cNvPr id="55" name="Oval 54"/>
          <p:cNvSpPr/>
          <p:nvPr/>
        </p:nvSpPr>
        <p:spPr>
          <a:xfrm>
            <a:off x="5369848" y="3548346"/>
            <a:ext cx="399143" cy="39914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entury Gothic"/>
              </a:rPr>
              <a:t>A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4661067" y="3747918"/>
            <a:ext cx="70878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4847334" y="3762823"/>
            <a:ext cx="399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entury Gothic"/>
              </a:rPr>
              <a:t>T</a:t>
            </a:r>
            <a:endParaRPr lang="en-US" dirty="0">
              <a:solidFill>
                <a:prstClr val="black"/>
              </a:solidFill>
              <a:latin typeface="Century Gothic"/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>
            <a:off x="5768991" y="3747918"/>
            <a:ext cx="755163" cy="47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5824641" y="3762823"/>
            <a:ext cx="64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entury Gothic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14035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19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780" y="-22510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</a:t>
              </a: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2</a:t>
              </a: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84907"/>
            <a:ext cx="11049000" cy="1325563"/>
          </a:xfrm>
        </p:spPr>
        <p:txBody>
          <a:bodyPr/>
          <a:lstStyle/>
          <a:p>
            <a:r>
              <a:rPr lang="en-US" dirty="0" smtClean="0"/>
              <a:t>Acyclic queries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336" y="2427339"/>
            <a:ext cx="3009900" cy="2781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372" y="1283315"/>
            <a:ext cx="4938047" cy="43956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4727" y="2449462"/>
            <a:ext cx="2705100" cy="25527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283542" y="5771575"/>
            <a:ext cx="7624915" cy="58477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prstClr val="black"/>
                </a:solidFill>
              </a:rPr>
              <a:t>Join </a:t>
            </a:r>
            <a:r>
              <a:rPr lang="en-US" sz="3200" dirty="0" smtClean="0">
                <a:solidFill>
                  <a:prstClr val="black"/>
                </a:solidFill>
              </a:rPr>
              <a:t>tree can be extended to </a:t>
            </a:r>
            <a:r>
              <a:rPr lang="en-US" sz="3200" dirty="0" err="1" smtClean="0">
                <a:solidFill>
                  <a:prstClr val="black"/>
                </a:solidFill>
              </a:rPr>
              <a:t>hypertree</a:t>
            </a:r>
            <a:endParaRPr lang="en-US" sz="3200" dirty="0" smtClean="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628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+mj-lt"/>
              </a:rPr>
              <a:t>Intermediate project reports are due today.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+mj-lt"/>
              </a:rPr>
              <a:t>Please upload intermediate reports on Google drive.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+mj-lt"/>
              </a:rPr>
              <a:t>Last push! You really need to be pushing for the project!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endParaRPr lang="en-US" dirty="0" smtClean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2627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400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7837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20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780" y="-22510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</a:t>
              </a: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2</a:t>
              </a: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84907"/>
            <a:ext cx="11049000" cy="1325563"/>
          </a:xfrm>
        </p:spPr>
        <p:txBody>
          <a:bodyPr/>
          <a:lstStyle/>
          <a:p>
            <a:r>
              <a:rPr lang="en-US" dirty="0" smtClean="0"/>
              <a:t>Back to barbell</a:t>
            </a:r>
            <a:endParaRPr lang="en-US" dirty="0"/>
          </a:p>
        </p:txBody>
      </p:sp>
      <p:cxnSp>
        <p:nvCxnSpPr>
          <p:cNvPr id="11" name="Straight Connector 10"/>
          <p:cNvCxnSpPr>
            <a:stCxn id="33" idx="1"/>
          </p:cNvCxnSpPr>
          <p:nvPr/>
        </p:nvCxnSpPr>
        <p:spPr>
          <a:xfrm flipH="1" flipV="1">
            <a:off x="6596545" y="3511665"/>
            <a:ext cx="1462392" cy="1721308"/>
          </a:xfrm>
          <a:prstGeom prst="line">
            <a:avLst/>
          </a:prstGeom>
          <a:ln>
            <a:solidFill>
              <a:srgbClr val="13151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6596545" y="5016589"/>
            <a:ext cx="3318233" cy="1661969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i="1" dirty="0">
              <a:solidFill>
                <a:schemeClr val="tx1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4451382" y="3511665"/>
            <a:ext cx="1281388" cy="1914466"/>
          </a:xfrm>
          <a:prstGeom prst="line">
            <a:avLst/>
          </a:prstGeom>
          <a:ln>
            <a:solidFill>
              <a:srgbClr val="13151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673582" y="2556641"/>
            <a:ext cx="2973228" cy="1661969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i="1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989502" y="5168149"/>
            <a:ext cx="474133" cy="4426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</a:t>
            </a:r>
          </a:p>
        </p:txBody>
      </p:sp>
      <p:sp>
        <p:nvSpPr>
          <p:cNvPr id="16" name="Oval 15"/>
          <p:cNvSpPr/>
          <p:nvPr/>
        </p:nvSpPr>
        <p:spPr>
          <a:xfrm>
            <a:off x="7618670" y="5890842"/>
            <a:ext cx="474133" cy="4426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y</a:t>
            </a:r>
          </a:p>
        </p:txBody>
      </p:sp>
      <p:sp>
        <p:nvSpPr>
          <p:cNvPr id="17" name="Oval 16"/>
          <p:cNvSpPr/>
          <p:nvPr/>
        </p:nvSpPr>
        <p:spPr>
          <a:xfrm>
            <a:off x="8427600" y="5895833"/>
            <a:ext cx="474133" cy="4426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z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5732770" y="3417555"/>
            <a:ext cx="72510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33" idx="3"/>
          </p:cNvCxnSpPr>
          <p:nvPr/>
        </p:nvCxnSpPr>
        <p:spPr>
          <a:xfrm flipV="1">
            <a:off x="7847980" y="5545973"/>
            <a:ext cx="210957" cy="3889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34" idx="6"/>
            <a:endCxn id="35" idx="2"/>
          </p:cNvCxnSpPr>
          <p:nvPr/>
        </p:nvCxnSpPr>
        <p:spPr>
          <a:xfrm>
            <a:off x="8092803" y="6112166"/>
            <a:ext cx="334797" cy="49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35" idx="0"/>
          </p:cNvCxnSpPr>
          <p:nvPr/>
        </p:nvCxnSpPr>
        <p:spPr>
          <a:xfrm>
            <a:off x="8328784" y="5475896"/>
            <a:ext cx="335883" cy="4199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955081" y="2943713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605255" y="5426131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098463" y="6185482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557591" y="5426131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</a:t>
            </a:r>
            <a:endParaRPr lang="en-US" b="1" dirty="0"/>
          </a:p>
        </p:txBody>
      </p:sp>
      <p:sp>
        <p:nvSpPr>
          <p:cNvPr id="26" name="Rounded Rectangle 25"/>
          <p:cNvSpPr/>
          <p:nvPr/>
        </p:nvSpPr>
        <p:spPr>
          <a:xfrm>
            <a:off x="1732485" y="1223688"/>
            <a:ext cx="2128515" cy="29859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13151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1967615" y="1428165"/>
            <a:ext cx="1705574" cy="2701048"/>
            <a:chOff x="-1478705" y="1984261"/>
            <a:chExt cx="2375378" cy="4645005"/>
          </a:xfrm>
        </p:grpSpPr>
        <p:sp>
          <p:nvSpPr>
            <p:cNvPr id="28" name="Oval 27"/>
            <p:cNvSpPr/>
            <p:nvPr/>
          </p:nvSpPr>
          <p:spPr>
            <a:xfrm>
              <a:off x="-728927" y="3403347"/>
              <a:ext cx="812800" cy="74867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x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-728927" y="4469895"/>
              <a:ext cx="812800" cy="74867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x</a:t>
              </a:r>
              <a:r>
                <a:rPr lang="en-US" b="1" dirty="0" smtClean="0"/>
                <a:t>’</a:t>
              </a:r>
              <a:endParaRPr lang="en-US" b="1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-1440127" y="5672162"/>
              <a:ext cx="812800" cy="74867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y</a:t>
              </a:r>
              <a:r>
                <a:rPr lang="en-US" b="1" dirty="0" smtClean="0"/>
                <a:t>’</a:t>
              </a:r>
              <a:endParaRPr lang="en-US" b="1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83873" y="5705198"/>
              <a:ext cx="812800" cy="74867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z</a:t>
              </a:r>
              <a:r>
                <a:rPr lang="en-US" b="1" dirty="0" smtClean="0"/>
                <a:t>’</a:t>
              </a:r>
              <a:endParaRPr lang="en-US" b="1" dirty="0"/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-35159" y="5108925"/>
              <a:ext cx="525432" cy="59627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-644260" y="6079533"/>
              <a:ext cx="72813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-1033727" y="5108925"/>
              <a:ext cx="423832" cy="56323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-322527" y="4152017"/>
              <a:ext cx="0" cy="31787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-1253860" y="5065740"/>
              <a:ext cx="444719" cy="6351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R</a:t>
              </a:r>
              <a:endParaRPr lang="en-US" b="1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-507046" y="5994124"/>
              <a:ext cx="424628" cy="6351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S</a:t>
              </a:r>
              <a:endParaRPr lang="en-US" b="1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20549" y="5053384"/>
              <a:ext cx="391138" cy="6351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T</a:t>
              </a:r>
              <a:endParaRPr lang="en-US" b="1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-181362" y="3949531"/>
              <a:ext cx="401911" cy="635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U</a:t>
              </a:r>
            </a:p>
          </p:txBody>
        </p:sp>
        <p:sp>
          <p:nvSpPr>
            <p:cNvPr id="40" name="Oval 39"/>
            <p:cNvSpPr/>
            <p:nvPr/>
          </p:nvSpPr>
          <p:spPr>
            <a:xfrm>
              <a:off x="-1478705" y="2121403"/>
              <a:ext cx="812800" cy="74867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y</a:t>
              </a:r>
              <a:endParaRPr lang="en-US" b="1" dirty="0"/>
            </a:p>
          </p:txBody>
        </p:sp>
        <p:sp>
          <p:nvSpPr>
            <p:cNvPr id="41" name="Oval 40"/>
            <p:cNvSpPr/>
            <p:nvPr/>
          </p:nvSpPr>
          <p:spPr>
            <a:xfrm>
              <a:off x="20850" y="2078605"/>
              <a:ext cx="812800" cy="74867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z</a:t>
              </a:r>
              <a:endParaRPr lang="en-US" b="1" dirty="0"/>
            </a:p>
          </p:txBody>
        </p:sp>
        <p:cxnSp>
          <p:nvCxnSpPr>
            <p:cNvPr id="42" name="Straight Connector 41"/>
            <p:cNvCxnSpPr/>
            <p:nvPr/>
          </p:nvCxnSpPr>
          <p:spPr>
            <a:xfrm flipH="1">
              <a:off x="-35159" y="2835534"/>
              <a:ext cx="386015" cy="67745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-686594" y="2495738"/>
              <a:ext cx="72813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 flipV="1">
              <a:off x="-934907" y="2838966"/>
              <a:ext cx="456610" cy="73909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-1211722" y="3022940"/>
              <a:ext cx="409947" cy="635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R</a:t>
              </a:r>
              <a:endParaRPr lang="en-US" b="1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-425746" y="1984261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S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69190" y="3022940"/>
              <a:ext cx="2808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T</a:t>
              </a:r>
            </a:p>
          </p:txBody>
        </p:sp>
      </p:grpSp>
      <p:sp>
        <p:nvSpPr>
          <p:cNvPr id="48" name="Oval 47"/>
          <p:cNvSpPr/>
          <p:nvPr/>
        </p:nvSpPr>
        <p:spPr>
          <a:xfrm>
            <a:off x="2719143" y="5054488"/>
            <a:ext cx="3318233" cy="1661969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i="1" dirty="0">
              <a:solidFill>
                <a:schemeClr val="tx1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4082702" y="5186148"/>
            <a:ext cx="586726" cy="46338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</a:t>
            </a:r>
            <a:r>
              <a:rPr lang="en-US" b="1" dirty="0" smtClean="0"/>
              <a:t>’</a:t>
            </a:r>
            <a:endParaRPr lang="en-US" b="1" dirty="0"/>
          </a:p>
        </p:txBody>
      </p:sp>
      <p:cxnSp>
        <p:nvCxnSpPr>
          <p:cNvPr id="50" name="Straight Connector 49"/>
          <p:cNvCxnSpPr/>
          <p:nvPr/>
        </p:nvCxnSpPr>
        <p:spPr>
          <a:xfrm flipV="1">
            <a:off x="3970578" y="5583872"/>
            <a:ext cx="210957" cy="3889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215401" y="6150065"/>
            <a:ext cx="334797" cy="49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4451382" y="5513795"/>
            <a:ext cx="335883" cy="4199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727853" y="5464030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</a:t>
            </a:r>
            <a:endParaRPr lang="en-US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4221061" y="6223381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</a:t>
            </a:r>
            <a:endParaRPr lang="en-US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3680189" y="5464030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</a:t>
            </a:r>
            <a:endParaRPr lang="en-US" b="1" dirty="0"/>
          </a:p>
        </p:txBody>
      </p:sp>
      <p:sp>
        <p:nvSpPr>
          <p:cNvPr id="56" name="Oval 55"/>
          <p:cNvSpPr/>
          <p:nvPr/>
        </p:nvSpPr>
        <p:spPr>
          <a:xfrm>
            <a:off x="3643222" y="5895377"/>
            <a:ext cx="586726" cy="46338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y’</a:t>
            </a:r>
            <a:endParaRPr lang="en-US" b="1" dirty="0"/>
          </a:p>
        </p:txBody>
      </p:sp>
      <p:sp>
        <p:nvSpPr>
          <p:cNvPr id="57" name="Oval 56"/>
          <p:cNvSpPr/>
          <p:nvPr/>
        </p:nvSpPr>
        <p:spPr>
          <a:xfrm>
            <a:off x="4525356" y="5879551"/>
            <a:ext cx="586726" cy="46338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z’</a:t>
            </a:r>
            <a:endParaRPr lang="en-US" b="1" dirty="0"/>
          </a:p>
        </p:txBody>
      </p:sp>
      <p:sp>
        <p:nvSpPr>
          <p:cNvPr id="58" name="Oval 57"/>
          <p:cNvSpPr/>
          <p:nvPr/>
        </p:nvSpPr>
        <p:spPr>
          <a:xfrm>
            <a:off x="6373361" y="3167808"/>
            <a:ext cx="586726" cy="46338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x</a:t>
            </a:r>
            <a:endParaRPr lang="en-US" b="1" dirty="0"/>
          </a:p>
        </p:txBody>
      </p:sp>
      <p:sp>
        <p:nvSpPr>
          <p:cNvPr id="59" name="Oval 58"/>
          <p:cNvSpPr/>
          <p:nvPr/>
        </p:nvSpPr>
        <p:spPr>
          <a:xfrm>
            <a:off x="5407127" y="3187622"/>
            <a:ext cx="586726" cy="46338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x’</a:t>
            </a:r>
            <a:endParaRPr lang="en-US" b="1" dirty="0"/>
          </a:p>
        </p:txBody>
      </p:sp>
      <p:sp>
        <p:nvSpPr>
          <p:cNvPr id="60" name="Rectangle 59"/>
          <p:cNvSpPr/>
          <p:nvPr/>
        </p:nvSpPr>
        <p:spPr>
          <a:xfrm>
            <a:off x="8149126" y="1050363"/>
            <a:ext cx="2537598" cy="523220"/>
          </a:xfrm>
          <a:prstGeom prst="rect">
            <a:avLst/>
          </a:prstGeom>
          <a:solidFill>
            <a:srgbClr val="FF5B4D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dirty="0" smtClean="0"/>
              <a:t>WC: </a:t>
            </a:r>
            <a:r>
              <a:rPr lang="en-US" sz="2800" b="1" dirty="0" smtClean="0"/>
              <a:t>O(N</a:t>
            </a:r>
            <a:r>
              <a:rPr lang="en-US" sz="2800" b="1" baseline="30000" dirty="0" smtClean="0"/>
              <a:t>3</a:t>
            </a:r>
            <a:r>
              <a:rPr lang="en-US" sz="2800" b="1" dirty="0" smtClean="0"/>
              <a:t>)</a:t>
            </a:r>
          </a:p>
        </p:txBody>
      </p:sp>
      <p:sp>
        <p:nvSpPr>
          <p:cNvPr id="61" name="Rectangle 60"/>
          <p:cNvSpPr/>
          <p:nvPr/>
        </p:nvSpPr>
        <p:spPr>
          <a:xfrm>
            <a:off x="5955081" y="1663645"/>
            <a:ext cx="4731643" cy="523220"/>
          </a:xfrm>
          <a:prstGeom prst="rect">
            <a:avLst/>
          </a:prstGeom>
          <a:solidFill>
            <a:srgbClr val="92D050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smtClean="0"/>
              <a:t>GHD+WC: </a:t>
            </a:r>
            <a:r>
              <a:rPr lang="en-US" sz="2800" b="1" dirty="0" smtClean="0"/>
              <a:t>O(N</a:t>
            </a:r>
            <a:r>
              <a:rPr lang="en-US" sz="2800" b="1" baseline="30000" dirty="0" smtClean="0"/>
              <a:t>3/2</a:t>
            </a:r>
            <a:r>
              <a:rPr lang="en-US" sz="2800" b="1" dirty="0" smtClean="0"/>
              <a:t>)+|OUT|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463692" y="21830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8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  <p:bldP spid="22" grpId="0"/>
      <p:bldP spid="23" grpId="0"/>
      <p:bldP spid="24" grpId="0"/>
      <p:bldP spid="25" grpId="0"/>
      <p:bldP spid="48" grpId="0" animBg="1"/>
      <p:bldP spid="49" grpId="0" animBg="1"/>
      <p:bldP spid="53" grpId="0"/>
      <p:bldP spid="54" grpId="0"/>
      <p:bldP spid="55" grpId="0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21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780" y="-22510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</a:t>
              </a: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2</a:t>
              </a: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84907"/>
            <a:ext cx="11049000" cy="1325563"/>
          </a:xfrm>
        </p:spPr>
        <p:txBody>
          <a:bodyPr/>
          <a:lstStyle/>
          <a:p>
            <a:r>
              <a:rPr lang="en-US" dirty="0" smtClean="0"/>
              <a:t>Worst-case optimal joins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92826" y="1495377"/>
            <a:ext cx="9144000" cy="230832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349250" lvl="1" algn="ctr"/>
            <a:r>
              <a:rPr lang="en-US" sz="3600" dirty="0" smtClean="0">
                <a:solidFill>
                  <a:prstClr val="black"/>
                </a:solidFill>
                <a:latin typeface="Century Gothic"/>
              </a:rPr>
              <a:t>Instead of computing joins over </a:t>
            </a:r>
            <a:r>
              <a:rPr lang="en-US" sz="3600" b="1" dirty="0" smtClean="0">
                <a:solidFill>
                  <a:prstClr val="black"/>
                </a:solidFill>
                <a:latin typeface="Century Gothic"/>
              </a:rPr>
              <a:t>relations</a:t>
            </a:r>
            <a:r>
              <a:rPr lang="en-US" sz="3600" dirty="0" smtClean="0">
                <a:solidFill>
                  <a:prstClr val="black"/>
                </a:solidFill>
                <a:latin typeface="Century Gothic"/>
              </a:rPr>
              <a:t> in a </a:t>
            </a:r>
            <a:r>
              <a:rPr lang="en-US" sz="3600" b="1" dirty="0" smtClean="0">
                <a:solidFill>
                  <a:prstClr val="black"/>
                </a:solidFill>
                <a:latin typeface="Century Gothic"/>
              </a:rPr>
              <a:t>pairwise </a:t>
            </a:r>
            <a:r>
              <a:rPr lang="en-US" sz="3600" dirty="0" smtClean="0">
                <a:solidFill>
                  <a:prstClr val="black"/>
                </a:solidFill>
                <a:latin typeface="Century Gothic"/>
              </a:rPr>
              <a:t>manner, compute them over </a:t>
            </a:r>
            <a:r>
              <a:rPr lang="en-US" sz="3600" b="1" dirty="0" smtClean="0">
                <a:solidFill>
                  <a:prstClr val="black"/>
                </a:solidFill>
                <a:latin typeface="Century Gothic"/>
              </a:rPr>
              <a:t>attributes</a:t>
            </a:r>
            <a:r>
              <a:rPr lang="en-US" sz="3600" dirty="0" smtClean="0">
                <a:solidFill>
                  <a:prstClr val="black"/>
                </a:solidFill>
                <a:latin typeface="Century Gothic"/>
              </a:rPr>
              <a:t> in a </a:t>
            </a:r>
            <a:r>
              <a:rPr lang="en-US" sz="3600" b="1" dirty="0" err="1" smtClean="0">
                <a:solidFill>
                  <a:prstClr val="black"/>
                </a:solidFill>
                <a:latin typeface="Century Gothic"/>
              </a:rPr>
              <a:t>multiway</a:t>
            </a:r>
            <a:r>
              <a:rPr lang="en-US" sz="3600" b="1" dirty="0" smtClean="0">
                <a:solidFill>
                  <a:prstClr val="black"/>
                </a:solidFill>
                <a:latin typeface="Century Gothic"/>
              </a:rPr>
              <a:t> </a:t>
            </a:r>
            <a:r>
              <a:rPr lang="en-US" sz="3600" dirty="0" smtClean="0">
                <a:solidFill>
                  <a:prstClr val="black"/>
                </a:solidFill>
                <a:latin typeface="Century Gothic"/>
              </a:rPr>
              <a:t>fashion.</a:t>
            </a:r>
            <a:endParaRPr lang="en-US" sz="360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28499" y="4371014"/>
            <a:ext cx="82726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9250" lvl="1" algn="ctr"/>
            <a:r>
              <a:rPr lang="en-US" sz="2800" b="1" dirty="0" smtClean="0">
                <a:solidFill>
                  <a:prstClr val="black"/>
                </a:solidFill>
                <a:latin typeface="Century Gothic"/>
              </a:rPr>
              <a:t>Algorithm:</a:t>
            </a:r>
            <a:r>
              <a:rPr lang="en-US" sz="2800" dirty="0" smtClean="0">
                <a:solidFill>
                  <a:prstClr val="black"/>
                </a:solidFill>
                <a:latin typeface="Century Gothic"/>
              </a:rPr>
              <a:t> Only Map and Set Intersection. [Ngo, Ré, </a:t>
            </a:r>
            <a:r>
              <a:rPr lang="en-US" sz="2800" dirty="0" err="1" smtClean="0">
                <a:solidFill>
                  <a:prstClr val="black"/>
                </a:solidFill>
                <a:latin typeface="Century Gothic"/>
              </a:rPr>
              <a:t>Rudra</a:t>
            </a:r>
            <a:r>
              <a:rPr lang="en-US" sz="2800" dirty="0" smtClean="0">
                <a:solidFill>
                  <a:prstClr val="black"/>
                </a:solidFill>
                <a:latin typeface="Century Gothic"/>
              </a:rPr>
              <a:t> SIGMOD Record14]</a:t>
            </a:r>
            <a:endParaRPr lang="en-US" sz="2800" dirty="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1704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22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780" y="-22510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</a:t>
              </a: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2</a:t>
              </a: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Back to Join Execution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980" y="1448615"/>
            <a:ext cx="389009" cy="44325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12121" y="1367522"/>
            <a:ext cx="8548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alibri"/>
              </a:rPr>
              <a:t>Facebook(</a:t>
            </a:r>
            <a:r>
              <a:rPr lang="en-US" sz="3600" dirty="0" err="1" smtClean="0">
                <a:latin typeface="Calibri"/>
              </a:rPr>
              <a:t>x,y</a:t>
            </a:r>
            <a:r>
              <a:rPr lang="en-US" sz="3600" dirty="0" smtClean="0">
                <a:latin typeface="Calibri"/>
              </a:rPr>
              <a:t>)     Twitter(</a:t>
            </a:r>
            <a:r>
              <a:rPr lang="en-US" sz="3600" dirty="0" err="1" smtClean="0">
                <a:latin typeface="Calibri"/>
              </a:rPr>
              <a:t>y,z</a:t>
            </a:r>
            <a:r>
              <a:rPr lang="en-US" sz="3600" dirty="0" smtClean="0">
                <a:latin typeface="Calibri"/>
              </a:rPr>
              <a:t>)     Text(</a:t>
            </a:r>
            <a:r>
              <a:rPr lang="en-US" sz="3600" dirty="0" err="1" smtClean="0">
                <a:latin typeface="Calibri"/>
              </a:rPr>
              <a:t>x,z</a:t>
            </a:r>
            <a:r>
              <a:rPr lang="en-US" sz="3600" dirty="0" smtClean="0">
                <a:latin typeface="Calibri"/>
              </a:rPr>
              <a:t>) </a:t>
            </a:r>
            <a:endParaRPr lang="en-US" sz="3600" dirty="0">
              <a:latin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206" y="1448615"/>
            <a:ext cx="389009" cy="44325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050639" y="2472764"/>
            <a:ext cx="3671567" cy="3424674"/>
            <a:chOff x="4050639" y="2472764"/>
            <a:chExt cx="3671567" cy="342467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46041" y="2472764"/>
              <a:ext cx="653241" cy="81991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0754" y="3731709"/>
              <a:ext cx="653241" cy="819916"/>
            </a:xfrm>
            <a:prstGeom prst="rect">
              <a:avLst/>
            </a:prstGeom>
          </p:spPr>
        </p:pic>
        <p:cxnSp>
          <p:nvCxnSpPr>
            <p:cNvPr id="18" name="Straight Connector 17"/>
            <p:cNvCxnSpPr/>
            <p:nvPr/>
          </p:nvCxnSpPr>
          <p:spPr>
            <a:xfrm flipV="1">
              <a:off x="4615305" y="4509001"/>
              <a:ext cx="519653" cy="571005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5557921" y="3253465"/>
              <a:ext cx="378202" cy="570750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 flipV="1">
              <a:off x="5716301" y="4495439"/>
              <a:ext cx="439644" cy="584567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75307" y="5147957"/>
              <a:ext cx="680389" cy="74948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29997" y="5211034"/>
              <a:ext cx="755080" cy="67621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71481" y="3824215"/>
              <a:ext cx="550725" cy="1068860"/>
            </a:xfrm>
            <a:prstGeom prst="rect">
              <a:avLst/>
            </a:prstGeom>
          </p:spPr>
        </p:pic>
        <p:cxnSp>
          <p:nvCxnSpPr>
            <p:cNvPr id="24" name="Straight Connector 23"/>
            <p:cNvCxnSpPr/>
            <p:nvPr/>
          </p:nvCxnSpPr>
          <p:spPr>
            <a:xfrm flipH="1" flipV="1">
              <a:off x="6585077" y="3211142"/>
              <a:ext cx="586404" cy="613073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4050639" y="3899807"/>
              <a:ext cx="103878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prstClr val="black"/>
                  </a:solidFill>
                </a:rPr>
                <a:t>O(N</a:t>
              </a:r>
              <a:r>
                <a:rPr lang="en-US" sz="2400" baseline="30000" dirty="0" smtClean="0">
                  <a:solidFill>
                    <a:prstClr val="black"/>
                  </a:solidFill>
                </a:rPr>
                <a:t>2</a:t>
              </a:r>
              <a:r>
                <a:rPr lang="en-US" sz="2400" dirty="0" smtClean="0">
                  <a:solidFill>
                    <a:prstClr val="black"/>
                  </a:solidFill>
                </a:rPr>
                <a:t>)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570029" y="416943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277283" y="399900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323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23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780" y="-22510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</a:t>
              </a: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2</a:t>
              </a: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WC-Optimal </a:t>
            </a:r>
            <a:r>
              <a:rPr lang="en-US" dirty="0" err="1" smtClean="0"/>
              <a:t>Algo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980" y="1448615"/>
            <a:ext cx="389009" cy="44325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12121" y="1367522"/>
            <a:ext cx="8548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alibri"/>
              </a:rPr>
              <a:t>Facebook(</a:t>
            </a:r>
            <a:r>
              <a:rPr lang="en-US" sz="3600" dirty="0" err="1" smtClean="0">
                <a:latin typeface="Calibri"/>
              </a:rPr>
              <a:t>x,y</a:t>
            </a:r>
            <a:r>
              <a:rPr lang="en-US" sz="3600" dirty="0" smtClean="0">
                <a:latin typeface="Calibri"/>
              </a:rPr>
              <a:t>)     Twitter(</a:t>
            </a:r>
            <a:r>
              <a:rPr lang="en-US" sz="3600" dirty="0" err="1" smtClean="0">
                <a:latin typeface="Calibri"/>
              </a:rPr>
              <a:t>y,z</a:t>
            </a:r>
            <a:r>
              <a:rPr lang="en-US" sz="3600" dirty="0" smtClean="0">
                <a:latin typeface="Calibri"/>
              </a:rPr>
              <a:t>)     Text(</a:t>
            </a:r>
            <a:r>
              <a:rPr lang="en-US" sz="3600" dirty="0" err="1" smtClean="0">
                <a:latin typeface="Calibri"/>
              </a:rPr>
              <a:t>x,z</a:t>
            </a:r>
            <a:r>
              <a:rPr lang="en-US" sz="3600" dirty="0" smtClean="0">
                <a:latin typeface="Calibri"/>
              </a:rPr>
              <a:t>) </a:t>
            </a:r>
            <a:endParaRPr lang="en-US" sz="3600" dirty="0">
              <a:latin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206" y="1448615"/>
            <a:ext cx="389009" cy="44325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894508" y="2746246"/>
            <a:ext cx="8384078" cy="25545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chemeClr val="bg1">
                <a:alpha val="43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latin typeface="Century Gothic"/>
              </a:rPr>
              <a:t>f</a:t>
            </a:r>
            <a:r>
              <a:rPr lang="en-US" sz="4000" b="1" dirty="0" smtClean="0">
                <a:solidFill>
                  <a:prstClr val="black"/>
                </a:solidFill>
                <a:latin typeface="Century Gothic"/>
              </a:rPr>
              <a:t>or</a:t>
            </a:r>
            <a:r>
              <a:rPr lang="en-US" sz="4000" dirty="0" smtClean="0">
                <a:solidFill>
                  <a:prstClr val="black"/>
                </a:solidFill>
                <a:latin typeface="Century Gothic"/>
              </a:rPr>
              <a:t> x </a:t>
            </a:r>
            <a:r>
              <a:rPr lang="en-US" sz="4000" b="1" dirty="0" smtClean="0">
                <a:solidFill>
                  <a:prstClr val="black"/>
                </a:solidFill>
                <a:latin typeface="Century Gothic"/>
              </a:rPr>
              <a:t>in</a:t>
            </a:r>
            <a:r>
              <a:rPr lang="en-US" sz="4000" dirty="0" smtClean="0">
                <a:solidFill>
                  <a:prstClr val="black"/>
                </a:solidFill>
                <a:latin typeface="Century Gothic"/>
              </a:rPr>
              <a:t> </a:t>
            </a:r>
            <a:r>
              <a:rPr lang="en-US" sz="4000" i="1" dirty="0" smtClean="0">
                <a:solidFill>
                  <a:prstClr val="black"/>
                </a:solidFill>
                <a:latin typeface="Century Gothic"/>
              </a:rPr>
              <a:t>Facebook</a:t>
            </a:r>
            <a:r>
              <a:rPr lang="en-US" sz="4000" dirty="0" smtClean="0">
                <a:solidFill>
                  <a:prstClr val="black"/>
                </a:solidFill>
                <a:latin typeface="Century Gothic"/>
              </a:rPr>
              <a:t>[] </a:t>
            </a:r>
            <a:r>
              <a:rPr lang="en-US" sz="4000" dirty="0"/>
              <a:t>∩ </a:t>
            </a:r>
            <a:r>
              <a:rPr lang="en-US" sz="4000" i="1" dirty="0" smtClean="0"/>
              <a:t>Twitter</a:t>
            </a:r>
            <a:r>
              <a:rPr lang="en-US" sz="4000" dirty="0" smtClean="0"/>
              <a:t>[]</a:t>
            </a:r>
            <a:endParaRPr lang="en-US" sz="4000" dirty="0" smtClean="0">
              <a:solidFill>
                <a:prstClr val="black"/>
              </a:solidFill>
              <a:latin typeface="Century Gothic"/>
            </a:endParaRPr>
          </a:p>
          <a:p>
            <a:r>
              <a:rPr lang="en-US" sz="4000" dirty="0">
                <a:solidFill>
                  <a:prstClr val="black"/>
                </a:solidFill>
                <a:latin typeface="Century Gothic"/>
              </a:rPr>
              <a:t>	</a:t>
            </a:r>
            <a:r>
              <a:rPr lang="en-US" sz="4000" b="1" dirty="0">
                <a:solidFill>
                  <a:prstClr val="black"/>
                </a:solidFill>
                <a:latin typeface="Century Gothic"/>
              </a:rPr>
              <a:t>f</a:t>
            </a:r>
            <a:r>
              <a:rPr lang="en-US" sz="4000" b="1" dirty="0" smtClean="0">
                <a:solidFill>
                  <a:prstClr val="black"/>
                </a:solidFill>
                <a:latin typeface="Century Gothic"/>
              </a:rPr>
              <a:t>or</a:t>
            </a:r>
            <a:r>
              <a:rPr lang="en-US" sz="4000" dirty="0" smtClean="0">
                <a:solidFill>
                  <a:prstClr val="black"/>
                </a:solidFill>
                <a:latin typeface="Century Gothic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Century Gothic"/>
              </a:rPr>
              <a:t>y</a:t>
            </a:r>
            <a:r>
              <a:rPr lang="en-US" sz="4000" dirty="0" smtClean="0">
                <a:solidFill>
                  <a:prstClr val="black"/>
                </a:solidFill>
                <a:latin typeface="Century Gothic"/>
              </a:rPr>
              <a:t> </a:t>
            </a:r>
            <a:r>
              <a:rPr lang="en-US" sz="4000" b="1" dirty="0" smtClean="0">
                <a:solidFill>
                  <a:prstClr val="black"/>
                </a:solidFill>
                <a:latin typeface="Century Gothic"/>
              </a:rPr>
              <a:t>in</a:t>
            </a:r>
            <a:r>
              <a:rPr lang="en-US" sz="4000" dirty="0" smtClean="0">
                <a:solidFill>
                  <a:prstClr val="black"/>
                </a:solidFill>
                <a:latin typeface="Century Gothic"/>
              </a:rPr>
              <a:t> </a:t>
            </a:r>
            <a:r>
              <a:rPr lang="en-US" sz="4000" i="1" dirty="0" smtClean="0">
                <a:solidFill>
                  <a:prstClr val="black"/>
                </a:solidFill>
                <a:latin typeface="Century Gothic"/>
              </a:rPr>
              <a:t>Facebook</a:t>
            </a:r>
            <a:r>
              <a:rPr lang="en-US" sz="4000" dirty="0" smtClean="0">
                <a:solidFill>
                  <a:prstClr val="black"/>
                </a:solidFill>
                <a:latin typeface="Century Gothic"/>
              </a:rPr>
              <a:t>[</a:t>
            </a:r>
            <a:r>
              <a:rPr lang="en-US" sz="4000" i="1" dirty="0" smtClean="0">
                <a:solidFill>
                  <a:prstClr val="black"/>
                </a:solidFill>
                <a:latin typeface="Century Gothic"/>
              </a:rPr>
              <a:t>x</a:t>
            </a:r>
            <a:r>
              <a:rPr lang="en-US" sz="4000" dirty="0" smtClean="0">
                <a:solidFill>
                  <a:prstClr val="black"/>
                </a:solidFill>
                <a:latin typeface="Century Gothic"/>
              </a:rPr>
              <a:t>] </a:t>
            </a:r>
            <a:r>
              <a:rPr lang="en-US" sz="4000" dirty="0" smtClean="0"/>
              <a:t>∩ </a:t>
            </a:r>
            <a:r>
              <a:rPr lang="en-US" sz="4000" i="1" dirty="0" smtClean="0"/>
              <a:t>Twitter</a:t>
            </a:r>
            <a:r>
              <a:rPr lang="en-US" sz="4000" dirty="0" smtClean="0"/>
              <a:t>[]</a:t>
            </a:r>
            <a:endParaRPr lang="en-US" sz="4000" dirty="0" smtClean="0">
              <a:solidFill>
                <a:prstClr val="black"/>
              </a:solidFill>
              <a:latin typeface="Century Gothic"/>
            </a:endParaRPr>
          </a:p>
          <a:p>
            <a:r>
              <a:rPr lang="en-US" sz="4000" dirty="0" smtClean="0">
                <a:solidFill>
                  <a:prstClr val="black"/>
                </a:solidFill>
                <a:latin typeface="Century Gothic"/>
              </a:rPr>
              <a:t>		</a:t>
            </a:r>
            <a:r>
              <a:rPr lang="en-US" sz="4000" b="1" dirty="0">
                <a:solidFill>
                  <a:prstClr val="black"/>
                </a:solidFill>
                <a:latin typeface="Century Gothic"/>
              </a:rPr>
              <a:t>f</a:t>
            </a:r>
            <a:r>
              <a:rPr lang="en-US" sz="4000" b="1" dirty="0" smtClean="0">
                <a:solidFill>
                  <a:prstClr val="black"/>
                </a:solidFill>
                <a:latin typeface="Century Gothic"/>
              </a:rPr>
              <a:t>or</a:t>
            </a:r>
            <a:r>
              <a:rPr lang="en-US" sz="4000" dirty="0" smtClean="0">
                <a:solidFill>
                  <a:prstClr val="black"/>
                </a:solidFill>
                <a:latin typeface="Century Gothic"/>
              </a:rPr>
              <a:t> </a:t>
            </a:r>
            <a:r>
              <a:rPr lang="en-US" sz="4000" dirty="0">
                <a:solidFill>
                  <a:prstClr val="black"/>
                </a:solidFill>
              </a:rPr>
              <a:t>z</a:t>
            </a:r>
            <a:r>
              <a:rPr lang="en-US" sz="4000" dirty="0" smtClean="0">
                <a:solidFill>
                  <a:prstClr val="black"/>
                </a:solidFill>
              </a:rPr>
              <a:t> </a:t>
            </a:r>
            <a:r>
              <a:rPr lang="en-US" sz="4000" b="1" dirty="0" smtClean="0">
                <a:solidFill>
                  <a:prstClr val="black"/>
                </a:solidFill>
              </a:rPr>
              <a:t>in</a:t>
            </a:r>
            <a:r>
              <a:rPr lang="en-US" sz="4000" dirty="0" smtClean="0">
                <a:solidFill>
                  <a:prstClr val="black"/>
                </a:solidFill>
              </a:rPr>
              <a:t> </a:t>
            </a:r>
            <a:r>
              <a:rPr lang="en-US" sz="4000" i="1" dirty="0" smtClean="0">
                <a:solidFill>
                  <a:prstClr val="black"/>
                </a:solidFill>
              </a:rPr>
              <a:t>Twitter</a:t>
            </a:r>
            <a:r>
              <a:rPr lang="en-US" sz="4000" dirty="0" smtClean="0">
                <a:solidFill>
                  <a:prstClr val="black"/>
                </a:solidFill>
              </a:rPr>
              <a:t>[</a:t>
            </a:r>
            <a:r>
              <a:rPr lang="en-US" sz="4000" i="1" dirty="0" smtClean="0">
                <a:solidFill>
                  <a:prstClr val="black"/>
                </a:solidFill>
              </a:rPr>
              <a:t>y</a:t>
            </a:r>
            <a:r>
              <a:rPr lang="en-US" sz="4000" dirty="0" smtClean="0">
                <a:solidFill>
                  <a:prstClr val="black"/>
                </a:solidFill>
              </a:rPr>
              <a:t>]</a:t>
            </a:r>
            <a:r>
              <a:rPr lang="en-US" sz="4000" dirty="0" smtClean="0"/>
              <a:t> ∩ </a:t>
            </a:r>
            <a:r>
              <a:rPr lang="en-US" sz="4000" i="1" dirty="0" smtClean="0"/>
              <a:t>Text</a:t>
            </a:r>
            <a:r>
              <a:rPr lang="en-US" sz="4000" dirty="0" smtClean="0"/>
              <a:t>[</a:t>
            </a:r>
            <a:r>
              <a:rPr lang="en-US" sz="4000" i="1" dirty="0" smtClean="0"/>
              <a:t>x</a:t>
            </a:r>
            <a:r>
              <a:rPr lang="en-US" sz="4000" dirty="0" smtClean="0"/>
              <a:t>]</a:t>
            </a:r>
            <a:endParaRPr lang="en-US" sz="4000" dirty="0" smtClean="0">
              <a:solidFill>
                <a:prstClr val="black"/>
              </a:solidFill>
              <a:latin typeface="Century Gothic"/>
            </a:endParaRPr>
          </a:p>
          <a:p>
            <a:r>
              <a:rPr lang="en-US" sz="4000" dirty="0" smtClean="0">
                <a:solidFill>
                  <a:prstClr val="black"/>
                </a:solidFill>
                <a:latin typeface="Century Gothic"/>
              </a:rPr>
              <a:t>			out </a:t>
            </a:r>
            <a:r>
              <a:rPr lang="en-US" sz="4000" dirty="0"/>
              <a:t>← </a:t>
            </a:r>
            <a:r>
              <a:rPr lang="en-US" sz="4000" dirty="0" smtClean="0"/>
              <a:t>out∪</a:t>
            </a:r>
            <a:r>
              <a:rPr lang="en-US" sz="4000" dirty="0" smtClean="0">
                <a:solidFill>
                  <a:prstClr val="black"/>
                </a:solidFill>
                <a:latin typeface="Century Gothic"/>
              </a:rPr>
              <a:t>(</a:t>
            </a:r>
            <a:r>
              <a:rPr lang="en-US" sz="4000" dirty="0" err="1" smtClean="0">
                <a:solidFill>
                  <a:prstClr val="black"/>
                </a:solidFill>
                <a:latin typeface="Century Gothic"/>
              </a:rPr>
              <a:t>x,y,z</a:t>
            </a:r>
            <a:r>
              <a:rPr lang="en-US" sz="4000" dirty="0" smtClean="0">
                <a:solidFill>
                  <a:prstClr val="black"/>
                </a:solidFill>
                <a:latin typeface="Century Gothic"/>
              </a:rPr>
              <a:t>)</a:t>
            </a:r>
            <a:endParaRPr lang="en-US" sz="400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94508" y="5419914"/>
            <a:ext cx="7907802" cy="46166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Loop order matters! Analogous to a join order!</a:t>
            </a:r>
            <a:endParaRPr lang="en-US" sz="2400" dirty="0"/>
          </a:p>
        </p:txBody>
      </p:sp>
      <p:sp>
        <p:nvSpPr>
          <p:cNvPr id="30" name="Rectangle 29"/>
          <p:cNvSpPr/>
          <p:nvPr/>
        </p:nvSpPr>
        <p:spPr>
          <a:xfrm>
            <a:off x="2515985" y="6034310"/>
            <a:ext cx="7922448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dirty="0" smtClean="0"/>
              <a:t>Key Idea</a:t>
            </a:r>
            <a:r>
              <a:rPr lang="en-US" sz="2800" dirty="0" smtClean="0"/>
              <a:t>: High </a:t>
            </a:r>
            <a:r>
              <a:rPr lang="en-US" sz="2800" smtClean="0"/>
              <a:t>cardinality attributes first!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64064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24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780" y="-22510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</a:t>
              </a: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2</a:t>
              </a: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225981" cy="1325563"/>
          </a:xfrm>
        </p:spPr>
        <p:txBody>
          <a:bodyPr/>
          <a:lstStyle/>
          <a:p>
            <a:r>
              <a:rPr lang="en-US" dirty="0" smtClean="0"/>
              <a:t>Aggregations and Joins over Annotated Relations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9850" y="1690688"/>
            <a:ext cx="4432300" cy="1384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74988"/>
            <a:ext cx="121920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7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25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780" y="-22510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</a:t>
              </a: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2</a:t>
              </a: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225981" cy="1325563"/>
          </a:xfrm>
        </p:spPr>
        <p:txBody>
          <a:bodyPr/>
          <a:lstStyle/>
          <a:p>
            <a:r>
              <a:rPr lang="en-US" dirty="0" smtClean="0"/>
              <a:t>AJAR Key Challenges</a:t>
            </a:r>
            <a:endParaRPr lang="en-US" dirty="0"/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20667774"/>
              </p:ext>
            </p:extLst>
          </p:nvPr>
        </p:nvGraphicFramePr>
        <p:xfrm>
          <a:off x="1385893" y="1793054"/>
          <a:ext cx="10130591" cy="4589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1533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26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780" y="-22510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</a:t>
              </a: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2</a:t>
              </a: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225981" cy="1325563"/>
          </a:xfrm>
        </p:spPr>
        <p:txBody>
          <a:bodyPr/>
          <a:lstStyle/>
          <a:p>
            <a:r>
              <a:rPr lang="en-US" dirty="0" smtClean="0"/>
              <a:t>Observations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1465780" y="1209703"/>
                <a:ext cx="9970818" cy="530998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sz="40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0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Observation 1</a:t>
                </a:r>
                <a:r>
                  <a:rPr lang="en-US" sz="40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Equal operators commute</a:t>
                </a:r>
              </a:p>
              <a:p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3200" i="1" smtClean="0"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sz="3200" b="0" i="0" smtClean="0">
                            <a:latin typeface="Cambria Math" panose="02040503050406030204" pitchFamily="18" charset="0"/>
                          </a:rPr>
                          <m:t>,+)</m:t>
                        </m:r>
                      </m:sub>
                      <m:sup/>
                      <m:e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sz="3200" i="1" smtClean="0">
                                <a:latin typeface="Cambria Math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en-US" sz="3200" b="0" i="0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latin typeface="Cambria Math" panose="02040503050406030204" pitchFamily="18" charset="0"/>
                              </a:rPr>
                              <m:t>B</m:t>
                            </m:r>
                            <m:r>
                              <a:rPr lang="en-US" sz="3200" b="0" i="0" smtClean="0">
                                <a:latin typeface="Cambria Math" panose="02040503050406030204" pitchFamily="18" charset="0"/>
                              </a:rPr>
                              <m:t>,+)</m:t>
                            </m:r>
                          </m:sub>
                          <m:sup/>
                          <m:e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latin typeface="Cambria Math" panose="02040503050406030204" pitchFamily="18" charset="0"/>
                              </a:rPr>
                              <m:t>R</m:t>
                            </m:r>
                            <m:r>
                              <a:rPr lang="en-US" sz="3200" b="0" i="0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latin typeface="Cambria Math" panose="02040503050406030204" pitchFamily="18" charset="0"/>
                              </a:rPr>
                              <m:t>A</m:t>
                            </m:r>
                            <m:r>
                              <a:rPr lang="en-US" sz="3200" b="0" i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latin typeface="Cambria Math" panose="02040503050406030204" pitchFamily="18" charset="0"/>
                              </a:rPr>
                              <m:t>B</m:t>
                            </m:r>
                            <m:r>
                              <a:rPr lang="en-US" sz="3200" b="0" i="0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e>
                    </m:nary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3200" i="1" smtClean="0"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B</m:t>
                        </m:r>
                        <m:r>
                          <a:rPr lang="en-US" sz="3200" b="0" i="0" smtClean="0">
                            <a:latin typeface="Cambria Math" panose="02040503050406030204" pitchFamily="18" charset="0"/>
                          </a:rPr>
                          <m:t>,+)</m:t>
                        </m:r>
                      </m:sub>
                      <m:sup/>
                      <m:e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sz="3200" i="1" smtClean="0">
                                <a:latin typeface="Cambria Math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en-US" sz="3200" b="0" i="0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latin typeface="Cambria Math" panose="02040503050406030204" pitchFamily="18" charset="0"/>
                              </a:rPr>
                              <m:t>A</m:t>
                            </m:r>
                            <m:r>
                              <a:rPr lang="en-US" sz="3200" b="0" i="0" smtClean="0">
                                <a:latin typeface="Cambria Math" panose="02040503050406030204" pitchFamily="18" charset="0"/>
                              </a:rPr>
                              <m:t>,+)</m:t>
                            </m:r>
                          </m:sub>
                          <m:sup/>
                          <m:e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latin typeface="Cambria Math" panose="02040503050406030204" pitchFamily="18" charset="0"/>
                              </a:rPr>
                              <m:t>R</m:t>
                            </m:r>
                            <m:r>
                              <a:rPr lang="en-US" sz="3200" b="0" i="0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latin typeface="Cambria Math" panose="02040503050406030204" pitchFamily="18" charset="0"/>
                              </a:rPr>
                              <m:t>A</m:t>
                            </m:r>
                            <m:r>
                              <a:rPr lang="en-US" sz="3200" b="0" i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latin typeface="Cambria Math" panose="02040503050406030204" pitchFamily="18" charset="0"/>
                              </a:rPr>
                              <m:t>B</m:t>
                            </m:r>
                            <m:r>
                              <a:rPr lang="en-US" sz="3200" b="0" i="0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e>
                    </m:nary>
                  </m:oMath>
                </a14:m>
                <a:endParaRPr lang="en-US" sz="32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32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0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Observation 2</a:t>
                </a:r>
                <a:r>
                  <a:rPr lang="en-US" sz="40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Attributes independent in the join commute</a:t>
                </a:r>
              </a:p>
              <a:p>
                <a:r>
                  <a:rPr lang="en-US" sz="3200" dirty="0" smtClean="0"/>
                  <a:t>  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3200" i="1" smtClean="0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</m:t>
                        </m:r>
                        <m:r>
                          <a:rPr lang="en-US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,+)</m:t>
                        </m:r>
                      </m:sub>
                      <m:sup/>
                      <m:e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sz="3200" i="1" smtClean="0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en-US" sz="32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</m:t>
                            </m:r>
                            <m:r>
                              <a:rPr lang="en-US" sz="32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 </m:t>
                            </m:r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max</m:t>
                            </m:r>
                            <m:r>
                              <a:rPr lang="en-US" sz="32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sub>
                          <m:sup/>
                          <m:e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</m:t>
                            </m:r>
                            <m:d>
                              <m:dPr>
                                <m:ctrlPr>
                                  <a:rPr lang="en-US" sz="3200" b="0" i="1" smtClean="0"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32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A</m:t>
                                </m:r>
                                <m:r>
                                  <a:rPr lang="en-US" sz="32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32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B</m:t>
                                </m:r>
                              </m:e>
                            </m:d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⋈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e>
                    </m:nary>
                  </m:oMath>
                </a14:m>
                <a:endParaRPr lang="en-US" sz="3200" i="1" dirty="0" smtClean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sz="3200" i="1" smtClean="0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d>
                              <m:dPr>
                                <m:ctrlPr>
                                  <a:rPr lang="en-US" sz="3200" b="0" i="1" smtClean="0"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32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A</m:t>
                                </m:r>
                                <m:r>
                                  <a:rPr lang="en-US" sz="32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,+</m:t>
                                </m:r>
                              </m:e>
                            </m:d>
                          </m:sub>
                          <m:sup/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en-US" sz="3200" b="0" i="1" smtClean="0"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d>
                          </m:e>
                        </m:nary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⋈</m:t>
                    </m:r>
                    <m:d>
                      <m:dPr>
                        <m:ctrlPr>
                          <a:rPr lang="en-US" sz="3200" b="0" i="1" smtClean="0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sz="3200" i="1" smtClean="0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d>
                              <m:dPr>
                                <m:ctrlPr>
                                  <a:rPr lang="en-US" sz="3200" b="0" i="1" smtClean="0"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32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a:rPr lang="en-US" sz="32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32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</m:d>
                          </m:sub>
                          <m:sup/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  <m:d>
                              <m:dPr>
                                <m:ctrlPr>
                                  <a:rPr lang="en-US" sz="3200" b="0" i="1" smtClean="0"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</m:d>
                          </m:e>
                        </m:nary>
                      </m:e>
                    </m:d>
                  </m:oMath>
                </a14:m>
                <a:endParaRPr lang="en-US" sz="3200" i="1" dirty="0" smtClean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3200" i="1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3200" i="1" smtClean="0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</m:t>
                        </m:r>
                        <m:r>
                          <a:rPr lang="en-US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max</m:t>
                        </m:r>
                        <m:r>
                          <a:rPr lang="en-US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b>
                      <m:sup/>
                      <m:e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sz="3200" i="1" smtClean="0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en-US" sz="32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</m:t>
                            </m:r>
                            <m:r>
                              <a:rPr lang="en-US" sz="32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,+)</m:t>
                            </m:r>
                          </m:sub>
                          <m:sup/>
                          <m:e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</m:t>
                            </m:r>
                            <m:d>
                              <m:dPr>
                                <m:ctrlPr>
                                  <a:rPr lang="en-US" sz="3200" b="0" i="1" smtClean="0"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32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A</m:t>
                                </m:r>
                                <m:r>
                                  <a:rPr lang="en-US" sz="32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32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B</m:t>
                                </m:r>
                              </m:e>
                            </m:d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⋈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e>
                    </m:nary>
                  </m:oMath>
                </a14:m>
                <a:endParaRPr lang="en-US" sz="3200" i="1" dirty="0" smtClean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5780" y="1209703"/>
                <a:ext cx="9970818" cy="5309980"/>
              </a:xfrm>
              <a:prstGeom prst="rect">
                <a:avLst/>
              </a:prstGeom>
              <a:blipFill rotWithShape="0">
                <a:blip r:embed="rId3"/>
                <a:stretch>
                  <a:fillRect l="-2139" b="-1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33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27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780" y="-22510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</a:t>
              </a: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2</a:t>
              </a: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225981" cy="1325563"/>
          </a:xfrm>
        </p:spPr>
        <p:txBody>
          <a:bodyPr/>
          <a:lstStyle/>
          <a:p>
            <a:r>
              <a:rPr lang="en-US" dirty="0" smtClean="0"/>
              <a:t>Standard Join Queries</a:t>
            </a:r>
            <a:endParaRPr lang="en-US" dirty="0"/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1732303689"/>
              </p:ext>
            </p:extLst>
          </p:nvPr>
        </p:nvGraphicFramePr>
        <p:xfrm>
          <a:off x="1788694" y="2067374"/>
          <a:ext cx="8614611" cy="2815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2410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28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780" y="-22510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</a:t>
              </a: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2</a:t>
              </a: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225981" cy="1325563"/>
          </a:xfrm>
        </p:spPr>
        <p:txBody>
          <a:bodyPr/>
          <a:lstStyle/>
          <a:p>
            <a:r>
              <a:rPr lang="en-US" dirty="0" smtClean="0"/>
              <a:t>AJAR Queries</a:t>
            </a:r>
            <a:endParaRPr lang="en-US" dirty="0"/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1111971218"/>
              </p:ext>
            </p:extLst>
          </p:nvPr>
        </p:nvGraphicFramePr>
        <p:xfrm>
          <a:off x="1788694" y="2113032"/>
          <a:ext cx="8614611" cy="2815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278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dirty="0" smtClean="0"/>
              <a:t>. </a:t>
            </a:r>
            <a:r>
              <a:rPr lang="en-US" dirty="0" smtClean="0"/>
              <a:t>A Single Engine for RA and LA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29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8780" y="-22510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3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179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+mj-lt"/>
              </a:rPr>
              <a:t>Relational algebra and linear algebra</a:t>
            </a:r>
            <a:endParaRPr lang="en-US" dirty="0" smtClean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+mj-lt"/>
              </a:rPr>
              <a:t>Joins</a:t>
            </a:r>
            <a:r>
              <a:rPr lang="en-US" dirty="0" smtClean="0">
                <a:latin typeface="+mj-lt"/>
              </a:rPr>
              <a:t>, GHDs, and AJAR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+mj-lt"/>
              </a:rPr>
              <a:t>A single engine for RA and LA</a:t>
            </a:r>
            <a:endParaRPr lang="en-US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endParaRPr lang="en-US" dirty="0" smtClean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2627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400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783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Query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30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780" y="-22510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</a:t>
              </a: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3</a:t>
              </a:r>
            </a:p>
          </p:txBody>
        </p:sp>
      </p:grp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330725" y="1512710"/>
            <a:ext cx="8317568" cy="15952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Attributes classified as either </a:t>
            </a:r>
            <a:r>
              <a:rPr lang="en-US" b="1" dirty="0" smtClean="0"/>
              <a:t>keys</a:t>
            </a:r>
            <a:r>
              <a:rPr lang="en-US" dirty="0" smtClean="0"/>
              <a:t> or </a:t>
            </a:r>
            <a:r>
              <a:rPr lang="en-US" b="1" dirty="0" smtClean="0"/>
              <a:t>annotations</a:t>
            </a:r>
            <a:r>
              <a:rPr lang="en-US" dirty="0" smtClean="0"/>
              <a:t>. </a:t>
            </a:r>
          </a:p>
          <a:p>
            <a:r>
              <a:rPr lang="en-US" b="1" dirty="0" smtClean="0"/>
              <a:t>Keys</a:t>
            </a:r>
            <a:r>
              <a:rPr lang="en-US" dirty="0" smtClean="0"/>
              <a:t> = attributes which can be joined. </a:t>
            </a:r>
          </a:p>
          <a:p>
            <a:r>
              <a:rPr lang="en-US" b="1" dirty="0" smtClean="0"/>
              <a:t>Annotations </a:t>
            </a:r>
            <a:r>
              <a:rPr lang="en-US" dirty="0" smtClean="0"/>
              <a:t>= attributes which can be aggregated.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0084769"/>
              </p:ext>
            </p:extLst>
          </p:nvPr>
        </p:nvGraphicFramePr>
        <p:xfrm>
          <a:off x="2515907" y="4248329"/>
          <a:ext cx="7947204" cy="22860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24534"/>
                <a:gridCol w="953061"/>
                <a:gridCol w="1475020"/>
                <a:gridCol w="1460300"/>
                <a:gridCol w="1409755"/>
                <a:gridCol w="1324534"/>
              </a:tblGrid>
              <a:tr h="255317">
                <a:tc>
                  <a:txBody>
                    <a:bodyPr/>
                    <a:lstStyle/>
                    <a:p>
                      <a:r>
                        <a:rPr lang="en-US" sz="1800" b="1" i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suppkey</a:t>
                      </a:r>
                      <a:endParaRPr lang="en-US" b="1" dirty="0"/>
                    </a:p>
                  </a:txBody>
                  <a:tcPr>
                    <a:lnR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name</a:t>
                      </a:r>
                      <a:endParaRPr lang="en-US" b="1" dirty="0"/>
                    </a:p>
                  </a:txBody>
                  <a:tcPr>
                    <a:lnL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address</a:t>
                      </a:r>
                      <a:endParaRPr lang="en-US" b="1" dirty="0"/>
                    </a:p>
                  </a:txBody>
                  <a:tcPr>
                    <a:lnL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nationkey</a:t>
                      </a:r>
                      <a:endParaRPr lang="en-US" b="1" dirty="0"/>
                    </a:p>
                  </a:txBody>
                  <a:tcPr>
                    <a:lnL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phone</a:t>
                      </a:r>
                      <a:endParaRPr lang="en-US" b="1" dirty="0"/>
                    </a:p>
                  </a:txBody>
                  <a:tcPr>
                    <a:lnL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acctbal</a:t>
                      </a:r>
                      <a:endParaRPr lang="en-US" b="1" dirty="0"/>
                    </a:p>
                  </a:txBody>
                  <a:tcPr>
                    <a:lnL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4680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bg1"/>
                          </a:solidFill>
                        </a:rPr>
                        <a:t>CIsco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Menlo Dr.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12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555-209-3475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0.0001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4680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Intel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Univ. Lane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555-892-6234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0.9023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4680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AMD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Stan. Ave.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59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555-152-9345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9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13" name="Left Brace 12"/>
          <p:cNvSpPr/>
          <p:nvPr/>
        </p:nvSpPr>
        <p:spPr>
          <a:xfrm rot="5400000">
            <a:off x="2917808" y="3599681"/>
            <a:ext cx="371113" cy="926182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/>
          <p:cNvSpPr/>
          <p:nvPr/>
        </p:nvSpPr>
        <p:spPr>
          <a:xfrm rot="5400000">
            <a:off x="8773279" y="3123501"/>
            <a:ext cx="371113" cy="184538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/>
          <p:cNvSpPr/>
          <p:nvPr/>
        </p:nvSpPr>
        <p:spPr>
          <a:xfrm rot="5400000">
            <a:off x="4684266" y="3247009"/>
            <a:ext cx="371113" cy="156521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Brace 15"/>
          <p:cNvSpPr/>
          <p:nvPr/>
        </p:nvSpPr>
        <p:spPr>
          <a:xfrm rot="5400000">
            <a:off x="6767043" y="3583104"/>
            <a:ext cx="371113" cy="926182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805846" y="3456805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Key</a:t>
            </a:r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149112" y="3456805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Annotation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655081" y="3456805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Key</a:t>
            </a:r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238125" y="3419942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Annotation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15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Query Compiler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31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780" y="-22510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</a:t>
              </a: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3</a:t>
              </a:r>
            </a:p>
          </p:txBody>
        </p:sp>
      </p:grp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2204601" y="1614103"/>
            <a:ext cx="8317568" cy="30383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Generalized hyper-graph decompositions (GHDs) yield even better runtimes.</a:t>
            </a:r>
          </a:p>
          <a:p>
            <a:pPr lvl="1"/>
            <a:r>
              <a:rPr lang="en-US" dirty="0"/>
              <a:t>A generalization of tree decompositions. </a:t>
            </a:r>
            <a:endParaRPr lang="en-US" dirty="0" smtClean="0"/>
          </a:p>
        </p:txBody>
      </p:sp>
      <p:sp>
        <p:nvSpPr>
          <p:cNvPr id="22" name="Rectangle 21"/>
          <p:cNvSpPr/>
          <p:nvPr/>
        </p:nvSpPr>
        <p:spPr>
          <a:xfrm>
            <a:off x="2151823" y="3288886"/>
            <a:ext cx="8272654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dirty="0" smtClean="0"/>
              <a:t>Key Idea</a:t>
            </a:r>
            <a:r>
              <a:rPr lang="en-US" sz="2800" dirty="0" smtClean="0"/>
              <a:t>: This is our analog of relational algebra to represent logical query plans.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204601" y="4819790"/>
            <a:ext cx="8272654" cy="954107"/>
          </a:xfrm>
          <a:prstGeom prst="rect">
            <a:avLst/>
          </a:prstGeom>
          <a:solidFill>
            <a:srgbClr val="92D050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b="1" dirty="0" smtClean="0"/>
              <a:t>Enables</a:t>
            </a:r>
            <a:r>
              <a:rPr lang="en-US" sz="2800" dirty="0" smtClean="0"/>
              <a:t>: Classic query optimizations like early aggregation and pushing down selections</a:t>
            </a:r>
          </a:p>
        </p:txBody>
      </p:sp>
    </p:spTree>
    <p:extLst>
      <p:ext uri="{BB962C8B-B14F-4D97-AF65-F5344CB8AC3E}">
        <p14:creationId xmlns:p14="http://schemas.microsoft.com/office/powerpoint/2010/main" val="138587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32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780" y="-22510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</a:t>
              </a: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3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84907"/>
            <a:ext cx="11049000" cy="1325563"/>
          </a:xfrm>
        </p:spPr>
        <p:txBody>
          <a:bodyPr/>
          <a:lstStyle/>
          <a:p>
            <a:r>
              <a:rPr lang="en-US" dirty="0" smtClean="0"/>
              <a:t>Back to barbell</a:t>
            </a:r>
            <a:endParaRPr lang="en-US" dirty="0"/>
          </a:p>
        </p:txBody>
      </p:sp>
      <p:cxnSp>
        <p:nvCxnSpPr>
          <p:cNvPr id="11" name="Straight Connector 10"/>
          <p:cNvCxnSpPr>
            <a:stCxn id="33" idx="1"/>
          </p:cNvCxnSpPr>
          <p:nvPr/>
        </p:nvCxnSpPr>
        <p:spPr>
          <a:xfrm flipH="1" flipV="1">
            <a:off x="6596545" y="3511665"/>
            <a:ext cx="1462392" cy="1721308"/>
          </a:xfrm>
          <a:prstGeom prst="line">
            <a:avLst/>
          </a:prstGeom>
          <a:ln>
            <a:solidFill>
              <a:srgbClr val="13151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6596545" y="5016589"/>
            <a:ext cx="3318233" cy="1661969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i="1" dirty="0">
              <a:solidFill>
                <a:schemeClr val="tx1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4451382" y="3511665"/>
            <a:ext cx="1281388" cy="1914466"/>
          </a:xfrm>
          <a:prstGeom prst="line">
            <a:avLst/>
          </a:prstGeom>
          <a:ln>
            <a:solidFill>
              <a:srgbClr val="13151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673582" y="2556641"/>
            <a:ext cx="2973228" cy="1661969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i="1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989502" y="5168149"/>
            <a:ext cx="474133" cy="4426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</a:t>
            </a:r>
          </a:p>
        </p:txBody>
      </p:sp>
      <p:sp>
        <p:nvSpPr>
          <p:cNvPr id="16" name="Oval 15"/>
          <p:cNvSpPr/>
          <p:nvPr/>
        </p:nvSpPr>
        <p:spPr>
          <a:xfrm>
            <a:off x="7618670" y="5890842"/>
            <a:ext cx="474133" cy="4426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y</a:t>
            </a:r>
          </a:p>
        </p:txBody>
      </p:sp>
      <p:sp>
        <p:nvSpPr>
          <p:cNvPr id="17" name="Oval 16"/>
          <p:cNvSpPr/>
          <p:nvPr/>
        </p:nvSpPr>
        <p:spPr>
          <a:xfrm>
            <a:off x="8427600" y="5895833"/>
            <a:ext cx="474133" cy="4426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z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5732770" y="3417555"/>
            <a:ext cx="72510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33" idx="3"/>
          </p:cNvCxnSpPr>
          <p:nvPr/>
        </p:nvCxnSpPr>
        <p:spPr>
          <a:xfrm flipV="1">
            <a:off x="7847980" y="5545973"/>
            <a:ext cx="210957" cy="3889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34" idx="6"/>
            <a:endCxn id="35" idx="2"/>
          </p:cNvCxnSpPr>
          <p:nvPr/>
        </p:nvCxnSpPr>
        <p:spPr>
          <a:xfrm>
            <a:off x="8092803" y="6112166"/>
            <a:ext cx="334797" cy="49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35" idx="0"/>
          </p:cNvCxnSpPr>
          <p:nvPr/>
        </p:nvCxnSpPr>
        <p:spPr>
          <a:xfrm>
            <a:off x="8328784" y="5475896"/>
            <a:ext cx="335883" cy="4199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955081" y="2943713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605255" y="5426131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098463" y="6185482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557591" y="5426131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</a:t>
            </a:r>
            <a:endParaRPr lang="en-US" b="1" dirty="0"/>
          </a:p>
        </p:txBody>
      </p:sp>
      <p:sp>
        <p:nvSpPr>
          <p:cNvPr id="26" name="Rounded Rectangle 25"/>
          <p:cNvSpPr/>
          <p:nvPr/>
        </p:nvSpPr>
        <p:spPr>
          <a:xfrm>
            <a:off x="1732485" y="1223688"/>
            <a:ext cx="2128515" cy="29859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13151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1967615" y="1428165"/>
            <a:ext cx="1705574" cy="2701048"/>
            <a:chOff x="-1478705" y="1984261"/>
            <a:chExt cx="2375378" cy="4645005"/>
          </a:xfrm>
        </p:grpSpPr>
        <p:sp>
          <p:nvSpPr>
            <p:cNvPr id="28" name="Oval 27"/>
            <p:cNvSpPr/>
            <p:nvPr/>
          </p:nvSpPr>
          <p:spPr>
            <a:xfrm>
              <a:off x="-728927" y="3403347"/>
              <a:ext cx="812800" cy="74867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x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-728927" y="4469895"/>
              <a:ext cx="812800" cy="74867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x</a:t>
              </a:r>
              <a:r>
                <a:rPr lang="en-US" b="1" dirty="0" smtClean="0"/>
                <a:t>’</a:t>
              </a:r>
              <a:endParaRPr lang="en-US" b="1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-1440127" y="5672162"/>
              <a:ext cx="812800" cy="74867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y</a:t>
              </a:r>
              <a:r>
                <a:rPr lang="en-US" b="1" dirty="0" smtClean="0"/>
                <a:t>’</a:t>
              </a:r>
              <a:endParaRPr lang="en-US" b="1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83873" y="5705198"/>
              <a:ext cx="812800" cy="74867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z</a:t>
              </a:r>
              <a:r>
                <a:rPr lang="en-US" b="1" dirty="0" smtClean="0"/>
                <a:t>’</a:t>
              </a:r>
              <a:endParaRPr lang="en-US" b="1" dirty="0"/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-35159" y="5108925"/>
              <a:ext cx="525432" cy="59627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-644260" y="6079533"/>
              <a:ext cx="72813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-1033727" y="5108925"/>
              <a:ext cx="423832" cy="56323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-322527" y="4152017"/>
              <a:ext cx="0" cy="31787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-1253860" y="5065740"/>
              <a:ext cx="444719" cy="6351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R</a:t>
              </a:r>
              <a:endParaRPr lang="en-US" b="1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-507046" y="5994124"/>
              <a:ext cx="424628" cy="6351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S</a:t>
              </a:r>
              <a:endParaRPr lang="en-US" b="1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20549" y="5053384"/>
              <a:ext cx="391138" cy="6351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T</a:t>
              </a:r>
              <a:endParaRPr lang="en-US" b="1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-181362" y="3949531"/>
              <a:ext cx="401911" cy="635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U</a:t>
              </a:r>
            </a:p>
          </p:txBody>
        </p:sp>
        <p:sp>
          <p:nvSpPr>
            <p:cNvPr id="40" name="Oval 39"/>
            <p:cNvSpPr/>
            <p:nvPr/>
          </p:nvSpPr>
          <p:spPr>
            <a:xfrm>
              <a:off x="-1478705" y="2121403"/>
              <a:ext cx="812800" cy="74867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y</a:t>
              </a:r>
              <a:endParaRPr lang="en-US" b="1" dirty="0"/>
            </a:p>
          </p:txBody>
        </p:sp>
        <p:sp>
          <p:nvSpPr>
            <p:cNvPr id="41" name="Oval 40"/>
            <p:cNvSpPr/>
            <p:nvPr/>
          </p:nvSpPr>
          <p:spPr>
            <a:xfrm>
              <a:off x="20850" y="2078605"/>
              <a:ext cx="812800" cy="74867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z</a:t>
              </a:r>
              <a:endParaRPr lang="en-US" b="1" dirty="0"/>
            </a:p>
          </p:txBody>
        </p:sp>
        <p:cxnSp>
          <p:nvCxnSpPr>
            <p:cNvPr id="42" name="Straight Connector 41"/>
            <p:cNvCxnSpPr/>
            <p:nvPr/>
          </p:nvCxnSpPr>
          <p:spPr>
            <a:xfrm flipH="1">
              <a:off x="-35159" y="2835534"/>
              <a:ext cx="386015" cy="67745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-686594" y="2495738"/>
              <a:ext cx="72813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 flipV="1">
              <a:off x="-934907" y="2838966"/>
              <a:ext cx="456610" cy="73909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-1211722" y="3022940"/>
              <a:ext cx="409947" cy="635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R</a:t>
              </a:r>
              <a:endParaRPr lang="en-US" b="1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-425746" y="1984261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S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69190" y="3022940"/>
              <a:ext cx="2808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T</a:t>
              </a:r>
            </a:p>
          </p:txBody>
        </p:sp>
      </p:grpSp>
      <p:sp>
        <p:nvSpPr>
          <p:cNvPr id="48" name="Oval 47"/>
          <p:cNvSpPr/>
          <p:nvPr/>
        </p:nvSpPr>
        <p:spPr>
          <a:xfrm>
            <a:off x="2719143" y="5054488"/>
            <a:ext cx="3318233" cy="1661969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i="1" dirty="0">
              <a:solidFill>
                <a:schemeClr val="tx1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4082702" y="5186148"/>
            <a:ext cx="586726" cy="46338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x</a:t>
            </a:r>
            <a:r>
              <a:rPr lang="en-US" b="1" dirty="0" smtClean="0"/>
              <a:t>’</a:t>
            </a:r>
            <a:endParaRPr lang="en-US" b="1" dirty="0"/>
          </a:p>
        </p:txBody>
      </p:sp>
      <p:cxnSp>
        <p:nvCxnSpPr>
          <p:cNvPr id="50" name="Straight Connector 49"/>
          <p:cNvCxnSpPr/>
          <p:nvPr/>
        </p:nvCxnSpPr>
        <p:spPr>
          <a:xfrm flipV="1">
            <a:off x="3970578" y="5583872"/>
            <a:ext cx="210957" cy="3889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215401" y="6150065"/>
            <a:ext cx="334797" cy="499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4451382" y="5513795"/>
            <a:ext cx="335883" cy="4199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727853" y="5464030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</a:t>
            </a:r>
            <a:endParaRPr lang="en-US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4221061" y="6223381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</a:t>
            </a:r>
            <a:endParaRPr lang="en-US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3680189" y="5464030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</a:t>
            </a:r>
            <a:endParaRPr lang="en-US" b="1" dirty="0"/>
          </a:p>
        </p:txBody>
      </p:sp>
      <p:sp>
        <p:nvSpPr>
          <p:cNvPr id="56" name="Oval 55"/>
          <p:cNvSpPr/>
          <p:nvPr/>
        </p:nvSpPr>
        <p:spPr>
          <a:xfrm>
            <a:off x="3643222" y="5895377"/>
            <a:ext cx="586726" cy="46338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y’</a:t>
            </a:r>
            <a:endParaRPr lang="en-US" b="1" dirty="0"/>
          </a:p>
        </p:txBody>
      </p:sp>
      <p:sp>
        <p:nvSpPr>
          <p:cNvPr id="57" name="Oval 56"/>
          <p:cNvSpPr/>
          <p:nvPr/>
        </p:nvSpPr>
        <p:spPr>
          <a:xfrm>
            <a:off x="4525356" y="5879551"/>
            <a:ext cx="586726" cy="46338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z’</a:t>
            </a:r>
            <a:endParaRPr lang="en-US" b="1" dirty="0"/>
          </a:p>
        </p:txBody>
      </p:sp>
      <p:sp>
        <p:nvSpPr>
          <p:cNvPr id="58" name="Oval 57"/>
          <p:cNvSpPr/>
          <p:nvPr/>
        </p:nvSpPr>
        <p:spPr>
          <a:xfrm>
            <a:off x="6373361" y="3167808"/>
            <a:ext cx="586726" cy="46338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x</a:t>
            </a:r>
            <a:endParaRPr lang="en-US" b="1" dirty="0"/>
          </a:p>
        </p:txBody>
      </p:sp>
      <p:sp>
        <p:nvSpPr>
          <p:cNvPr id="59" name="Oval 58"/>
          <p:cNvSpPr/>
          <p:nvPr/>
        </p:nvSpPr>
        <p:spPr>
          <a:xfrm>
            <a:off x="5407127" y="3187622"/>
            <a:ext cx="586726" cy="46338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x’</a:t>
            </a:r>
            <a:endParaRPr lang="en-US" b="1" dirty="0"/>
          </a:p>
        </p:txBody>
      </p:sp>
      <p:sp>
        <p:nvSpPr>
          <p:cNvPr id="60" name="Rectangle 59"/>
          <p:cNvSpPr/>
          <p:nvPr/>
        </p:nvSpPr>
        <p:spPr>
          <a:xfrm>
            <a:off x="8149126" y="1050363"/>
            <a:ext cx="2537598" cy="523220"/>
          </a:xfrm>
          <a:prstGeom prst="rect">
            <a:avLst/>
          </a:prstGeom>
          <a:solidFill>
            <a:srgbClr val="FF5B4D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dirty="0" smtClean="0"/>
              <a:t>WC: </a:t>
            </a:r>
            <a:r>
              <a:rPr lang="en-US" sz="2800" b="1" dirty="0" smtClean="0"/>
              <a:t>O(N</a:t>
            </a:r>
            <a:r>
              <a:rPr lang="en-US" sz="2800" b="1" baseline="30000" dirty="0" smtClean="0"/>
              <a:t>3</a:t>
            </a:r>
            <a:r>
              <a:rPr lang="en-US" sz="2800" b="1" dirty="0" smtClean="0"/>
              <a:t>)</a:t>
            </a:r>
          </a:p>
        </p:txBody>
      </p:sp>
      <p:sp>
        <p:nvSpPr>
          <p:cNvPr id="61" name="Rectangle 60"/>
          <p:cNvSpPr/>
          <p:nvPr/>
        </p:nvSpPr>
        <p:spPr>
          <a:xfrm>
            <a:off x="5955081" y="1663645"/>
            <a:ext cx="4731643" cy="523220"/>
          </a:xfrm>
          <a:prstGeom prst="rect">
            <a:avLst/>
          </a:prstGeom>
          <a:solidFill>
            <a:srgbClr val="92D050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smtClean="0"/>
              <a:t>GHD+WC: </a:t>
            </a:r>
            <a:r>
              <a:rPr lang="en-US" sz="2800" b="1" dirty="0" smtClean="0"/>
              <a:t>O(N</a:t>
            </a:r>
            <a:r>
              <a:rPr lang="en-US" sz="2800" b="1" baseline="30000" dirty="0" smtClean="0"/>
              <a:t>3/2</a:t>
            </a:r>
            <a:r>
              <a:rPr lang="en-US" sz="2800" b="1" dirty="0" smtClean="0"/>
              <a:t>)+|OUT|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463692" y="21830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43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  <p:bldP spid="22" grpId="0"/>
      <p:bldP spid="23" grpId="0"/>
      <p:bldP spid="24" grpId="0"/>
      <p:bldP spid="25" grpId="0"/>
      <p:bldP spid="48" grpId="0" animBg="1"/>
      <p:bldP spid="49" grpId="0" animBg="1"/>
      <p:bldP spid="53" grpId="0"/>
      <p:bldP spid="54" grpId="0"/>
      <p:bldP spid="55" grpId="0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33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780" y="-22510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</a:t>
              </a: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3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84907"/>
            <a:ext cx="11049000" cy="1325563"/>
          </a:xfrm>
        </p:spPr>
        <p:txBody>
          <a:bodyPr/>
          <a:lstStyle/>
          <a:p>
            <a:r>
              <a:rPr lang="en-US" dirty="0" smtClean="0"/>
              <a:t>Push Down Selections</a:t>
            </a:r>
            <a:endParaRPr lang="en-US" dirty="0"/>
          </a:p>
        </p:txBody>
      </p:sp>
      <p:sp>
        <p:nvSpPr>
          <p:cNvPr id="62" name="Rounded Rectangle 61"/>
          <p:cNvSpPr/>
          <p:nvPr/>
        </p:nvSpPr>
        <p:spPr>
          <a:xfrm>
            <a:off x="1694395" y="2114555"/>
            <a:ext cx="3011538" cy="20297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13151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/>
          <p:cNvCxnSpPr/>
          <p:nvPr/>
        </p:nvCxnSpPr>
        <p:spPr>
          <a:xfrm flipV="1">
            <a:off x="2844350" y="3909029"/>
            <a:ext cx="2628534" cy="1002029"/>
          </a:xfrm>
          <a:prstGeom prst="line">
            <a:avLst/>
          </a:prstGeom>
          <a:ln>
            <a:solidFill>
              <a:srgbClr val="13151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 flipV="1">
            <a:off x="6773426" y="4310335"/>
            <a:ext cx="563502" cy="679366"/>
          </a:xfrm>
          <a:prstGeom prst="line">
            <a:avLst/>
          </a:prstGeom>
          <a:ln>
            <a:solidFill>
              <a:srgbClr val="13151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 flipV="1">
            <a:off x="7404313" y="3909029"/>
            <a:ext cx="1904933" cy="1080672"/>
          </a:xfrm>
          <a:prstGeom prst="line">
            <a:avLst/>
          </a:prstGeom>
          <a:ln>
            <a:solidFill>
              <a:srgbClr val="13151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3206861" y="1406808"/>
            <a:ext cx="6418319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i="1" smtClean="0"/>
              <a:t>R(</a:t>
            </a:r>
            <a:r>
              <a:rPr lang="en-US" sz="2800" i="1" dirty="0" err="1" smtClean="0"/>
              <a:t>x,y</a:t>
            </a:r>
            <a:r>
              <a:rPr lang="en-US" sz="2800" i="1" dirty="0" smtClean="0"/>
              <a:t>),S(</a:t>
            </a:r>
            <a:r>
              <a:rPr lang="en-US" sz="2800" i="1" dirty="0" err="1" smtClean="0"/>
              <a:t>x,a</a:t>
            </a:r>
            <a:r>
              <a:rPr lang="en-US" sz="2800" i="1" dirty="0" smtClean="0"/>
              <a:t>=0),T(</a:t>
            </a:r>
            <a:r>
              <a:rPr lang="en-US" sz="2800" i="1" dirty="0" err="1" smtClean="0"/>
              <a:t>x,b</a:t>
            </a:r>
            <a:r>
              <a:rPr lang="en-US" sz="2800" i="1" dirty="0" smtClean="0"/>
              <a:t>=1),U(</a:t>
            </a:r>
            <a:r>
              <a:rPr lang="en-US" sz="2800" i="1" dirty="0" err="1" smtClean="0"/>
              <a:t>x,z</a:t>
            </a:r>
            <a:r>
              <a:rPr lang="en-US" sz="2800" i="1" dirty="0" smtClean="0"/>
              <a:t>),V(</a:t>
            </a:r>
            <a:r>
              <a:rPr lang="en-US" sz="2800" i="1" dirty="0" err="1" smtClean="0"/>
              <a:t>x,w</a:t>
            </a:r>
            <a:r>
              <a:rPr lang="en-US" sz="2800" i="1" dirty="0" smtClean="0"/>
              <a:t>)</a:t>
            </a:r>
            <a:endParaRPr lang="en-US" sz="2800" i="1" dirty="0"/>
          </a:p>
        </p:txBody>
      </p:sp>
      <p:cxnSp>
        <p:nvCxnSpPr>
          <p:cNvPr id="68" name="Straight Connector 67"/>
          <p:cNvCxnSpPr/>
          <p:nvPr/>
        </p:nvCxnSpPr>
        <p:spPr>
          <a:xfrm flipV="1">
            <a:off x="5029900" y="4310335"/>
            <a:ext cx="777278" cy="606690"/>
          </a:xfrm>
          <a:prstGeom prst="line">
            <a:avLst/>
          </a:prstGeom>
          <a:ln>
            <a:solidFill>
              <a:srgbClr val="13151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Oval 69"/>
          <p:cNvSpPr/>
          <p:nvPr/>
        </p:nvSpPr>
        <p:spPr>
          <a:xfrm>
            <a:off x="4801915" y="2748074"/>
            <a:ext cx="2946399" cy="1661969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i="1" dirty="0">
              <a:solidFill>
                <a:schemeClr val="tx1"/>
              </a:solidFill>
            </a:endParaRPr>
          </a:p>
        </p:txBody>
      </p:sp>
      <p:sp>
        <p:nvSpPr>
          <p:cNvPr id="71" name="Oval 70"/>
          <p:cNvSpPr/>
          <p:nvPr/>
        </p:nvSpPr>
        <p:spPr>
          <a:xfrm>
            <a:off x="1786332" y="4892305"/>
            <a:ext cx="2075760" cy="158843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i="1" dirty="0">
              <a:solidFill>
                <a:schemeClr val="tx1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2077498" y="5490803"/>
            <a:ext cx="474133" cy="4426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73" name="Oval 72"/>
          <p:cNvSpPr/>
          <p:nvPr/>
        </p:nvSpPr>
        <p:spPr>
          <a:xfrm>
            <a:off x="2969795" y="5490803"/>
            <a:ext cx="474133" cy="4426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cxnSp>
        <p:nvCxnSpPr>
          <p:cNvPr id="74" name="Straight Connector 73"/>
          <p:cNvCxnSpPr/>
          <p:nvPr/>
        </p:nvCxnSpPr>
        <p:spPr>
          <a:xfrm>
            <a:off x="2551631" y="5712127"/>
            <a:ext cx="4181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Oval 74"/>
          <p:cNvSpPr/>
          <p:nvPr/>
        </p:nvSpPr>
        <p:spPr>
          <a:xfrm>
            <a:off x="4000096" y="4884882"/>
            <a:ext cx="2075760" cy="158843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i="1" dirty="0">
              <a:solidFill>
                <a:schemeClr val="tx1"/>
              </a:solidFill>
            </a:endParaRPr>
          </a:p>
        </p:txBody>
      </p:sp>
      <p:sp>
        <p:nvSpPr>
          <p:cNvPr id="76" name="Oval 75"/>
          <p:cNvSpPr/>
          <p:nvPr/>
        </p:nvSpPr>
        <p:spPr>
          <a:xfrm>
            <a:off x="4291262" y="5483380"/>
            <a:ext cx="474133" cy="4426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77" name="Oval 76"/>
          <p:cNvSpPr/>
          <p:nvPr/>
        </p:nvSpPr>
        <p:spPr>
          <a:xfrm>
            <a:off x="5183559" y="5483380"/>
            <a:ext cx="474133" cy="4426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78" name="Straight Connector 77"/>
          <p:cNvCxnSpPr/>
          <p:nvPr/>
        </p:nvCxnSpPr>
        <p:spPr>
          <a:xfrm>
            <a:off x="4765395" y="5704704"/>
            <a:ext cx="4181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6268125" y="4884882"/>
            <a:ext cx="2075760" cy="158843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i="1" dirty="0">
              <a:solidFill>
                <a:schemeClr val="tx1"/>
              </a:solidFill>
            </a:endParaRPr>
          </a:p>
        </p:txBody>
      </p:sp>
      <p:sp>
        <p:nvSpPr>
          <p:cNvPr id="80" name="Oval 79"/>
          <p:cNvSpPr/>
          <p:nvPr/>
        </p:nvSpPr>
        <p:spPr>
          <a:xfrm>
            <a:off x="6559291" y="5483380"/>
            <a:ext cx="474133" cy="4426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81" name="Oval 80"/>
          <p:cNvSpPr/>
          <p:nvPr/>
        </p:nvSpPr>
        <p:spPr>
          <a:xfrm>
            <a:off x="7451588" y="5483380"/>
            <a:ext cx="474133" cy="4426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</a:t>
            </a:r>
          </a:p>
        </p:txBody>
      </p:sp>
      <p:cxnSp>
        <p:nvCxnSpPr>
          <p:cNvPr id="82" name="Straight Connector 81"/>
          <p:cNvCxnSpPr/>
          <p:nvPr/>
        </p:nvCxnSpPr>
        <p:spPr>
          <a:xfrm>
            <a:off x="7033424" y="5704704"/>
            <a:ext cx="4181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Oval 82"/>
          <p:cNvSpPr/>
          <p:nvPr/>
        </p:nvSpPr>
        <p:spPr>
          <a:xfrm>
            <a:off x="8516611" y="4884882"/>
            <a:ext cx="2075760" cy="158843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i="1" dirty="0">
              <a:solidFill>
                <a:schemeClr val="tx1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8807777" y="5483380"/>
            <a:ext cx="474133" cy="4426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85" name="Oval 84"/>
          <p:cNvSpPr/>
          <p:nvPr/>
        </p:nvSpPr>
        <p:spPr>
          <a:xfrm>
            <a:off x="9700074" y="5483380"/>
            <a:ext cx="474133" cy="4426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</a:t>
            </a:r>
          </a:p>
        </p:txBody>
      </p:sp>
      <p:cxnSp>
        <p:nvCxnSpPr>
          <p:cNvPr id="86" name="Straight Connector 85"/>
          <p:cNvCxnSpPr/>
          <p:nvPr/>
        </p:nvCxnSpPr>
        <p:spPr>
          <a:xfrm>
            <a:off x="9281910" y="5704704"/>
            <a:ext cx="4181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Oval 86"/>
          <p:cNvSpPr/>
          <p:nvPr/>
        </p:nvSpPr>
        <p:spPr>
          <a:xfrm>
            <a:off x="1761161" y="3333227"/>
            <a:ext cx="474133" cy="4426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88" name="Oval 87"/>
          <p:cNvSpPr/>
          <p:nvPr/>
        </p:nvSpPr>
        <p:spPr>
          <a:xfrm>
            <a:off x="2322355" y="3303408"/>
            <a:ext cx="474133" cy="4426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89" name="Oval 88"/>
          <p:cNvSpPr/>
          <p:nvPr/>
        </p:nvSpPr>
        <p:spPr>
          <a:xfrm>
            <a:off x="2873365" y="3314543"/>
            <a:ext cx="474133" cy="4426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90" name="Oval 89"/>
          <p:cNvSpPr/>
          <p:nvPr/>
        </p:nvSpPr>
        <p:spPr>
          <a:xfrm>
            <a:off x="3448640" y="3299698"/>
            <a:ext cx="474133" cy="4426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</a:t>
            </a:r>
          </a:p>
        </p:txBody>
      </p:sp>
      <p:sp>
        <p:nvSpPr>
          <p:cNvPr id="91" name="Oval 90"/>
          <p:cNvSpPr/>
          <p:nvPr/>
        </p:nvSpPr>
        <p:spPr>
          <a:xfrm>
            <a:off x="2873365" y="2476853"/>
            <a:ext cx="474133" cy="4426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cxnSp>
        <p:nvCxnSpPr>
          <p:cNvPr id="92" name="Straight Connector 91"/>
          <p:cNvCxnSpPr/>
          <p:nvPr/>
        </p:nvCxnSpPr>
        <p:spPr>
          <a:xfrm flipV="1">
            <a:off x="2559422" y="2854677"/>
            <a:ext cx="383378" cy="44873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V="1">
            <a:off x="3110432" y="2919501"/>
            <a:ext cx="0" cy="3950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flipH="1">
            <a:off x="1998228" y="2824281"/>
            <a:ext cx="915676" cy="5089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H="1" flipV="1">
            <a:off x="3278063" y="2854677"/>
            <a:ext cx="407644" cy="4450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Oval 95"/>
          <p:cNvSpPr/>
          <p:nvPr/>
        </p:nvSpPr>
        <p:spPr>
          <a:xfrm>
            <a:off x="5535946" y="3307881"/>
            <a:ext cx="474133" cy="4426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97" name="Oval 96"/>
          <p:cNvSpPr/>
          <p:nvPr/>
        </p:nvSpPr>
        <p:spPr>
          <a:xfrm>
            <a:off x="6428243" y="3307881"/>
            <a:ext cx="474133" cy="4426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</a:p>
        </p:txBody>
      </p:sp>
      <p:cxnSp>
        <p:nvCxnSpPr>
          <p:cNvPr id="98" name="Straight Connector 97"/>
          <p:cNvCxnSpPr/>
          <p:nvPr/>
        </p:nvCxnSpPr>
        <p:spPr>
          <a:xfrm>
            <a:off x="6010079" y="3529205"/>
            <a:ext cx="4181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2184307" y="2768748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</a:t>
            </a:r>
            <a:endParaRPr lang="en-US" b="1" dirty="0"/>
          </a:p>
        </p:txBody>
      </p:sp>
      <p:sp>
        <p:nvSpPr>
          <p:cNvPr id="100" name="TextBox 99"/>
          <p:cNvSpPr txBox="1"/>
          <p:nvPr/>
        </p:nvSpPr>
        <p:spPr>
          <a:xfrm>
            <a:off x="2692268" y="2934076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3099135" y="2969069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</a:t>
            </a:r>
            <a:endParaRPr lang="en-US" b="1" dirty="0"/>
          </a:p>
        </p:txBody>
      </p:sp>
      <p:sp>
        <p:nvSpPr>
          <p:cNvPr id="102" name="TextBox 101"/>
          <p:cNvSpPr txBox="1"/>
          <p:nvPr/>
        </p:nvSpPr>
        <p:spPr>
          <a:xfrm>
            <a:off x="3705752" y="2748781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</a:t>
            </a:r>
            <a:endParaRPr lang="en-US" b="1" dirty="0"/>
          </a:p>
        </p:txBody>
      </p:sp>
      <p:sp>
        <p:nvSpPr>
          <p:cNvPr id="103" name="Oval 102"/>
          <p:cNvSpPr/>
          <p:nvPr/>
        </p:nvSpPr>
        <p:spPr>
          <a:xfrm>
            <a:off x="4057940" y="3299698"/>
            <a:ext cx="474133" cy="4426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</a:t>
            </a:r>
          </a:p>
        </p:txBody>
      </p:sp>
      <p:cxnSp>
        <p:nvCxnSpPr>
          <p:cNvPr id="104" name="Straight Connector 103"/>
          <p:cNvCxnSpPr/>
          <p:nvPr/>
        </p:nvCxnSpPr>
        <p:spPr>
          <a:xfrm flipH="1" flipV="1">
            <a:off x="3337287" y="2782209"/>
            <a:ext cx="1125351" cy="5823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3502572" y="2934854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2624323" y="5232133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</a:t>
            </a:r>
            <a:endParaRPr lang="en-US" b="1" dirty="0"/>
          </a:p>
        </p:txBody>
      </p:sp>
      <p:sp>
        <p:nvSpPr>
          <p:cNvPr id="107" name="TextBox 106"/>
          <p:cNvSpPr txBox="1"/>
          <p:nvPr/>
        </p:nvSpPr>
        <p:spPr>
          <a:xfrm>
            <a:off x="4848769" y="5252344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7143941" y="5238374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9392427" y="5238676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6106061" y="3032713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5486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70" grpId="0" animBg="1"/>
      <p:bldP spid="71" grpId="0" animBg="1"/>
      <p:bldP spid="71" grpId="1" animBg="1"/>
      <p:bldP spid="72" grpId="0" animBg="1"/>
      <p:bldP spid="73" grpId="0" animBg="1"/>
      <p:bldP spid="75" grpId="0" animBg="1"/>
      <p:bldP spid="75" grpId="1" animBg="1"/>
      <p:bldP spid="76" grpId="0" animBg="1"/>
      <p:bldP spid="77" grpId="0" animBg="1"/>
      <p:bldP spid="79" grpId="0" animBg="1"/>
      <p:bldP spid="80" grpId="0" animBg="1"/>
      <p:bldP spid="81" grpId="0" animBg="1"/>
      <p:bldP spid="83" grpId="0" animBg="1"/>
      <p:bldP spid="84" grpId="0" animBg="1"/>
      <p:bldP spid="85" grpId="0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6" grpId="0" animBg="1"/>
      <p:bldP spid="97" grpId="0" animBg="1"/>
      <p:bldP spid="99" grpId="0"/>
      <p:bldP spid="99" grpId="1"/>
      <p:bldP spid="100" grpId="0"/>
      <p:bldP spid="100" grpId="1"/>
      <p:bldP spid="101" grpId="0"/>
      <p:bldP spid="101" grpId="1"/>
      <p:bldP spid="102" grpId="0"/>
      <p:bldP spid="102" grpId="1"/>
      <p:bldP spid="103" grpId="0" animBg="1"/>
      <p:bldP spid="103" grpId="1" animBg="1"/>
      <p:bldP spid="105" grpId="0"/>
      <p:bldP spid="105" grpId="1"/>
      <p:bldP spid="106" grpId="0"/>
      <p:bldP spid="107" grpId="0"/>
      <p:bldP spid="108" grpId="0"/>
      <p:bldP spid="109" grpId="0"/>
      <p:bldP spid="1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34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780" y="-22510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</a:t>
              </a: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3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84907"/>
            <a:ext cx="11049000" cy="1325563"/>
          </a:xfrm>
        </p:spPr>
        <p:txBody>
          <a:bodyPr/>
          <a:lstStyle/>
          <a:p>
            <a:r>
              <a:rPr lang="en-US" dirty="0" smtClean="0"/>
              <a:t>Push Down Selections</a:t>
            </a:r>
            <a:endParaRPr lang="en-US" dirty="0"/>
          </a:p>
        </p:txBody>
      </p:sp>
      <p:cxnSp>
        <p:nvCxnSpPr>
          <p:cNvPr id="54" name="Straight Connector 53"/>
          <p:cNvCxnSpPr/>
          <p:nvPr/>
        </p:nvCxnSpPr>
        <p:spPr>
          <a:xfrm flipV="1">
            <a:off x="3506554" y="4562104"/>
            <a:ext cx="1355499" cy="755992"/>
          </a:xfrm>
          <a:prstGeom prst="line">
            <a:avLst/>
          </a:prstGeom>
          <a:ln>
            <a:solidFill>
              <a:srgbClr val="13151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184597" y="1061665"/>
            <a:ext cx="6528317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i="1" smtClean="0"/>
              <a:t>R(x,y1</a:t>
            </a:r>
            <a:r>
              <a:rPr lang="en-US" sz="2800" i="1" dirty="0" smtClean="0"/>
              <a:t>),S(</a:t>
            </a:r>
            <a:r>
              <a:rPr lang="en-US" sz="2800" i="1" dirty="0" err="1" smtClean="0"/>
              <a:t>x,a</a:t>
            </a:r>
            <a:r>
              <a:rPr lang="en-US" sz="2800" i="1" dirty="0" smtClean="0"/>
              <a:t>=0),T(</a:t>
            </a:r>
            <a:r>
              <a:rPr lang="en-US" sz="2800" i="1" dirty="0" err="1" smtClean="0"/>
              <a:t>x,b</a:t>
            </a:r>
            <a:r>
              <a:rPr lang="en-US" sz="2800" i="1" dirty="0" smtClean="0"/>
              <a:t>=1),U(</a:t>
            </a:r>
            <a:r>
              <a:rPr lang="en-US" sz="2800" i="1" dirty="0" err="1" smtClean="0"/>
              <a:t>x,z</a:t>
            </a:r>
            <a:r>
              <a:rPr lang="en-US" sz="2800" i="1" dirty="0" smtClean="0"/>
              <a:t>),V(</a:t>
            </a:r>
            <a:r>
              <a:rPr lang="en-US" sz="2800" i="1" dirty="0" err="1" smtClean="0"/>
              <a:t>x,w</a:t>
            </a:r>
            <a:r>
              <a:rPr lang="en-US" sz="2800" i="1" dirty="0" smtClean="0"/>
              <a:t>)</a:t>
            </a:r>
            <a:endParaRPr lang="en-US" sz="2800" i="1" dirty="0"/>
          </a:p>
        </p:txBody>
      </p:sp>
      <p:cxnSp>
        <p:nvCxnSpPr>
          <p:cNvPr id="56" name="Straight Connector 55"/>
          <p:cNvCxnSpPr>
            <a:endCxn id="151" idx="4"/>
          </p:cNvCxnSpPr>
          <p:nvPr/>
        </p:nvCxnSpPr>
        <p:spPr>
          <a:xfrm flipV="1">
            <a:off x="5627518" y="4921257"/>
            <a:ext cx="93056" cy="293303"/>
          </a:xfrm>
          <a:prstGeom prst="line">
            <a:avLst/>
          </a:prstGeom>
          <a:ln>
            <a:solidFill>
              <a:srgbClr val="13151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7475648" y="4839735"/>
            <a:ext cx="147418" cy="285880"/>
          </a:xfrm>
          <a:prstGeom prst="line">
            <a:avLst/>
          </a:prstGeom>
          <a:ln>
            <a:solidFill>
              <a:srgbClr val="13151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5740340" y="3111497"/>
            <a:ext cx="149958" cy="183658"/>
          </a:xfrm>
          <a:prstGeom prst="line">
            <a:avLst/>
          </a:prstGeom>
          <a:ln>
            <a:solidFill>
              <a:srgbClr val="13151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7458685" y="3026344"/>
            <a:ext cx="245468" cy="234196"/>
          </a:xfrm>
          <a:prstGeom prst="line">
            <a:avLst/>
          </a:prstGeom>
          <a:ln>
            <a:solidFill>
              <a:srgbClr val="13151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8652003" y="4562104"/>
            <a:ext cx="941811" cy="570934"/>
          </a:xfrm>
          <a:prstGeom prst="line">
            <a:avLst/>
          </a:prstGeom>
          <a:ln>
            <a:solidFill>
              <a:srgbClr val="13151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1975518" y="5133038"/>
            <a:ext cx="2075760" cy="158843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i="1" dirty="0">
              <a:solidFill>
                <a:schemeClr val="tx1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2266684" y="5731536"/>
            <a:ext cx="474133" cy="4426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69" name="Oval 68"/>
          <p:cNvSpPr/>
          <p:nvPr/>
        </p:nvSpPr>
        <p:spPr>
          <a:xfrm>
            <a:off x="3158981" y="5731536"/>
            <a:ext cx="474133" cy="4426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cxnSp>
        <p:nvCxnSpPr>
          <p:cNvPr id="111" name="Straight Connector 110"/>
          <p:cNvCxnSpPr>
            <a:stCxn id="131" idx="6"/>
            <a:endCxn id="132" idx="2"/>
          </p:cNvCxnSpPr>
          <p:nvPr/>
        </p:nvCxnSpPr>
        <p:spPr>
          <a:xfrm>
            <a:off x="2740817" y="5952860"/>
            <a:ext cx="4181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Oval 111"/>
          <p:cNvSpPr/>
          <p:nvPr/>
        </p:nvSpPr>
        <p:spPr>
          <a:xfrm>
            <a:off x="4189282" y="5125615"/>
            <a:ext cx="2075760" cy="158843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i="1" dirty="0">
              <a:solidFill>
                <a:schemeClr val="tx1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4480448" y="5724113"/>
            <a:ext cx="474133" cy="4426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114" name="Oval 113"/>
          <p:cNvSpPr/>
          <p:nvPr/>
        </p:nvSpPr>
        <p:spPr>
          <a:xfrm>
            <a:off x="5372745" y="5724113"/>
            <a:ext cx="474133" cy="4426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115" name="Straight Connector 114"/>
          <p:cNvCxnSpPr/>
          <p:nvPr/>
        </p:nvCxnSpPr>
        <p:spPr>
          <a:xfrm>
            <a:off x="4954581" y="5945437"/>
            <a:ext cx="4181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Oval 115"/>
          <p:cNvSpPr/>
          <p:nvPr/>
        </p:nvSpPr>
        <p:spPr>
          <a:xfrm>
            <a:off x="6457311" y="5125615"/>
            <a:ext cx="2075760" cy="158843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i="1" dirty="0">
              <a:solidFill>
                <a:schemeClr val="tx1"/>
              </a:solidFill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6748477" y="5724113"/>
            <a:ext cx="474133" cy="4426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118" name="Oval 117"/>
          <p:cNvSpPr/>
          <p:nvPr/>
        </p:nvSpPr>
        <p:spPr>
          <a:xfrm>
            <a:off x="7640774" y="5724113"/>
            <a:ext cx="474133" cy="4426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cxnSp>
        <p:nvCxnSpPr>
          <p:cNvPr id="119" name="Straight Connector 118"/>
          <p:cNvCxnSpPr/>
          <p:nvPr/>
        </p:nvCxnSpPr>
        <p:spPr>
          <a:xfrm>
            <a:off x="7222610" y="5945437"/>
            <a:ext cx="4181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Oval 119"/>
          <p:cNvSpPr/>
          <p:nvPr/>
        </p:nvSpPr>
        <p:spPr>
          <a:xfrm>
            <a:off x="8705797" y="5125615"/>
            <a:ext cx="2075760" cy="158843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i="1" dirty="0">
              <a:solidFill>
                <a:schemeClr val="tx1"/>
              </a:solidFill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8996963" y="5724113"/>
            <a:ext cx="474133" cy="4426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22" name="Oval 121"/>
          <p:cNvSpPr/>
          <p:nvPr/>
        </p:nvSpPr>
        <p:spPr>
          <a:xfrm>
            <a:off x="9889260" y="5724113"/>
            <a:ext cx="474133" cy="4426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cxnSp>
        <p:nvCxnSpPr>
          <p:cNvPr id="123" name="Straight Connector 122"/>
          <p:cNvCxnSpPr/>
          <p:nvPr/>
        </p:nvCxnSpPr>
        <p:spPr>
          <a:xfrm>
            <a:off x="9471096" y="5945437"/>
            <a:ext cx="4181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Oval 123"/>
          <p:cNvSpPr/>
          <p:nvPr/>
        </p:nvSpPr>
        <p:spPr>
          <a:xfrm>
            <a:off x="4682694" y="3332820"/>
            <a:ext cx="2075760" cy="158843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i="1" dirty="0">
              <a:solidFill>
                <a:schemeClr val="tx1"/>
              </a:solidFill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4973860" y="3931318"/>
            <a:ext cx="474133" cy="4426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26" name="Oval 125"/>
          <p:cNvSpPr/>
          <p:nvPr/>
        </p:nvSpPr>
        <p:spPr>
          <a:xfrm>
            <a:off x="5866157" y="3931318"/>
            <a:ext cx="474133" cy="4426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</a:t>
            </a:r>
          </a:p>
        </p:txBody>
      </p:sp>
      <p:cxnSp>
        <p:nvCxnSpPr>
          <p:cNvPr id="127" name="Straight Connector 126"/>
          <p:cNvCxnSpPr/>
          <p:nvPr/>
        </p:nvCxnSpPr>
        <p:spPr>
          <a:xfrm>
            <a:off x="5447993" y="4152642"/>
            <a:ext cx="4181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8" name="Oval 127"/>
          <p:cNvSpPr/>
          <p:nvPr/>
        </p:nvSpPr>
        <p:spPr>
          <a:xfrm>
            <a:off x="6806727" y="3286143"/>
            <a:ext cx="2075760" cy="158843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i="1" dirty="0">
              <a:solidFill>
                <a:schemeClr val="tx1"/>
              </a:solidFill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7097893" y="3884641"/>
            <a:ext cx="474133" cy="4426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130" name="Oval 129"/>
          <p:cNvSpPr/>
          <p:nvPr/>
        </p:nvSpPr>
        <p:spPr>
          <a:xfrm>
            <a:off x="7990190" y="3884641"/>
            <a:ext cx="474133" cy="4426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</a:t>
            </a:r>
          </a:p>
        </p:txBody>
      </p:sp>
      <p:cxnSp>
        <p:nvCxnSpPr>
          <p:cNvPr id="131" name="Straight Connector 130"/>
          <p:cNvCxnSpPr/>
          <p:nvPr/>
        </p:nvCxnSpPr>
        <p:spPr>
          <a:xfrm>
            <a:off x="7572026" y="4105965"/>
            <a:ext cx="4181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2" name="Oval 131"/>
          <p:cNvSpPr/>
          <p:nvPr/>
        </p:nvSpPr>
        <p:spPr>
          <a:xfrm>
            <a:off x="5547306" y="1784970"/>
            <a:ext cx="2075760" cy="158843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i="1" dirty="0">
              <a:solidFill>
                <a:schemeClr val="tx1"/>
              </a:solidFill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5838472" y="2383468"/>
            <a:ext cx="474133" cy="4426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134" name="Oval 133"/>
          <p:cNvSpPr/>
          <p:nvPr/>
        </p:nvSpPr>
        <p:spPr>
          <a:xfrm>
            <a:off x="6730769" y="2383468"/>
            <a:ext cx="474133" cy="4426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</a:p>
        </p:txBody>
      </p:sp>
      <p:cxnSp>
        <p:nvCxnSpPr>
          <p:cNvPr id="135" name="Straight Connector 134"/>
          <p:cNvCxnSpPr/>
          <p:nvPr/>
        </p:nvCxnSpPr>
        <p:spPr>
          <a:xfrm>
            <a:off x="6312605" y="2604792"/>
            <a:ext cx="41816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6" name="TextBox 135"/>
          <p:cNvSpPr txBox="1"/>
          <p:nvPr/>
        </p:nvSpPr>
        <p:spPr>
          <a:xfrm>
            <a:off x="6392073" y="2164038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5534480" y="3753976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2824191" y="5531359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5070717" y="5546870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7305984" y="5531359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9565132" y="5568999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7655802" y="3672454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1898326" y="1718317"/>
            <a:ext cx="3011538" cy="20297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13151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1965092" y="2936989"/>
            <a:ext cx="474133" cy="4426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145" name="Oval 144"/>
          <p:cNvSpPr/>
          <p:nvPr/>
        </p:nvSpPr>
        <p:spPr>
          <a:xfrm>
            <a:off x="2526286" y="2907170"/>
            <a:ext cx="474133" cy="4426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46" name="Oval 145"/>
          <p:cNvSpPr/>
          <p:nvPr/>
        </p:nvSpPr>
        <p:spPr>
          <a:xfrm>
            <a:off x="3077296" y="2918305"/>
            <a:ext cx="474133" cy="4426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147" name="Oval 146"/>
          <p:cNvSpPr/>
          <p:nvPr/>
        </p:nvSpPr>
        <p:spPr>
          <a:xfrm>
            <a:off x="3652571" y="2903460"/>
            <a:ext cx="474133" cy="4426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</a:t>
            </a:r>
          </a:p>
        </p:txBody>
      </p:sp>
      <p:sp>
        <p:nvSpPr>
          <p:cNvPr id="148" name="Oval 147"/>
          <p:cNvSpPr/>
          <p:nvPr/>
        </p:nvSpPr>
        <p:spPr>
          <a:xfrm>
            <a:off x="3077296" y="2080615"/>
            <a:ext cx="474133" cy="4426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cxnSp>
        <p:nvCxnSpPr>
          <p:cNvPr id="149" name="Straight Connector 148"/>
          <p:cNvCxnSpPr/>
          <p:nvPr/>
        </p:nvCxnSpPr>
        <p:spPr>
          <a:xfrm flipV="1">
            <a:off x="2763353" y="2458439"/>
            <a:ext cx="383378" cy="44873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 flipV="1">
            <a:off x="3314363" y="2523263"/>
            <a:ext cx="0" cy="3950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 flipH="1">
            <a:off x="2202159" y="2428043"/>
            <a:ext cx="915676" cy="5089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 flipH="1" flipV="1">
            <a:off x="3481994" y="2458439"/>
            <a:ext cx="407644" cy="4450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" name="TextBox 152"/>
          <p:cNvSpPr txBox="1"/>
          <p:nvPr/>
        </p:nvSpPr>
        <p:spPr>
          <a:xfrm>
            <a:off x="2388238" y="2372510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</a:t>
            </a:r>
            <a:endParaRPr lang="en-US" b="1" dirty="0"/>
          </a:p>
        </p:txBody>
      </p:sp>
      <p:sp>
        <p:nvSpPr>
          <p:cNvPr id="154" name="TextBox 153"/>
          <p:cNvSpPr txBox="1"/>
          <p:nvPr/>
        </p:nvSpPr>
        <p:spPr>
          <a:xfrm>
            <a:off x="2896199" y="2537838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3303066" y="2572831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</a:t>
            </a:r>
            <a:endParaRPr lang="en-US" b="1" dirty="0"/>
          </a:p>
        </p:txBody>
      </p:sp>
      <p:sp>
        <p:nvSpPr>
          <p:cNvPr id="156" name="TextBox 155"/>
          <p:cNvSpPr txBox="1"/>
          <p:nvPr/>
        </p:nvSpPr>
        <p:spPr>
          <a:xfrm>
            <a:off x="3909683" y="2352543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</a:t>
            </a:r>
            <a:endParaRPr lang="en-US" b="1" dirty="0"/>
          </a:p>
        </p:txBody>
      </p:sp>
      <p:sp>
        <p:nvSpPr>
          <p:cNvPr id="157" name="Oval 156"/>
          <p:cNvSpPr/>
          <p:nvPr/>
        </p:nvSpPr>
        <p:spPr>
          <a:xfrm>
            <a:off x="4261871" y="2903460"/>
            <a:ext cx="474133" cy="4426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</a:t>
            </a:r>
          </a:p>
        </p:txBody>
      </p:sp>
      <p:cxnSp>
        <p:nvCxnSpPr>
          <p:cNvPr id="158" name="Straight Connector 157"/>
          <p:cNvCxnSpPr/>
          <p:nvPr/>
        </p:nvCxnSpPr>
        <p:spPr>
          <a:xfrm flipH="1" flipV="1">
            <a:off x="3541217" y="2385971"/>
            <a:ext cx="911565" cy="4921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9" name="TextBox 158"/>
          <p:cNvSpPr txBox="1"/>
          <p:nvPr/>
        </p:nvSpPr>
        <p:spPr>
          <a:xfrm>
            <a:off x="3706503" y="2538616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96593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2" dur="250" autoRev="1" fill="remove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3" dur="250" autoRev="1" fill="remove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4" dur="250" autoRev="1" fill="remove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" dur="250" autoRev="1" fill="remove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7" dur="250" autoRev="1" fill="remove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8" dur="250" autoRev="1" fill="remove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9" dur="250" autoRev="1" fill="remove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250" autoRev="1" fill="remove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2" dur="250" autoRev="1" fill="remove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3" dur="250" autoRev="1" fill="remove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4" dur="250" autoRev="1" fill="remove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250" autoRev="1" fill="remove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7" dur="25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8" dur="25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9" dur="25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0" dur="250" autoRev="1" fill="remove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63" grpId="0" animBg="1"/>
      <p:bldP spid="69" grpId="0" animBg="1"/>
      <p:bldP spid="112" grpId="0" animBg="1"/>
      <p:bldP spid="112" grpId="1" animBg="1"/>
      <p:bldP spid="113" grpId="0" animBg="1"/>
      <p:bldP spid="114" grpId="0" animBg="1"/>
      <p:bldP spid="116" grpId="0" animBg="1"/>
      <p:bldP spid="116" grpId="1" animBg="1"/>
      <p:bldP spid="117" grpId="0" animBg="1"/>
      <p:bldP spid="118" grpId="0" animBg="1"/>
      <p:bldP spid="120" grpId="0" animBg="1"/>
      <p:bldP spid="120" grpId="1" animBg="1"/>
      <p:bldP spid="121" grpId="0" animBg="1"/>
      <p:bldP spid="122" grpId="0" animBg="1"/>
      <p:bldP spid="124" grpId="0" animBg="1"/>
      <p:bldP spid="125" grpId="0" animBg="1"/>
      <p:bldP spid="126" grpId="0" animBg="1"/>
      <p:bldP spid="128" grpId="0" animBg="1"/>
      <p:bldP spid="129" grpId="0" animBg="1"/>
      <p:bldP spid="130" grpId="0" animBg="1"/>
      <p:bldP spid="132" grpId="0" animBg="1"/>
      <p:bldP spid="133" grpId="0" animBg="1"/>
      <p:bldP spid="134" grpId="0" animBg="1"/>
      <p:bldP spid="136" grpId="0"/>
      <p:bldP spid="137" grpId="0"/>
      <p:bldP spid="138" grpId="0"/>
      <p:bldP spid="139" grpId="0"/>
      <p:bldP spid="140" grpId="0"/>
      <p:bldP spid="141" grpId="0"/>
      <p:bldP spid="14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35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780" y="-22510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</a:t>
              </a: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3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84907"/>
            <a:ext cx="11049000" cy="1325563"/>
          </a:xfrm>
        </p:spPr>
        <p:txBody>
          <a:bodyPr/>
          <a:lstStyle/>
          <a:p>
            <a:r>
              <a:rPr lang="en-US" dirty="0" smtClean="0"/>
              <a:t>SIMD Execution</a:t>
            </a:r>
            <a:endParaRPr lang="en-US" dirty="0"/>
          </a:p>
        </p:txBody>
      </p:sp>
      <p:sp>
        <p:nvSpPr>
          <p:cNvPr id="66" name="Content Placeholder 2"/>
          <p:cNvSpPr>
            <a:spLocks noGrp="1"/>
          </p:cNvSpPr>
          <p:nvPr>
            <p:ph idx="1"/>
          </p:nvPr>
        </p:nvSpPr>
        <p:spPr>
          <a:xfrm>
            <a:off x="2538249" y="1247690"/>
            <a:ext cx="8229600" cy="259684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Single Instruction </a:t>
            </a:r>
            <a:r>
              <a:rPr lang="en-US" dirty="0"/>
              <a:t>M</a:t>
            </a:r>
            <a:r>
              <a:rPr lang="en-US" dirty="0" smtClean="0"/>
              <a:t>ultiple </a:t>
            </a:r>
            <a:r>
              <a:rPr lang="en-US" dirty="0"/>
              <a:t>D</a:t>
            </a:r>
            <a:r>
              <a:rPr lang="en-US" dirty="0" smtClean="0"/>
              <a:t>ata (SIMD)</a:t>
            </a:r>
          </a:p>
          <a:p>
            <a:pPr marL="349250" lvl="1" indent="0">
              <a:buNone/>
            </a:pPr>
            <a:r>
              <a:rPr lang="en-US" dirty="0" smtClean="0"/>
              <a:t>Multiple processing elements that perform the same operation on multiple data items </a:t>
            </a:r>
            <a:r>
              <a:rPr lang="en-US" b="1" i="1" dirty="0" smtClean="0"/>
              <a:t>simultaneously </a:t>
            </a:r>
          </a:p>
          <a:p>
            <a:pPr lvl="2"/>
            <a:r>
              <a:rPr lang="en-US" dirty="0" smtClean="0"/>
              <a:t>Exploits </a:t>
            </a:r>
            <a:r>
              <a:rPr lang="en-US" b="1" dirty="0" smtClean="0"/>
              <a:t>data-level </a:t>
            </a:r>
            <a:r>
              <a:rPr lang="en-US" dirty="0" smtClean="0"/>
              <a:t>parallelism, not concurrency </a:t>
            </a:r>
          </a:p>
          <a:p>
            <a:pPr lvl="2"/>
            <a:r>
              <a:rPr lang="en-US" dirty="0" smtClean="0"/>
              <a:t>Happens in one clock cycle (more or less)</a:t>
            </a:r>
            <a:endParaRPr lang="en-US" dirty="0"/>
          </a:p>
        </p:txBody>
      </p:sp>
      <p:sp>
        <p:nvSpPr>
          <p:cNvPr id="67" name="Rectangle 66"/>
          <p:cNvSpPr/>
          <p:nvPr/>
        </p:nvSpPr>
        <p:spPr>
          <a:xfrm>
            <a:off x="6558321" y="4406538"/>
            <a:ext cx="580571" cy="568476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68" name="Rectangle 67"/>
          <p:cNvSpPr/>
          <p:nvPr/>
        </p:nvSpPr>
        <p:spPr>
          <a:xfrm>
            <a:off x="7138892" y="4406538"/>
            <a:ext cx="580571" cy="56847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70" name="Rectangle 69"/>
          <p:cNvSpPr/>
          <p:nvPr/>
        </p:nvSpPr>
        <p:spPr>
          <a:xfrm>
            <a:off x="7719463" y="4406538"/>
            <a:ext cx="580571" cy="568476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71" name="Rectangle 70"/>
          <p:cNvSpPr/>
          <p:nvPr/>
        </p:nvSpPr>
        <p:spPr>
          <a:xfrm>
            <a:off x="8300034" y="4406538"/>
            <a:ext cx="580571" cy="56847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093481" y="4554491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73" name="Rectangle 72"/>
          <p:cNvSpPr/>
          <p:nvPr/>
        </p:nvSpPr>
        <p:spPr>
          <a:xfrm>
            <a:off x="6558321" y="5127414"/>
            <a:ext cx="580571" cy="568476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74" name="Rectangle 73"/>
          <p:cNvSpPr/>
          <p:nvPr/>
        </p:nvSpPr>
        <p:spPr>
          <a:xfrm>
            <a:off x="7138892" y="5127414"/>
            <a:ext cx="580571" cy="56847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75" name="Rectangle 74"/>
          <p:cNvSpPr/>
          <p:nvPr/>
        </p:nvSpPr>
        <p:spPr>
          <a:xfrm>
            <a:off x="7719463" y="5127414"/>
            <a:ext cx="580571" cy="568476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76" name="Rectangle 75"/>
          <p:cNvSpPr/>
          <p:nvPr/>
        </p:nvSpPr>
        <p:spPr>
          <a:xfrm>
            <a:off x="8300034" y="5127414"/>
            <a:ext cx="580571" cy="56847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6093481" y="5275367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/>
              <a:t>2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522912" y="6059139"/>
            <a:ext cx="960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 smtClean="0"/>
              <a:t>1</a:t>
            </a:r>
            <a:r>
              <a:rPr lang="en-US" dirty="0" smtClean="0"/>
              <a:t> + R</a:t>
            </a:r>
            <a:r>
              <a:rPr lang="en-US" baseline="-25000" dirty="0" smtClean="0"/>
              <a:t>2 </a:t>
            </a:r>
            <a:r>
              <a:rPr lang="en-US" dirty="0" smtClean="0"/>
              <a:t>=</a:t>
            </a:r>
            <a:r>
              <a:rPr lang="en-US" baseline="-25000" dirty="0" smtClean="0"/>
              <a:t> </a:t>
            </a:r>
            <a:endParaRPr lang="en-US" baseline="-25000" dirty="0"/>
          </a:p>
        </p:txBody>
      </p:sp>
      <p:sp>
        <p:nvSpPr>
          <p:cNvPr id="79" name="Rectangle 78"/>
          <p:cNvSpPr/>
          <p:nvPr/>
        </p:nvSpPr>
        <p:spPr>
          <a:xfrm>
            <a:off x="6558321" y="5943061"/>
            <a:ext cx="580571" cy="568476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80" name="Rectangle 79"/>
          <p:cNvSpPr/>
          <p:nvPr/>
        </p:nvSpPr>
        <p:spPr>
          <a:xfrm>
            <a:off x="7138892" y="5943061"/>
            <a:ext cx="580571" cy="56847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81" name="Rectangle 80"/>
          <p:cNvSpPr/>
          <p:nvPr/>
        </p:nvSpPr>
        <p:spPr>
          <a:xfrm>
            <a:off x="7719463" y="5943061"/>
            <a:ext cx="580571" cy="568476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82" name="Rectangle 81"/>
          <p:cNvSpPr/>
          <p:nvPr/>
        </p:nvSpPr>
        <p:spPr>
          <a:xfrm>
            <a:off x="8300034" y="5943061"/>
            <a:ext cx="580571" cy="568476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12</a:t>
            </a:r>
            <a:endParaRPr lang="en-US" dirty="0"/>
          </a:p>
        </p:txBody>
      </p:sp>
      <p:sp>
        <p:nvSpPr>
          <p:cNvPr id="83" name="Rectangle 82"/>
          <p:cNvSpPr/>
          <p:nvPr/>
        </p:nvSpPr>
        <p:spPr>
          <a:xfrm>
            <a:off x="3716321" y="4429893"/>
            <a:ext cx="580571" cy="56847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241806" y="4557675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85" name="Rectangle 84"/>
          <p:cNvSpPr/>
          <p:nvPr/>
        </p:nvSpPr>
        <p:spPr>
          <a:xfrm>
            <a:off x="3716321" y="5155998"/>
            <a:ext cx="580571" cy="56847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241806" y="528378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/>
              <a:t>2</a:t>
            </a:r>
          </a:p>
        </p:txBody>
      </p:sp>
      <p:sp>
        <p:nvSpPr>
          <p:cNvPr id="87" name="Rectangle 86"/>
          <p:cNvSpPr/>
          <p:nvPr/>
        </p:nvSpPr>
        <p:spPr>
          <a:xfrm>
            <a:off x="3716321" y="5950655"/>
            <a:ext cx="580571" cy="56847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12</a:t>
            </a:r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>
            <a:off x="2671237" y="6044644"/>
            <a:ext cx="960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-25000" dirty="0" smtClean="0"/>
              <a:t>1</a:t>
            </a:r>
            <a:r>
              <a:rPr lang="en-US" dirty="0" smtClean="0"/>
              <a:t> + R</a:t>
            </a:r>
            <a:r>
              <a:rPr lang="en-US" baseline="-25000" dirty="0" smtClean="0"/>
              <a:t>2 </a:t>
            </a:r>
            <a:r>
              <a:rPr lang="en-US" dirty="0" smtClean="0"/>
              <a:t>=</a:t>
            </a:r>
            <a:r>
              <a:rPr lang="en-US" baseline="-25000" dirty="0" smtClean="0"/>
              <a:t> </a:t>
            </a:r>
            <a:endParaRPr lang="en-US" baseline="-25000" dirty="0"/>
          </a:p>
        </p:txBody>
      </p:sp>
      <p:sp>
        <p:nvSpPr>
          <p:cNvPr id="89" name="TextBox 88"/>
          <p:cNvSpPr txBox="1"/>
          <p:nvPr/>
        </p:nvSpPr>
        <p:spPr>
          <a:xfrm>
            <a:off x="6178146" y="3571040"/>
            <a:ext cx="3135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SIMD Register </a:t>
            </a:r>
          </a:p>
          <a:p>
            <a:pPr algn="ctr"/>
            <a:r>
              <a:rPr lang="en-US" sz="2400" dirty="0" smtClean="0"/>
              <a:t>Addition – width 4</a:t>
            </a:r>
            <a:endParaRPr lang="en-US" sz="2400" dirty="0"/>
          </a:p>
        </p:txBody>
      </p:sp>
      <p:sp>
        <p:nvSpPr>
          <p:cNvPr id="90" name="TextBox 89"/>
          <p:cNvSpPr txBox="1"/>
          <p:nvPr/>
        </p:nvSpPr>
        <p:spPr>
          <a:xfrm>
            <a:off x="2202001" y="3575541"/>
            <a:ext cx="3806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Scalar Register </a:t>
            </a:r>
          </a:p>
          <a:p>
            <a:pPr algn="ctr"/>
            <a:r>
              <a:rPr lang="en-US" sz="2400" dirty="0" smtClean="0"/>
              <a:t>Addition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8441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70" grpId="0" animBg="1"/>
      <p:bldP spid="71" grpId="0" animBg="1"/>
      <p:bldP spid="72" grpId="0"/>
      <p:bldP spid="73" grpId="0" animBg="1"/>
      <p:bldP spid="74" grpId="0" animBg="1"/>
      <p:bldP spid="75" grpId="0" animBg="1"/>
      <p:bldP spid="76" grpId="0" animBg="1"/>
      <p:bldP spid="77" grpId="0"/>
      <p:bldP spid="78" grpId="0"/>
      <p:bldP spid="79" grpId="0" animBg="1"/>
      <p:bldP spid="80" grpId="0" animBg="1"/>
      <p:bldP spid="81" grpId="0" animBg="1"/>
      <p:bldP spid="82" grpId="0" animBg="1"/>
      <p:bldP spid="87" grpId="0" animBg="1"/>
      <p:bldP spid="88" grpId="0"/>
      <p:bldP spid="8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36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780" y="-22510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</a:t>
              </a: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3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84907"/>
            <a:ext cx="11049000" cy="1325563"/>
          </a:xfrm>
        </p:spPr>
        <p:txBody>
          <a:bodyPr/>
          <a:lstStyle/>
          <a:p>
            <a:r>
              <a:rPr lang="en-US" dirty="0" smtClean="0"/>
              <a:t>Storage Model</a:t>
            </a:r>
            <a:endParaRPr lang="en-US" dirty="0"/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3800905"/>
              </p:ext>
            </p:extLst>
          </p:nvPr>
        </p:nvGraphicFramePr>
        <p:xfrm>
          <a:off x="2583582" y="1869525"/>
          <a:ext cx="7947204" cy="22860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324534"/>
                <a:gridCol w="953061"/>
                <a:gridCol w="1475020"/>
                <a:gridCol w="1460300"/>
                <a:gridCol w="1409755"/>
                <a:gridCol w="1324534"/>
              </a:tblGrid>
              <a:tr h="255317">
                <a:tc>
                  <a:txBody>
                    <a:bodyPr/>
                    <a:lstStyle/>
                    <a:p>
                      <a:r>
                        <a:rPr lang="en-US" sz="1800" b="1" i="0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suppkey</a:t>
                      </a:r>
                      <a:endParaRPr lang="en-US" b="1" dirty="0"/>
                    </a:p>
                  </a:txBody>
                  <a:tcPr>
                    <a:lnR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name</a:t>
                      </a:r>
                      <a:endParaRPr lang="en-US" b="1" dirty="0"/>
                    </a:p>
                  </a:txBody>
                  <a:tcPr>
                    <a:lnL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address</a:t>
                      </a:r>
                      <a:endParaRPr lang="en-US" b="1" dirty="0"/>
                    </a:p>
                  </a:txBody>
                  <a:tcPr>
                    <a:lnL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nationkey</a:t>
                      </a:r>
                      <a:endParaRPr lang="en-US" b="1" dirty="0"/>
                    </a:p>
                  </a:txBody>
                  <a:tcPr>
                    <a:lnL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phone</a:t>
                      </a:r>
                      <a:endParaRPr lang="en-US" b="1" dirty="0"/>
                    </a:p>
                  </a:txBody>
                  <a:tcPr>
                    <a:lnL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acctbal</a:t>
                      </a:r>
                      <a:endParaRPr lang="en-US" b="1" dirty="0"/>
                    </a:p>
                  </a:txBody>
                  <a:tcPr>
                    <a:lnL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4680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bg1"/>
                          </a:solidFill>
                        </a:rPr>
                        <a:t>CIsco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Menlo Dr.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12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555-209-3475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0.0001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4680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Intel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Univ. Lane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555-892-6234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0.9023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46805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R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AMD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Stan. Ave.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59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555-152-9345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9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33" name="Left Brace 32"/>
          <p:cNvSpPr/>
          <p:nvPr/>
        </p:nvSpPr>
        <p:spPr>
          <a:xfrm rot="5400000">
            <a:off x="2985483" y="1220877"/>
            <a:ext cx="371113" cy="926182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Left Brace 33"/>
          <p:cNvSpPr/>
          <p:nvPr/>
        </p:nvSpPr>
        <p:spPr>
          <a:xfrm rot="5400000">
            <a:off x="8840954" y="744697"/>
            <a:ext cx="371113" cy="184538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eft Brace 34"/>
          <p:cNvSpPr/>
          <p:nvPr/>
        </p:nvSpPr>
        <p:spPr>
          <a:xfrm rot="5400000">
            <a:off x="4751941" y="868205"/>
            <a:ext cx="371113" cy="156521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 Brace 35"/>
          <p:cNvSpPr/>
          <p:nvPr/>
        </p:nvSpPr>
        <p:spPr>
          <a:xfrm rot="5400000">
            <a:off x="6834718" y="1204300"/>
            <a:ext cx="371113" cy="926182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2873521" y="1078001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Key</a:t>
            </a:r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4216787" y="1078001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Annotation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6722756" y="1078001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Key</a:t>
            </a:r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8305800" y="1041138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Annotation</a:t>
            </a:r>
            <a:endParaRPr lang="en-US" dirty="0"/>
          </a:p>
        </p:txBody>
      </p:sp>
      <p:sp>
        <p:nvSpPr>
          <p:cNvPr id="41" name="Left Brace 40"/>
          <p:cNvSpPr/>
          <p:nvPr/>
        </p:nvSpPr>
        <p:spPr>
          <a:xfrm rot="16200000">
            <a:off x="2837965" y="4154277"/>
            <a:ext cx="666145" cy="760609"/>
          </a:xfrm>
          <a:prstGeom prst="leftBrace">
            <a:avLst>
              <a:gd name="adj1" fmla="val 8333"/>
              <a:gd name="adj2" fmla="val 47881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Left Brace 41"/>
          <p:cNvSpPr/>
          <p:nvPr/>
        </p:nvSpPr>
        <p:spPr>
          <a:xfrm rot="16200000">
            <a:off x="4635374" y="3770094"/>
            <a:ext cx="666145" cy="1503318"/>
          </a:xfrm>
          <a:prstGeom prst="leftBrace">
            <a:avLst>
              <a:gd name="adj1" fmla="val 8333"/>
              <a:gd name="adj2" fmla="val 47881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2707948" y="4867654"/>
            <a:ext cx="884974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index</a:t>
            </a:r>
            <a:endParaRPr lang="en-US" sz="2000" b="1" dirty="0"/>
          </a:p>
        </p:txBody>
      </p:sp>
      <p:sp>
        <p:nvSpPr>
          <p:cNvPr id="44" name="Left Brace 43"/>
          <p:cNvSpPr/>
          <p:nvPr/>
        </p:nvSpPr>
        <p:spPr>
          <a:xfrm rot="16200000">
            <a:off x="8864474" y="3782923"/>
            <a:ext cx="666145" cy="1503318"/>
          </a:xfrm>
          <a:prstGeom prst="leftBrace">
            <a:avLst>
              <a:gd name="adj1" fmla="val 8333"/>
              <a:gd name="adj2" fmla="val 47881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Left Brace 44"/>
          <p:cNvSpPr/>
          <p:nvPr/>
        </p:nvSpPr>
        <p:spPr>
          <a:xfrm rot="16200000">
            <a:off x="6604414" y="4154276"/>
            <a:ext cx="666145" cy="760609"/>
          </a:xfrm>
          <a:prstGeom prst="leftBrace">
            <a:avLst>
              <a:gd name="adj1" fmla="val 8333"/>
              <a:gd name="adj2" fmla="val 47881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6461721" y="4908011"/>
            <a:ext cx="884974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index</a:t>
            </a:r>
            <a:endParaRPr lang="en-US" sz="20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4216787" y="4897229"/>
            <a:ext cx="1331344" cy="70788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Column store</a:t>
            </a:r>
            <a:endParaRPr lang="en-US" sz="20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8531874" y="4908011"/>
            <a:ext cx="1331344" cy="70788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Column store</a:t>
            </a:r>
            <a:endParaRPr lang="en-US" sz="20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2899582" y="6060607"/>
            <a:ext cx="7315199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Century Gothic"/>
              </a:rPr>
              <a:t>Dictionary encode </a:t>
            </a:r>
            <a:r>
              <a:rPr lang="en-US" sz="2400" smtClean="0">
                <a:solidFill>
                  <a:prstClr val="black"/>
                </a:solidFill>
                <a:latin typeface="Century Gothic"/>
              </a:rPr>
              <a:t>index columns!</a:t>
            </a:r>
            <a:endParaRPr lang="en-US" sz="2400" dirty="0">
              <a:solidFill>
                <a:prstClr val="black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12677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2627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400" b="1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84907"/>
            <a:ext cx="11049000" cy="1325563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533400" y="1410470"/>
            <a:ext cx="8151472" cy="45464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5613" indent="-455613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Optima"/>
              </a:defRPr>
            </a:lvl1pPr>
            <a:lvl2pPr marL="742950" indent="-39370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Optima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Optima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Optima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Optima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</a:rPr>
              <a:t>Can I have it all the database?</a:t>
            </a:r>
            <a:endParaRPr lang="en-US" sz="2400" b="1" i="1" dirty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Probably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more than you think.</a:t>
            </a:r>
          </a:p>
          <a:p>
            <a:pPr lvl="1"/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Express using relational join operator.</a:t>
            </a:r>
          </a:p>
          <a:p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Engines like </a:t>
            </a:r>
            <a:r>
              <a:rPr lang="en-US" sz="2400" b="1" dirty="0" err="1" smtClean="0">
                <a:solidFill>
                  <a:schemeClr val="tx2">
                    <a:lumMod val="50000"/>
                  </a:schemeClr>
                </a:solidFill>
              </a:rPr>
              <a:t>LevelHeaded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accent5"/>
                </a:solidFill>
              </a:rPr>
              <a:t>deliver </a:t>
            </a:r>
            <a:r>
              <a:rPr lang="en-US" sz="2400" b="1" dirty="0" smtClean="0">
                <a:solidFill>
                  <a:schemeClr val="accent5"/>
                </a:solidFill>
              </a:rPr>
              <a:t>competitive performance 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on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graph, RDF, BI, and LA queries 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by </a:t>
            </a:r>
            <a:r>
              <a:rPr lang="en-US" sz="2400" b="1" dirty="0" smtClean="0">
                <a:solidFill>
                  <a:srgbClr val="7030A0"/>
                </a:solidFill>
              </a:rPr>
              <a:t>using a worst-case optimal join algorithm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!</a:t>
            </a:r>
          </a:p>
          <a:p>
            <a:pPr lvl="1"/>
            <a:endParaRPr lang="en-US" dirty="0" smtClean="0">
              <a:solidFill>
                <a:schemeClr val="tx2">
                  <a:lumMod val="50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GHD-Based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Query Plans</a:t>
            </a:r>
          </a:p>
          <a:p>
            <a:pPr lvl="1"/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Classical DB optimizations</a:t>
            </a:r>
          </a:p>
          <a:p>
            <a:pPr lvl="1"/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SIMD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storage engine</a:t>
            </a:r>
          </a:p>
          <a:p>
            <a:pPr lvl="1"/>
            <a:endParaRPr lang="en-US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9250" lvl="1" indent="0">
              <a:buNone/>
            </a:pPr>
            <a:endParaRPr lang="en-US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34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</a:t>
            </a:r>
            <a:r>
              <a:rPr lang="en-US" dirty="0" smtClean="0"/>
              <a:t>RA and LA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01959-B587-3B45-A9B3-C17F42F09305}" type="slidenum">
              <a:rPr lang="en-US" smtClean="0"/>
              <a:t>4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8780" y="-22510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1</a:t>
              </a:r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185988" y="35718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84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Typical Query: Find triangles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780" y="-22510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</a:t>
              </a: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1</a:t>
              </a:r>
            </a:p>
          </p:txBody>
        </p:sp>
      </p:grpSp>
      <p:cxnSp>
        <p:nvCxnSpPr>
          <p:cNvPr id="10" name="Straight Connector 9"/>
          <p:cNvCxnSpPr/>
          <p:nvPr/>
        </p:nvCxnSpPr>
        <p:spPr>
          <a:xfrm>
            <a:off x="7514732" y="5214599"/>
            <a:ext cx="1997579" cy="0"/>
          </a:xfrm>
          <a:prstGeom prst="line">
            <a:avLst/>
          </a:prstGeom>
          <a:ln w="101600">
            <a:solidFill>
              <a:srgbClr val="13151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8842299" y="3018222"/>
            <a:ext cx="846666" cy="1692902"/>
          </a:xfrm>
          <a:prstGeom prst="line">
            <a:avLst/>
          </a:prstGeom>
          <a:ln w="101600">
            <a:solidFill>
              <a:srgbClr val="13151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7056095" y="2983393"/>
            <a:ext cx="1112676" cy="1667846"/>
          </a:xfrm>
          <a:prstGeom prst="line">
            <a:avLst/>
          </a:prstGeom>
          <a:ln w="101600">
            <a:solidFill>
              <a:srgbClr val="13151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144299" y="3025701"/>
            <a:ext cx="1112676" cy="1667846"/>
          </a:xfrm>
          <a:prstGeom prst="line">
            <a:avLst/>
          </a:prstGeom>
          <a:ln w="101600">
            <a:solidFill>
              <a:srgbClr val="13151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4040833" y="3000645"/>
            <a:ext cx="846666" cy="1692902"/>
          </a:xfrm>
          <a:prstGeom prst="line">
            <a:avLst/>
          </a:prstGeom>
          <a:ln w="101600">
            <a:solidFill>
              <a:srgbClr val="13151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7268" y="5181668"/>
            <a:ext cx="1555958" cy="24652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700637" y="5211440"/>
            <a:ext cx="1696141" cy="0"/>
          </a:xfrm>
          <a:prstGeom prst="line">
            <a:avLst/>
          </a:prstGeom>
          <a:ln w="101600">
            <a:solidFill>
              <a:srgbClr val="13151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3685" y="4259403"/>
            <a:ext cx="868288" cy="8682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6244" y="4403101"/>
            <a:ext cx="1225442" cy="1374859"/>
          </a:xfrm>
          <a:prstGeom prst="ellipse">
            <a:avLst/>
          </a:prstGeom>
          <a:ln w="19050">
            <a:solidFill>
              <a:srgbClr val="131515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l="17000" r="23000" b="13253"/>
          <a:stretch/>
        </p:blipFill>
        <p:spPr>
          <a:xfrm>
            <a:off x="3047010" y="2045087"/>
            <a:ext cx="1242418" cy="1242418"/>
          </a:xfrm>
          <a:prstGeom prst="ellipse">
            <a:avLst/>
          </a:prstGeom>
          <a:solidFill>
            <a:schemeClr val="tx1"/>
          </a:solidFill>
          <a:ln w="254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/>
          <a:srcRect l="16902" t="-208" r="13668" b="3008"/>
          <a:stretch/>
        </p:blipFill>
        <p:spPr>
          <a:xfrm>
            <a:off x="4199738" y="4403101"/>
            <a:ext cx="1265123" cy="1265123"/>
          </a:xfrm>
          <a:prstGeom prst="ellipse">
            <a:avLst/>
          </a:prstGeom>
          <a:ln w="254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/>
          <a:srcRect l="29000" t="15334" r="31000" b="13553"/>
          <a:stretch/>
        </p:blipFill>
        <p:spPr>
          <a:xfrm>
            <a:off x="7839446" y="1981665"/>
            <a:ext cx="1223971" cy="1223971"/>
          </a:xfrm>
          <a:prstGeom prst="ellipse">
            <a:avLst/>
          </a:prstGeom>
          <a:ln w="254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/>
          <a:srcRect l="23379" r="36621" b="40000"/>
          <a:stretch/>
        </p:blipFill>
        <p:spPr>
          <a:xfrm>
            <a:off x="1619867" y="4457258"/>
            <a:ext cx="1156807" cy="1156807"/>
          </a:xfrm>
          <a:prstGeom prst="ellipse">
            <a:avLst/>
          </a:prstGeom>
          <a:ln w="254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/>
          <a:srcRect l="41999" t="1" r="3001" b="11959"/>
          <a:stretch/>
        </p:blipFill>
        <p:spPr>
          <a:xfrm>
            <a:off x="6544527" y="4403101"/>
            <a:ext cx="1328365" cy="1328365"/>
          </a:xfrm>
          <a:prstGeom prst="ellipse">
            <a:avLst/>
          </a:prstGeom>
          <a:ln w="254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13197" y="5391731"/>
            <a:ext cx="550190" cy="96938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93914" y="3269979"/>
            <a:ext cx="984432" cy="80033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46152" y="3229550"/>
            <a:ext cx="763451" cy="76345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12311" y="3287834"/>
            <a:ext cx="763451" cy="76345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45605" y="5391731"/>
            <a:ext cx="550190" cy="96938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04225" y="3269392"/>
            <a:ext cx="984432" cy="800337"/>
          </a:xfrm>
          <a:prstGeom prst="rect">
            <a:avLst/>
          </a:prstGeom>
        </p:spPr>
      </p:pic>
      <p:sp>
        <p:nvSpPr>
          <p:cNvPr id="31" name="Triangle 30"/>
          <p:cNvSpPr/>
          <p:nvPr/>
        </p:nvSpPr>
        <p:spPr>
          <a:xfrm>
            <a:off x="1676729" y="1643920"/>
            <a:ext cx="3959009" cy="4031190"/>
          </a:xfrm>
          <a:prstGeom prst="triangle">
            <a:avLst/>
          </a:prstGeom>
          <a:noFill/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riangle 31"/>
          <p:cNvSpPr/>
          <p:nvPr/>
        </p:nvSpPr>
        <p:spPr>
          <a:xfrm>
            <a:off x="6417473" y="1622996"/>
            <a:ext cx="4093980" cy="4089856"/>
          </a:xfrm>
          <a:prstGeom prst="triangle">
            <a:avLst/>
          </a:prstGeom>
          <a:noFill/>
          <a:ln w="889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36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Relational Algebra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780" y="-22510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</a:t>
              </a: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1</a:t>
              </a: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980" y="1448615"/>
            <a:ext cx="389009" cy="44325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812121" y="1367522"/>
            <a:ext cx="8548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alibri"/>
              </a:rPr>
              <a:t>Facebook(</a:t>
            </a:r>
            <a:r>
              <a:rPr lang="en-US" sz="3600" dirty="0" err="1" smtClean="0">
                <a:latin typeface="Calibri"/>
              </a:rPr>
              <a:t>x,y</a:t>
            </a:r>
            <a:r>
              <a:rPr lang="en-US" sz="3600" dirty="0" smtClean="0">
                <a:latin typeface="Calibri"/>
              </a:rPr>
              <a:t>)     Twitter(</a:t>
            </a:r>
            <a:r>
              <a:rPr lang="en-US" sz="3600" dirty="0" err="1" smtClean="0">
                <a:latin typeface="Calibri"/>
              </a:rPr>
              <a:t>y,z</a:t>
            </a:r>
            <a:r>
              <a:rPr lang="en-US" sz="3600" dirty="0" smtClean="0">
                <a:latin typeface="Calibri"/>
              </a:rPr>
              <a:t>)     Text(</a:t>
            </a:r>
            <a:r>
              <a:rPr lang="en-US" sz="3600" dirty="0" err="1" smtClean="0">
                <a:latin typeface="Calibri"/>
              </a:rPr>
              <a:t>x,z</a:t>
            </a:r>
            <a:r>
              <a:rPr lang="en-US" sz="3600" dirty="0" smtClean="0">
                <a:latin typeface="Calibri"/>
              </a:rPr>
              <a:t>) </a:t>
            </a:r>
            <a:endParaRPr lang="en-US" sz="3600" dirty="0">
              <a:latin typeface="Calibri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206" y="1448615"/>
            <a:ext cx="389009" cy="44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0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Joins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780" y="-22510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</a:t>
              </a: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1</a:t>
              </a:r>
            </a:p>
          </p:txBody>
        </p:sp>
      </p:grpSp>
      <p:sp>
        <p:nvSpPr>
          <p:cNvPr id="67" name="Content Placeholder 2"/>
          <p:cNvSpPr>
            <a:spLocks noGrp="1"/>
          </p:cNvSpPr>
          <p:nvPr>
            <p:ph idx="1"/>
          </p:nvPr>
        </p:nvSpPr>
        <p:spPr>
          <a:xfrm>
            <a:off x="2173397" y="1988260"/>
            <a:ext cx="4366382" cy="65762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R(A,B) join T(B,C)</a:t>
            </a:r>
            <a:endParaRPr lang="en-US" dirty="0"/>
          </a:p>
        </p:txBody>
      </p:sp>
      <p:graphicFrame>
        <p:nvGraphicFramePr>
          <p:cNvPr id="68" name="Table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8710107"/>
              </p:ext>
            </p:extLst>
          </p:nvPr>
        </p:nvGraphicFramePr>
        <p:xfrm>
          <a:off x="2173397" y="2642256"/>
          <a:ext cx="1403048" cy="2248893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701524"/>
                <a:gridCol w="701524"/>
              </a:tblGrid>
              <a:tr h="74303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B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</a:tr>
              <a:tr h="74303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</a:tr>
              <a:tr h="76282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9" name="Table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73929"/>
              </p:ext>
            </p:extLst>
          </p:nvPr>
        </p:nvGraphicFramePr>
        <p:xfrm>
          <a:off x="4502940" y="2645885"/>
          <a:ext cx="1403048" cy="2248893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701524"/>
                <a:gridCol w="701524"/>
              </a:tblGrid>
              <a:tr h="74303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B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</a:tr>
              <a:tr h="74303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</a:tr>
              <a:tr h="76282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0" name="Table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674474"/>
              </p:ext>
            </p:extLst>
          </p:nvPr>
        </p:nvGraphicFramePr>
        <p:xfrm>
          <a:off x="7739625" y="1770546"/>
          <a:ext cx="1403049" cy="3734965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467683"/>
                <a:gridCol w="467683"/>
                <a:gridCol w="467683"/>
              </a:tblGrid>
              <a:tr h="74303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B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</a:tr>
              <a:tr h="74303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</a:tr>
              <a:tr h="74303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</a:tr>
              <a:tr h="74303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</a:tr>
              <a:tr h="76282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1" name="Content Placeholder 2"/>
          <p:cNvSpPr txBox="1">
            <a:spLocks/>
          </p:cNvSpPr>
          <p:nvPr/>
        </p:nvSpPr>
        <p:spPr>
          <a:xfrm>
            <a:off x="6341416" y="3297321"/>
            <a:ext cx="1008743" cy="6576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Copperplate Gothic Ligh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Copperplate Gothic Ligh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Copperplate Gothic Ligh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Copperplate Gothic Ligh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Copperplate Gothic Ligh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6000" dirty="0" smtClean="0">
                <a:solidFill>
                  <a:schemeClr val="tx1"/>
                </a:solidFill>
              </a:rPr>
              <a:t> =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094038" y="5644075"/>
            <a:ext cx="6003924" cy="1055608"/>
          </a:xfrm>
          <a:prstGeom prst="round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Reminder: The worst case output size</a:t>
            </a:r>
          </a:p>
          <a:p>
            <a:r>
              <a:rPr lang="en-US" sz="2800" dirty="0" smtClean="0"/>
              <a:t> a join on two tables of size N is N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.</a:t>
            </a:r>
            <a:endParaRPr lang="en-US" sz="2800" baseline="30000" dirty="0"/>
          </a:p>
        </p:txBody>
      </p:sp>
    </p:spTree>
    <p:extLst>
      <p:ext uri="{BB962C8B-B14F-4D97-AF65-F5344CB8AC3E}">
        <p14:creationId xmlns:p14="http://schemas.microsoft.com/office/powerpoint/2010/main" val="18708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Relational Algebra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780" y="-22510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</a:t>
              </a: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1</a:t>
              </a: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980" y="1448615"/>
            <a:ext cx="389009" cy="44325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812121" y="1367522"/>
            <a:ext cx="8548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Calibri"/>
              </a:rPr>
              <a:t>Facebook(</a:t>
            </a:r>
            <a:r>
              <a:rPr lang="en-US" sz="3600" dirty="0" err="1" smtClean="0">
                <a:latin typeface="Calibri"/>
              </a:rPr>
              <a:t>x,y</a:t>
            </a:r>
            <a:r>
              <a:rPr lang="en-US" sz="3600" dirty="0" smtClean="0">
                <a:latin typeface="Calibri"/>
              </a:rPr>
              <a:t>)     Twitter(</a:t>
            </a:r>
            <a:r>
              <a:rPr lang="en-US" sz="3600" dirty="0" err="1" smtClean="0">
                <a:latin typeface="Calibri"/>
              </a:rPr>
              <a:t>y,z</a:t>
            </a:r>
            <a:r>
              <a:rPr lang="en-US" sz="3600" dirty="0" smtClean="0">
                <a:latin typeface="Calibri"/>
              </a:rPr>
              <a:t>)     Text(</a:t>
            </a:r>
            <a:r>
              <a:rPr lang="en-US" sz="3600" dirty="0" err="1" smtClean="0">
                <a:latin typeface="Calibri"/>
              </a:rPr>
              <a:t>x,z</a:t>
            </a:r>
            <a:r>
              <a:rPr lang="en-US" sz="3600" dirty="0" smtClean="0">
                <a:latin typeface="Calibri"/>
              </a:rPr>
              <a:t>) </a:t>
            </a:r>
            <a:endParaRPr lang="en-US" sz="3600" dirty="0">
              <a:latin typeface="Calibri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206" y="1448615"/>
            <a:ext cx="389009" cy="44325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050639" y="2472764"/>
            <a:ext cx="3671567" cy="3424674"/>
            <a:chOff x="4050639" y="2472764"/>
            <a:chExt cx="3671567" cy="3424674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46041" y="2472764"/>
              <a:ext cx="653241" cy="819916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0754" y="3731709"/>
              <a:ext cx="653241" cy="819916"/>
            </a:xfrm>
            <a:prstGeom prst="rect">
              <a:avLst/>
            </a:prstGeom>
          </p:spPr>
        </p:pic>
        <p:cxnSp>
          <p:nvCxnSpPr>
            <p:cNvPr id="39" name="Straight Connector 38"/>
            <p:cNvCxnSpPr/>
            <p:nvPr/>
          </p:nvCxnSpPr>
          <p:spPr>
            <a:xfrm flipV="1">
              <a:off x="4615305" y="4509001"/>
              <a:ext cx="519653" cy="571005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5557921" y="3253465"/>
              <a:ext cx="378202" cy="570750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 flipV="1">
              <a:off x="5716301" y="4495439"/>
              <a:ext cx="439644" cy="584567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75307" y="5147957"/>
              <a:ext cx="680389" cy="749481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29997" y="5211034"/>
              <a:ext cx="755080" cy="67621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71481" y="3824215"/>
              <a:ext cx="550725" cy="1068860"/>
            </a:xfrm>
            <a:prstGeom prst="rect">
              <a:avLst/>
            </a:prstGeom>
          </p:spPr>
        </p:pic>
        <p:cxnSp>
          <p:nvCxnSpPr>
            <p:cNvPr id="45" name="Straight Connector 44"/>
            <p:cNvCxnSpPr/>
            <p:nvPr/>
          </p:nvCxnSpPr>
          <p:spPr>
            <a:xfrm flipH="1" flipV="1">
              <a:off x="6585077" y="3211142"/>
              <a:ext cx="586404" cy="613073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4050639" y="3899807"/>
              <a:ext cx="103878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prstClr val="black"/>
                  </a:solidFill>
                </a:rPr>
                <a:t>O(N</a:t>
              </a:r>
              <a:r>
                <a:rPr lang="en-US" sz="2400" baseline="30000" dirty="0" smtClean="0">
                  <a:solidFill>
                    <a:prstClr val="black"/>
                  </a:solidFill>
                </a:rPr>
                <a:t>2</a:t>
              </a:r>
              <a:r>
                <a:rPr lang="en-US" sz="2400" dirty="0" smtClean="0">
                  <a:solidFill>
                    <a:prstClr val="black"/>
                  </a:solidFill>
                </a:rPr>
                <a:t>)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570029" y="416943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277283" y="399900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064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Analytics: Predict product adoption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2A6B5-0D7C-48A8-B49A-953CF10F77E3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-22510"/>
            <a:ext cx="12192000" cy="307777"/>
            <a:chOff x="0" y="-22510"/>
            <a:chExt cx="12192000" cy="30777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627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780" y="-22510"/>
              <a:ext cx="8386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Section </a:t>
              </a:r>
              <a:r>
                <a:rPr lang="en-US" sz="1400" b="1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1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1027470" y="1527757"/>
            <a:ext cx="95471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What is the centrality of a node? How important is it?</a:t>
            </a:r>
            <a:endParaRPr lang="en-US" sz="2800" dirty="0">
              <a:effectLst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378745" y="4569205"/>
            <a:ext cx="23916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/>
              <a:t>Requires triangle counting!</a:t>
            </a:r>
            <a:endParaRPr lang="en-US" sz="2800" dirty="0">
              <a:effectLst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469" y="2699563"/>
            <a:ext cx="7152968" cy="3254637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179869" y="2328743"/>
            <a:ext cx="95471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Example measure: Clustering coefficient</a:t>
            </a:r>
            <a:endParaRPr lang="en-US" sz="2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3651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8397</TotalTime>
  <Words>1450</Words>
  <Application>Microsoft Macintosh PowerPoint</Application>
  <PresentationFormat>Widescreen</PresentationFormat>
  <Paragraphs>535</Paragraphs>
  <Slides>37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Calibri</vt:lpstr>
      <vt:lpstr>Calibri Light</vt:lpstr>
      <vt:lpstr>Cambria Math</vt:lpstr>
      <vt:lpstr>Century Gothic</vt:lpstr>
      <vt:lpstr>Copperplate Gothic Light</vt:lpstr>
      <vt:lpstr>Optima</vt:lpstr>
      <vt:lpstr>Symbol</vt:lpstr>
      <vt:lpstr>Times New Roman</vt:lpstr>
      <vt:lpstr>Wingdings</vt:lpstr>
      <vt:lpstr>Wingdings 2</vt:lpstr>
      <vt:lpstr>Arial</vt:lpstr>
      <vt:lpstr>Office Theme</vt:lpstr>
      <vt:lpstr>Lecture 18:  Relational and Linear Algebra</vt:lpstr>
      <vt:lpstr>Announcements</vt:lpstr>
      <vt:lpstr>Today</vt:lpstr>
      <vt:lpstr>1. RA and LA</vt:lpstr>
      <vt:lpstr>A Typical Query: Find triangles</vt:lpstr>
      <vt:lpstr>Relational Algebra</vt:lpstr>
      <vt:lpstr>Joins</vt:lpstr>
      <vt:lpstr>Relational Algebra</vt:lpstr>
      <vt:lpstr>Analytics: Predict product adoption</vt:lpstr>
      <vt:lpstr>Linear algebra: Linear model over centrality</vt:lpstr>
      <vt:lpstr>Putting it all together</vt:lpstr>
      <vt:lpstr>2. Joins, GHDs, and AJAR</vt:lpstr>
      <vt:lpstr>Back to Join Execution</vt:lpstr>
      <vt:lpstr>Triangles</vt:lpstr>
      <vt:lpstr>Bounds on Joins: Fractional Hypergraph Covers</vt:lpstr>
      <vt:lpstr>Bounds on Joins</vt:lpstr>
      <vt:lpstr>AGM example.</vt:lpstr>
      <vt:lpstr>Can we do better?</vt:lpstr>
      <vt:lpstr>Acyclic queries</vt:lpstr>
      <vt:lpstr>Back to barbell</vt:lpstr>
      <vt:lpstr>Worst-case optimal joins</vt:lpstr>
      <vt:lpstr>Back to Join Execution</vt:lpstr>
      <vt:lpstr>WC-Optimal Algo</vt:lpstr>
      <vt:lpstr>Aggregations and Joins over Annotated Relations</vt:lpstr>
      <vt:lpstr>AJAR Key Challenges</vt:lpstr>
      <vt:lpstr>Observations</vt:lpstr>
      <vt:lpstr>Standard Join Queries</vt:lpstr>
      <vt:lpstr>AJAR Queries</vt:lpstr>
      <vt:lpstr>3. A Single Engine for RA and LA</vt:lpstr>
      <vt:lpstr>Query Model</vt:lpstr>
      <vt:lpstr>Query Compiler</vt:lpstr>
      <vt:lpstr>Back to barbell</vt:lpstr>
      <vt:lpstr>Push Down Selections</vt:lpstr>
      <vt:lpstr>Push Down Selections</vt:lpstr>
      <vt:lpstr>SIMD Execution</vt:lpstr>
      <vt:lpstr>Storage Model</vt:lpstr>
      <vt:lpstr>Summary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145 Style Guide</dc:title>
  <dc:creator>Alex Ratner</dc:creator>
  <cp:lastModifiedBy>Theodoros Rekatsinas</cp:lastModifiedBy>
  <cp:revision>670</cp:revision>
  <cp:lastPrinted>2017-09-05T19:00:45Z</cp:lastPrinted>
  <dcterms:created xsi:type="dcterms:W3CDTF">2015-09-11T05:09:33Z</dcterms:created>
  <dcterms:modified xsi:type="dcterms:W3CDTF">2018-04-03T19:03:06Z</dcterms:modified>
</cp:coreProperties>
</file>